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8"/>
  </p:notesMasterIdLst>
  <p:handoutMasterIdLst>
    <p:handoutMasterId r:id="rId29"/>
  </p:handoutMasterIdLst>
  <p:sldIdLst>
    <p:sldId id="264" r:id="rId2"/>
    <p:sldId id="265" r:id="rId3"/>
    <p:sldId id="266" r:id="rId4"/>
    <p:sldId id="267" r:id="rId5"/>
    <p:sldId id="269" r:id="rId6"/>
    <p:sldId id="284" r:id="rId7"/>
    <p:sldId id="270" r:id="rId8"/>
    <p:sldId id="286" r:id="rId9"/>
    <p:sldId id="285" r:id="rId10"/>
    <p:sldId id="287" r:id="rId11"/>
    <p:sldId id="288" r:id="rId12"/>
    <p:sldId id="274" r:id="rId13"/>
    <p:sldId id="273" r:id="rId14"/>
    <p:sldId id="283" r:id="rId15"/>
    <p:sldId id="289" r:id="rId16"/>
    <p:sldId id="271" r:id="rId17"/>
    <p:sldId id="272" r:id="rId18"/>
    <p:sldId id="275" r:id="rId19"/>
    <p:sldId id="282" r:id="rId20"/>
    <p:sldId id="280" r:id="rId21"/>
    <p:sldId id="279" r:id="rId22"/>
    <p:sldId id="281" r:id="rId23"/>
    <p:sldId id="290" r:id="rId24"/>
    <p:sldId id="277" r:id="rId25"/>
    <p:sldId id="278" r:id="rId26"/>
    <p:sldId id="276" r:id="rId2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/>
              <a:t>Introduction</a:t>
            </a:r>
            <a:endParaRPr lang="fr-FR" altLang="fr-FR" dirty="0"/>
          </a:p>
        </p:txBody>
      </p:sp>
      <p:pic>
        <p:nvPicPr>
          <p:cNvPr id="3" name="Picture 6" descr="Fichier:Raspberry Pi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1628800"/>
            <a:ext cx="1973186" cy="249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1832" y="2222835"/>
            <a:ext cx="1728192" cy="130546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F2C7B4-4678-5CDA-8738-40F365C6E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famille des </a:t>
            </a:r>
            <a:r>
              <a:rPr lang="fr-FR" dirty="0" err="1"/>
              <a:t>micro-contrôleurs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FB85AC3-2B0A-7E9C-419B-2453317D0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/>
              <a:t>Atmel</a:t>
            </a:r>
            <a:r>
              <a:rPr lang="fr-FR" sz="2000" dirty="0"/>
              <a:t> AT91 et AVR (Arduino)</a:t>
            </a:r>
          </a:p>
          <a:p>
            <a:r>
              <a:rPr lang="fr-FR" sz="2000" dirty="0"/>
              <a:t>ARM Cortex-M et ARM Cortex-R (Téléphonie)</a:t>
            </a:r>
          </a:p>
          <a:p>
            <a:r>
              <a:rPr lang="fr-FR" sz="2000" dirty="0"/>
              <a:t>C167 de Siemens/</a:t>
            </a:r>
            <a:r>
              <a:rPr lang="fr-FR" sz="2000" dirty="0" err="1"/>
              <a:t>Infineon</a:t>
            </a:r>
            <a:endParaRPr lang="fr-FR" sz="2000" dirty="0"/>
          </a:p>
          <a:p>
            <a:r>
              <a:rPr lang="fr-FR" sz="2000" dirty="0" err="1"/>
              <a:t>Infineon</a:t>
            </a:r>
            <a:r>
              <a:rPr lang="fr-FR" sz="2000" dirty="0"/>
              <a:t> AURIX, </a:t>
            </a:r>
            <a:r>
              <a:rPr lang="fr-FR" sz="2000" dirty="0" err="1"/>
              <a:t>TriCore</a:t>
            </a:r>
            <a:r>
              <a:rPr lang="fr-FR" sz="2000" dirty="0"/>
              <a:t>, XMC, XC2000</a:t>
            </a:r>
          </a:p>
          <a:p>
            <a:r>
              <a:rPr lang="fr-FR" sz="2000" dirty="0"/>
              <a:t>Hitachi H8</a:t>
            </a:r>
          </a:p>
          <a:p>
            <a:r>
              <a:rPr lang="fr-FR" sz="2000" dirty="0"/>
              <a:t>Intel 8051 &amp; 8085, héritier des 8088 et 8086</a:t>
            </a:r>
          </a:p>
          <a:p>
            <a:r>
              <a:rPr lang="fr-FR" sz="2000" dirty="0"/>
              <a:t>le </a:t>
            </a:r>
            <a:r>
              <a:rPr lang="fr-FR" sz="2000" dirty="0" err="1"/>
              <a:t>Freescale</a:t>
            </a:r>
            <a:r>
              <a:rPr lang="fr-FR" sz="2000" dirty="0"/>
              <a:t> 68HC11, 68HC08, 68HC12, </a:t>
            </a:r>
            <a:r>
              <a:rPr lang="fr-FR" sz="2000" dirty="0" err="1"/>
              <a:t>Qorivva</a:t>
            </a:r>
            <a:r>
              <a:rPr lang="fr-FR" sz="2000" dirty="0"/>
              <a:t> MPC5XXX</a:t>
            </a:r>
          </a:p>
          <a:p>
            <a:r>
              <a:rPr lang="fr-FR" sz="2000" dirty="0"/>
              <a:t>PIC et </a:t>
            </a:r>
            <a:r>
              <a:rPr lang="fr-FR" sz="2000" dirty="0" err="1"/>
              <a:t>dsPIC</a:t>
            </a:r>
            <a:r>
              <a:rPr lang="fr-FR" sz="2000" dirty="0"/>
              <a:t> de </a:t>
            </a:r>
            <a:r>
              <a:rPr lang="fr-FR" sz="2000" dirty="0" err="1"/>
              <a:t>Microchip</a:t>
            </a:r>
            <a:endParaRPr lang="fr-FR" sz="2000" dirty="0"/>
          </a:p>
          <a:p>
            <a:r>
              <a:rPr lang="fr-FR" sz="2000" dirty="0" err="1"/>
              <a:t>ADuC</a:t>
            </a:r>
            <a:r>
              <a:rPr lang="fr-FR" sz="2000" dirty="0"/>
              <a:t> d'</a:t>
            </a:r>
            <a:r>
              <a:rPr lang="fr-FR" sz="2000" dirty="0" err="1"/>
              <a:t>Analog</a:t>
            </a:r>
            <a:r>
              <a:rPr lang="fr-FR" sz="2000" dirty="0"/>
              <a:t> </a:t>
            </a:r>
            <a:r>
              <a:rPr lang="fr-FR" sz="2000" dirty="0" err="1"/>
              <a:t>Devices</a:t>
            </a:r>
            <a:endParaRPr lang="fr-FR" sz="2000" dirty="0"/>
          </a:p>
          <a:p>
            <a:r>
              <a:rPr lang="fr-FR" sz="2000" dirty="0"/>
              <a:t>MSP430 de Texas Instruments</a:t>
            </a:r>
          </a:p>
          <a:p>
            <a:r>
              <a:rPr lang="fr-FR" sz="2000" dirty="0" err="1"/>
              <a:t>Zilog</a:t>
            </a:r>
            <a:r>
              <a:rPr lang="fr-FR" sz="2000" dirty="0"/>
              <a:t> Z80 et 8080</a:t>
            </a:r>
          </a:p>
          <a:p>
            <a:r>
              <a:rPr lang="fr-FR" sz="2000" dirty="0" err="1"/>
              <a:t>PSoC</a:t>
            </a:r>
            <a:r>
              <a:rPr lang="fr-FR" sz="2000" dirty="0"/>
              <a:t> de </a:t>
            </a:r>
            <a:r>
              <a:rPr lang="fr-FR" sz="2000" dirty="0" err="1"/>
              <a:t>Cypress</a:t>
            </a:r>
            <a:r>
              <a:rPr lang="fr-FR" sz="2000" dirty="0"/>
              <a:t> </a:t>
            </a:r>
            <a:r>
              <a:rPr lang="fr-FR" sz="2000" dirty="0" err="1"/>
              <a:t>Semiconductor</a:t>
            </a:r>
            <a:endParaRPr lang="fr-FR" sz="2000" dirty="0"/>
          </a:p>
          <a:p>
            <a:r>
              <a:rPr lang="fr-FR" sz="2000" dirty="0"/>
              <a:t>V800 et K0 de NEC</a:t>
            </a:r>
          </a:p>
        </p:txBody>
      </p:sp>
    </p:spTree>
    <p:extLst>
      <p:ext uri="{BB962C8B-B14F-4D97-AF65-F5344CB8AC3E}">
        <p14:creationId xmlns:p14="http://schemas.microsoft.com/office/powerpoint/2010/main" val="166095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32FF3B-478A-30E9-207B-DA36487A9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 </a:t>
            </a:r>
            <a:r>
              <a:rPr lang="fr-FR" dirty="0" err="1"/>
              <a:t>Microelectronics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0CFCA0-2DAC-B3CB-C550-53395C9BCF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800" dirty="0"/>
              <a:t>la famille des ST6, ST7, ST8, ST10, STR7, STR9</a:t>
            </a:r>
          </a:p>
          <a:p>
            <a:r>
              <a:rPr lang="fr-FR" dirty="0"/>
              <a:t>Les STM8 et STM32</a:t>
            </a:r>
            <a:endParaRPr lang="fr-FR" sz="2800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5AD4EE-9692-79BD-03C7-8F4034B54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970" y="2564904"/>
            <a:ext cx="5268060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504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STM32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Micro-contrôleur</a:t>
            </a:r>
            <a:endParaRPr lang="fr-FR" dirty="0"/>
          </a:p>
          <a:p>
            <a:r>
              <a:rPr lang="fr-FR" dirty="0"/>
              <a:t>ST </a:t>
            </a:r>
            <a:r>
              <a:rPr lang="fr-FR" dirty="0" err="1"/>
              <a:t>Microelectronics</a:t>
            </a:r>
            <a:endParaRPr lang="fr-FR" dirty="0"/>
          </a:p>
          <a:p>
            <a:r>
              <a:rPr lang="fr-FR" dirty="0"/>
              <a:t>Compatible </a:t>
            </a:r>
            <a:r>
              <a:rPr lang="fr-FR" dirty="0" err="1"/>
              <a:t>MicroPython</a:t>
            </a:r>
            <a:endParaRPr lang="fr-FR" dirty="0"/>
          </a:p>
          <a:p>
            <a:r>
              <a:rPr lang="fr-FR" dirty="0"/>
              <a:t>32 bits</a:t>
            </a:r>
          </a:p>
          <a:p>
            <a:r>
              <a:rPr lang="fr-FR" dirty="0"/>
              <a:t>72 Mhz</a:t>
            </a:r>
          </a:p>
        </p:txBody>
      </p:sp>
      <p:pic>
        <p:nvPicPr>
          <p:cNvPr id="5" name="Picture 2" descr="https://upload.wikimedia.org/wikipedia/commons/thumb/b/b9/CD-CX10RFW_quadrotor_board_3.jpg/1024px-CD-CX10RFW_quadrotor_board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4077072"/>
            <a:ext cx="3588699" cy="20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9242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ATMel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ATM</a:t>
            </a:r>
          </a:p>
          <a:p>
            <a:r>
              <a:rPr lang="fr-FR" dirty="0" err="1"/>
              <a:t>Micro-contrôleur</a:t>
            </a:r>
            <a:endParaRPr lang="fr-FR" dirty="0"/>
          </a:p>
          <a:p>
            <a:r>
              <a:rPr lang="fr-FR" dirty="0"/>
              <a:t>8 bits</a:t>
            </a:r>
          </a:p>
          <a:p>
            <a:r>
              <a:rPr lang="fr-FR" dirty="0"/>
              <a:t>20 Mhz</a:t>
            </a:r>
          </a:p>
          <a:p>
            <a:r>
              <a:rPr lang="fr-FR" dirty="0"/>
              <a:t>Très léger</a:t>
            </a:r>
          </a:p>
        </p:txBody>
      </p:sp>
      <p:pic>
        <p:nvPicPr>
          <p:cNvPr id="8196" name="Picture 4" descr="https://upload.wikimedia.org/wikipedia/commons/thumb/b/ba/ICIC-TQ32-X-K328-01_%2816421989932%29.jpg/1024px-ICIC-TQ32-X-K328-01_%2816421989932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2996952"/>
            <a:ext cx="4704457" cy="3137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344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77A7EB-D364-BB94-5429-69B633F3C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ESP32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5EA646E-F902-8624-EF9C-6345C765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Micro-contrôleur</a:t>
            </a:r>
            <a:endParaRPr lang="fr-FR" dirty="0"/>
          </a:p>
          <a:p>
            <a:r>
              <a:rPr lang="fr-FR" dirty="0"/>
              <a:t>Compatible </a:t>
            </a:r>
            <a:r>
              <a:rPr lang="fr-FR" dirty="0" err="1"/>
              <a:t>MicoPython</a:t>
            </a:r>
            <a:endParaRPr lang="fr-FR" dirty="0"/>
          </a:p>
          <a:p>
            <a:r>
              <a:rPr lang="fr-FR" dirty="0"/>
              <a:t>32 bits</a:t>
            </a:r>
          </a:p>
          <a:p>
            <a:r>
              <a:rPr lang="fr-FR" dirty="0"/>
              <a:t>Wifi + Bluetooth</a:t>
            </a:r>
          </a:p>
          <a:p>
            <a:pPr lvl="1"/>
            <a:r>
              <a:rPr lang="fr-FR" dirty="0"/>
              <a:t>Evolution de l'ESP8266 (sans BT)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CAD5E0E-C13E-248B-B9E1-9E9F2E58E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3933056"/>
            <a:ext cx="1838582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559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F11685-6F24-A362-5F12-FE97A9E4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RP 2040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364AF8-7900-5D5C-CEC0-EED532C05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Technologie ARM</a:t>
            </a:r>
          </a:p>
          <a:p>
            <a:r>
              <a:rPr lang="fr-FR" dirty="0"/>
              <a:t>32 bits</a:t>
            </a:r>
          </a:p>
          <a:p>
            <a:r>
              <a:rPr lang="fr-FR" dirty="0"/>
              <a:t>Utilisé par RPI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CC06D7-3BB8-5747-B3C0-5B0AEBA06E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1894706"/>
            <a:ext cx="238125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242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est un projet libre de </a:t>
            </a:r>
            <a:r>
              <a:rPr lang="fr-FR" dirty="0" err="1"/>
              <a:t>micro-contrôleur</a:t>
            </a:r>
            <a:endParaRPr lang="fr-FR" dirty="0"/>
          </a:p>
          <a:p>
            <a:pPr lvl="1"/>
            <a:r>
              <a:rPr lang="fr-FR" dirty="0"/>
              <a:t>Hardware</a:t>
            </a:r>
          </a:p>
          <a:p>
            <a:pPr lvl="1"/>
            <a:r>
              <a:rPr lang="fr-FR" dirty="0" err="1"/>
              <a:t>Sofware</a:t>
            </a:r>
            <a:endParaRPr lang="fr-FR" dirty="0"/>
          </a:p>
          <a:p>
            <a:pPr lvl="1"/>
            <a:r>
              <a:rPr lang="fr-FR" dirty="0"/>
              <a:t>Pas d'OS</a:t>
            </a:r>
          </a:p>
          <a:p>
            <a:r>
              <a:rPr lang="fr-FR" dirty="0"/>
              <a:t>Arduino.cc</a:t>
            </a:r>
          </a:p>
          <a:p>
            <a:r>
              <a:rPr lang="fr-FR" dirty="0"/>
              <a:t>Basé sur ATM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35970"/>
            <a:ext cx="1728192" cy="13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787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UNO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</a:t>
            </a:r>
            <a:r>
              <a:rPr lang="fr-FR" dirty="0" err="1"/>
              <a:t>Uno</a:t>
            </a:r>
            <a:r>
              <a:rPr lang="fr-FR" dirty="0"/>
              <a:t> est le produit phare d'</a:t>
            </a:r>
            <a:r>
              <a:rPr lang="fr-FR" dirty="0" err="1"/>
              <a:t>Arduino</a:t>
            </a:r>
            <a:endParaRPr lang="fr-FR" dirty="0"/>
          </a:p>
          <a:p>
            <a:r>
              <a:rPr lang="fr-FR" dirty="0"/>
              <a:t>Contrôleur ATmega328P</a:t>
            </a:r>
          </a:p>
          <a:p>
            <a:r>
              <a:rPr lang="fr-FR" dirty="0"/>
              <a:t>Flash : 32Ko</a:t>
            </a:r>
          </a:p>
          <a:p>
            <a:r>
              <a:rPr lang="fr-FR" dirty="0"/>
              <a:t>SRRAM : 2Ko</a:t>
            </a:r>
          </a:p>
          <a:p>
            <a:r>
              <a:rPr lang="fr-FR" dirty="0"/>
              <a:t>20 MHz en 8 bits</a:t>
            </a:r>
          </a:p>
          <a:p>
            <a:endParaRPr lang="fr-FR" dirty="0"/>
          </a:p>
        </p:txBody>
      </p:sp>
      <p:pic>
        <p:nvPicPr>
          <p:cNvPr id="4" name="Picture 2" descr="Arduino 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24193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234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STM32 </a:t>
            </a:r>
            <a:r>
              <a:rPr lang="fr-FR" dirty="0" err="1"/>
              <a:t>Nucleo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Contrôleur STM32</a:t>
            </a:r>
          </a:p>
          <a:p>
            <a:r>
              <a:rPr lang="fr-FR" dirty="0"/>
              <a:t>72MHz en 32 bits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348880"/>
            <a:ext cx="3933825" cy="295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821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955F89-1FD9-F824-D485-2E9573B5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PyBoard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C4988E-1BAE-7F9B-151B-CC68F9948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STM32</a:t>
            </a:r>
          </a:p>
          <a:p>
            <a:r>
              <a:rPr lang="fr-FR" dirty="0"/>
              <a:t>Tout intégré</a:t>
            </a:r>
          </a:p>
          <a:p>
            <a:r>
              <a:rPr lang="fr-FR" dirty="0"/>
              <a:t>Carte d'apprentissage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47C0C66-6DB9-F539-B2BB-203FCAE58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3068960"/>
            <a:ext cx="4096322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06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IoT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568951" cy="526026"/>
          </a:xfrm>
        </p:spPr>
        <p:txBody>
          <a:bodyPr/>
          <a:lstStyle/>
          <a:p>
            <a:r>
              <a:rPr lang="fr-FR" dirty="0"/>
              <a:t>Internet of </a:t>
            </a:r>
            <a:r>
              <a:rPr lang="fr-FR" dirty="0" err="1"/>
              <a:t>Thing</a:t>
            </a:r>
            <a:endParaRPr lang="fr-FR" dirty="0"/>
          </a:p>
          <a:p>
            <a:pPr lvl="1"/>
            <a:r>
              <a:rPr lang="fr-FR" dirty="0"/>
              <a:t>L'internet des objets est l'interconnexion entre Internet et des objets, des lieux et des environnements physiques.</a:t>
            </a:r>
          </a:p>
          <a:p>
            <a:endParaRPr lang="fr-FR" dirty="0"/>
          </a:p>
        </p:txBody>
      </p:sp>
      <p:pic>
        <p:nvPicPr>
          <p:cNvPr id="1026" name="Picture 2" descr="https://upload.wikimedia.org/wikipedia/commons/thumb/f/f1/Diff%C3%A9rents_aspects_de_l%E2%80%99Internet_des_objets.svg/1920px-Diff%C3%A9rents_aspects_de_l%E2%80%99Internet_des_objets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3429000"/>
            <a:ext cx="5424537" cy="18420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3699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45E192-1C03-3085-0D04-90F7B6E2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Arduino Giga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8FC86B-D19C-1C35-2325-96A0FD5FA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STM32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A7C7A6B-45F6-3F34-C7BD-D297A371D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8144" y="2708920"/>
            <a:ext cx="291505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9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AD25C8-063A-4AB3-7D2D-7D2A85D85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Raspbery</a:t>
            </a:r>
            <a:r>
              <a:rPr lang="fr-FR" dirty="0"/>
              <a:t> Pi Pico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C06EB8-E28D-C8AD-C823-4E5D2C2D58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ARM RP2040</a:t>
            </a:r>
          </a:p>
          <a:p>
            <a:r>
              <a:rPr lang="fr-FR" dirty="0"/>
              <a:t>Double cœur</a:t>
            </a:r>
          </a:p>
          <a:p>
            <a:r>
              <a:rPr lang="fr-FR" dirty="0"/>
              <a:t>133 MHz en 32 bits</a:t>
            </a:r>
          </a:p>
          <a:p>
            <a:r>
              <a:rPr lang="fr-FR" dirty="0"/>
              <a:t>2Mo RAM</a:t>
            </a:r>
          </a:p>
          <a:p>
            <a:r>
              <a:rPr lang="fr-FR" dirty="0"/>
              <a:t>264Mo SRAM</a:t>
            </a:r>
          </a:p>
          <a:p>
            <a:r>
              <a:rPr lang="fr-FR" dirty="0"/>
              <a:t>Présence d'un GPIO</a:t>
            </a:r>
          </a:p>
          <a:p>
            <a:r>
              <a:rPr lang="fr-FR" dirty="0"/>
              <a:t>Compatible </a:t>
            </a:r>
            <a:r>
              <a:rPr lang="fr-FR" dirty="0" err="1"/>
              <a:t>Micropython</a:t>
            </a: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830919C-8D18-4937-D68F-84665287E8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2294527"/>
            <a:ext cx="3400900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507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323423-2EE3-85B0-9916-1A44C06E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ESP32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D5CE7E3-C88E-FC93-2A3C-035EE2784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Xtensa</a:t>
            </a:r>
            <a:r>
              <a:rPr lang="fr-FR" dirty="0"/>
              <a:t> 240MHz double cœurs</a:t>
            </a:r>
          </a:p>
          <a:p>
            <a:r>
              <a:rPr lang="fr-FR" dirty="0"/>
              <a:t>32Mo SRAM</a:t>
            </a:r>
          </a:p>
          <a:p>
            <a:r>
              <a:rPr lang="fr-FR" dirty="0"/>
              <a:t>1Mo RAM</a:t>
            </a:r>
          </a:p>
          <a:p>
            <a:r>
              <a:rPr lang="fr-FR" dirty="0"/>
              <a:t>Wifi</a:t>
            </a:r>
          </a:p>
          <a:p>
            <a:r>
              <a:rPr lang="fr-FR" dirty="0"/>
              <a:t>Bluetooth LE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E8BCC00-7AF4-F12E-F54A-B720E7626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192" y="1844824"/>
            <a:ext cx="2305372" cy="382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4633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507FCF-0D37-8CB5-0827-8ADC9CC8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Arduino Nano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30950C-6F61-9480-CA83-256A82A40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ESP 32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E2A2051-476A-0707-AC5C-DDDEFFE07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396" y="2348880"/>
            <a:ext cx="4619029" cy="359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66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Communications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Filaires</a:t>
            </a:r>
          </a:p>
          <a:p>
            <a:pPr lvl="1"/>
            <a:r>
              <a:rPr lang="fr-FR" dirty="0"/>
              <a:t>USB, Série, RS232, Ethernet …</a:t>
            </a:r>
          </a:p>
          <a:p>
            <a:r>
              <a:rPr lang="fr-FR" dirty="0"/>
              <a:t>Sans fils</a:t>
            </a:r>
          </a:p>
          <a:p>
            <a:pPr lvl="1"/>
            <a:r>
              <a:rPr lang="fr-FR" dirty="0"/>
              <a:t>Wifi, Bluetooth, Infrarouge, 433MHz</a:t>
            </a:r>
          </a:p>
          <a:p>
            <a:r>
              <a:rPr lang="fr-FR" dirty="0"/>
              <a:t>Energie faible</a:t>
            </a:r>
          </a:p>
          <a:p>
            <a:pPr lvl="1"/>
            <a:r>
              <a:rPr lang="fr-FR" dirty="0"/>
              <a:t>Bluetooth LE, Lora, …</a:t>
            </a:r>
          </a:p>
          <a:p>
            <a:r>
              <a:rPr lang="fr-FR" dirty="0"/>
              <a:t>WAN, LAN, PAN, HAN</a:t>
            </a:r>
          </a:p>
          <a:p>
            <a:pPr lvl="1"/>
            <a:r>
              <a:rPr lang="fr-FR" dirty="0"/>
              <a:t>HAN : </a:t>
            </a:r>
            <a:r>
              <a:rPr lang="fr-FR" dirty="0" err="1"/>
              <a:t>Zigbee</a:t>
            </a:r>
            <a:r>
              <a:rPr lang="fr-FR" dirty="0"/>
              <a:t>, …</a:t>
            </a:r>
          </a:p>
          <a:p>
            <a:r>
              <a:rPr lang="fr-FR" dirty="0"/>
              <a:t>Web</a:t>
            </a:r>
          </a:p>
          <a:p>
            <a:pPr lvl="1"/>
            <a:r>
              <a:rPr lang="fr-FR" dirty="0"/>
              <a:t>HTTP, REST, JSON, …</a:t>
            </a:r>
          </a:p>
        </p:txBody>
      </p:sp>
    </p:spTree>
    <p:extLst>
      <p:ext uri="{BB962C8B-B14F-4D97-AF65-F5344CB8AC3E}">
        <p14:creationId xmlns:p14="http://schemas.microsoft.com/office/powerpoint/2010/main" val="3746456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Architecture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Réfléchissons à l'architecture de l'applications</a:t>
            </a:r>
          </a:p>
        </p:txBody>
      </p:sp>
    </p:spTree>
    <p:extLst>
      <p:ext uri="{BB962C8B-B14F-4D97-AF65-F5344CB8AC3E}">
        <p14:creationId xmlns:p14="http://schemas.microsoft.com/office/powerpoint/2010/main" val="2725513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différentes approches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Consommation électrique ?</a:t>
            </a:r>
          </a:p>
          <a:p>
            <a:r>
              <a:rPr lang="fr-FR" dirty="0"/>
              <a:t>Budget ?</a:t>
            </a:r>
          </a:p>
          <a:p>
            <a:r>
              <a:rPr lang="fr-FR" dirty="0"/>
              <a:t>Nomade ?</a:t>
            </a:r>
          </a:p>
          <a:p>
            <a:r>
              <a:rPr lang="fr-FR" dirty="0"/>
              <a:t>Embarqué ?</a:t>
            </a:r>
          </a:p>
          <a:p>
            <a:r>
              <a:rPr lang="fr-FR" dirty="0"/>
              <a:t>Communications ?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0503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nano-ordinateurs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Ordinateur de la taille d'une carte de crédit</a:t>
            </a:r>
          </a:p>
          <a:p>
            <a:r>
              <a:rPr lang="fr-FR" dirty="0"/>
              <a:t>Faible coût</a:t>
            </a:r>
          </a:p>
          <a:p>
            <a:r>
              <a:rPr lang="fr-FR" dirty="0"/>
              <a:t>Encourage la réutilisation des connectiques</a:t>
            </a:r>
          </a:p>
        </p:txBody>
      </p:sp>
      <p:pic>
        <p:nvPicPr>
          <p:cNvPr id="2054" name="Picture 6" descr="Résultat de recherche d'images pour &quot;raspberry pi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273" y="2934443"/>
            <a:ext cx="4752528" cy="351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023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Pi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Pi</a:t>
            </a:r>
          </a:p>
          <a:p>
            <a:pPr lvl="1"/>
            <a:r>
              <a:rPr lang="fr-FR" dirty="0"/>
              <a:t>raspberrypi.org</a:t>
            </a:r>
          </a:p>
          <a:p>
            <a:pPr lvl="1"/>
            <a:r>
              <a:rPr lang="fr-FR" dirty="0"/>
              <a:t>c'est un nano-ordinateur </a:t>
            </a:r>
            <a:r>
              <a:rPr lang="fr-FR" dirty="0" err="1"/>
              <a:t>monocarte</a:t>
            </a:r>
            <a:r>
              <a:rPr lang="fr-FR" dirty="0"/>
              <a:t> à processeur ARM conçu par des professeurs du département informatique de l'université de Cambridge dans le cadre de la fondation </a:t>
            </a:r>
            <a:r>
              <a:rPr lang="fr-FR" dirty="0" err="1"/>
              <a:t>Raspberry</a:t>
            </a:r>
            <a:r>
              <a:rPr lang="fr-FR" dirty="0"/>
              <a:t> Pi</a:t>
            </a:r>
          </a:p>
          <a:p>
            <a:pPr lvl="1"/>
            <a:r>
              <a:rPr lang="fr-FR" dirty="0"/>
              <a:t>Libre</a:t>
            </a:r>
          </a:p>
          <a:p>
            <a:pPr lvl="1"/>
            <a:r>
              <a:rPr lang="fr-FR" dirty="0" err="1"/>
              <a:t>Raspberry</a:t>
            </a:r>
            <a:r>
              <a:rPr lang="fr-FR" dirty="0"/>
              <a:t> Pi 1 : 2013</a:t>
            </a:r>
          </a:p>
        </p:txBody>
      </p:sp>
      <p:pic>
        <p:nvPicPr>
          <p:cNvPr id="3078" name="Picture 6" descr="Fichier:Raspberry Pi logo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861048"/>
            <a:ext cx="1973186" cy="2493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1594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Raspberry</a:t>
            </a:r>
            <a:r>
              <a:rPr lang="fr-FR" dirty="0"/>
              <a:t> Pi 4B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4 Cœurs </a:t>
            </a:r>
            <a:r>
              <a:rPr lang="fr-FR" dirty="0" err="1"/>
              <a:t>Broadcomm</a:t>
            </a:r>
            <a:endParaRPr lang="fr-FR" dirty="0"/>
          </a:p>
          <a:p>
            <a:r>
              <a:rPr lang="fr-FR" dirty="0"/>
              <a:t>4 * 1.5 GHz</a:t>
            </a:r>
          </a:p>
          <a:p>
            <a:r>
              <a:rPr lang="fr-FR" dirty="0"/>
              <a:t>RAM : 1 à 4 Go</a:t>
            </a:r>
          </a:p>
          <a:p>
            <a:r>
              <a:rPr lang="fr-FR" dirty="0"/>
              <a:t>4 USB 2 et 3</a:t>
            </a:r>
          </a:p>
          <a:p>
            <a:r>
              <a:rPr lang="fr-FR" dirty="0"/>
              <a:t>2 Micro HDMI</a:t>
            </a:r>
          </a:p>
          <a:p>
            <a:r>
              <a:rPr lang="fr-FR" dirty="0"/>
              <a:t>Ethernet 1 Gbit/s</a:t>
            </a:r>
          </a:p>
          <a:p>
            <a:r>
              <a:rPr lang="fr-FR" dirty="0"/>
              <a:t>Bluetooth 5</a:t>
            </a:r>
          </a:p>
          <a:p>
            <a:r>
              <a:rPr lang="fr-FR" dirty="0"/>
              <a:t>Wifi 802.11 </a:t>
            </a:r>
            <a:r>
              <a:rPr lang="fr-FR" dirty="0" err="1"/>
              <a:t>ac</a:t>
            </a:r>
            <a:endParaRPr lang="fr-FR" dirty="0"/>
          </a:p>
        </p:txBody>
      </p:sp>
      <p:pic>
        <p:nvPicPr>
          <p:cNvPr id="2054" name="Picture 6" descr="Résultat de recherche d'images pour &quot;raspberry pi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472" y="2780928"/>
            <a:ext cx="4752528" cy="3518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4498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112606-B477-164B-87EA-8620BC84E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Oldies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FEF20E-6C39-395C-2CB2-A235C40B7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ancêtres des </a:t>
            </a:r>
            <a:r>
              <a:rPr lang="fr-FR" dirty="0" err="1"/>
              <a:t>micro-contrôleurs</a:t>
            </a:r>
            <a:r>
              <a:rPr lang="fr-FR" dirty="0"/>
              <a:t> sont les CPU des années 80 et 90</a:t>
            </a:r>
          </a:p>
          <a:p>
            <a:r>
              <a:rPr lang="fr-FR" dirty="0"/>
              <a:t>Faible consommation électrique</a:t>
            </a:r>
          </a:p>
          <a:p>
            <a:r>
              <a:rPr lang="fr-FR" dirty="0"/>
              <a:t>Programmation uniquement en Assembleur</a:t>
            </a:r>
          </a:p>
          <a:p>
            <a:r>
              <a:rPr lang="fr-FR" dirty="0" err="1"/>
              <a:t>Zilog</a:t>
            </a:r>
            <a:r>
              <a:rPr lang="fr-FR" dirty="0"/>
              <a:t> Z80</a:t>
            </a:r>
          </a:p>
          <a:p>
            <a:r>
              <a:rPr lang="fr-FR" dirty="0"/>
              <a:t>MOS 6502</a:t>
            </a:r>
          </a:p>
          <a:p>
            <a:r>
              <a:rPr lang="fr-FR" dirty="0"/>
              <a:t>Motorola 68000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5786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Micro-contrôleur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</a:t>
            </a:r>
            <a:r>
              <a:rPr lang="fr-FR" dirty="0" err="1"/>
              <a:t>Micro-contrôleur</a:t>
            </a:r>
            <a:r>
              <a:rPr lang="fr-FR" dirty="0"/>
              <a:t> est un circuit intégré qui rassemble les éléments essentiels d'un ordinateur : processeur, mémoires et interfaces d'entrées-sorties</a:t>
            </a:r>
          </a:p>
          <a:p>
            <a:pPr lvl="1"/>
            <a:r>
              <a:rPr lang="fr-FR" dirty="0"/>
              <a:t>Les microcontrôleurs se caractérisent par un plus haut degré d'intégration, une plus faible consommation électrique, une vitesse de fonctionnement plus et un coût réduit par rapport aux microprocesseurs</a:t>
            </a:r>
          </a:p>
        </p:txBody>
      </p:sp>
      <p:pic>
        <p:nvPicPr>
          <p:cNvPr id="4098" name="Picture 2" descr="https://upload.wikimedia.org/wikipedia/commons/thumb/b/b9/CD-CX10RFW_quadrotor_board_3.jpg/1024px-CD-CX10RFW_quadrotor_board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817026"/>
            <a:ext cx="3588699" cy="2018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671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1B3403-ED58-E004-1F58-A6A585EC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Eeprom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D6D573-B844-652E-1EFC-CE95C1F1F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 programme par une </a:t>
            </a:r>
            <a:r>
              <a:rPr lang="fr-FR" dirty="0" err="1"/>
              <a:t>Eeprom</a:t>
            </a:r>
            <a:endParaRPr lang="fr-FR" dirty="0"/>
          </a:p>
          <a:p>
            <a:pPr lvl="1"/>
            <a:r>
              <a:rPr lang="fr-FR" dirty="0"/>
              <a:t>Flash par ISP</a:t>
            </a:r>
          </a:p>
          <a:p>
            <a:pPr lvl="1"/>
            <a:r>
              <a:rPr lang="fr-FR" dirty="0"/>
              <a:t>Protocole de flashage par USB</a:t>
            </a:r>
          </a:p>
          <a:p>
            <a:r>
              <a:rPr lang="fr-FR" dirty="0"/>
              <a:t>C'est le stockage permanent du </a:t>
            </a:r>
            <a:r>
              <a:rPr lang="fr-FR" dirty="0" err="1"/>
              <a:t>micro-contrôleur</a:t>
            </a:r>
            <a:endParaRPr lang="fr-FR" dirty="0"/>
          </a:p>
          <a:p>
            <a:r>
              <a:rPr lang="fr-FR" dirty="0"/>
              <a:t>Ce programme en C++</a:t>
            </a:r>
          </a:p>
          <a:p>
            <a:pPr lvl="1"/>
            <a:r>
              <a:rPr lang="fr-FR" dirty="0"/>
              <a:t>Puis en </a:t>
            </a:r>
            <a:r>
              <a:rPr lang="fr-FR" dirty="0" err="1"/>
              <a:t>MicroPython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3073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204081-0738-FD9A-8BE4-05B5D24AF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806DAA-4F50-BB0F-4DB4-196DD2C34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L'embarqué</a:t>
            </a:r>
          </a:p>
          <a:p>
            <a:r>
              <a:rPr lang="fr-FR" dirty="0"/>
              <a:t>La faible consommation électrique</a:t>
            </a:r>
          </a:p>
          <a:p>
            <a:r>
              <a:rPr lang="fr-FR" dirty="0"/>
              <a:t>Le tout en 1</a:t>
            </a:r>
          </a:p>
          <a:p>
            <a:r>
              <a:rPr lang="fr-FR" dirty="0"/>
              <a:t>Le cout très faible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D39C61C-EA38-2A00-4004-504491407D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573016"/>
            <a:ext cx="5200650" cy="195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533905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3883</TotalTime>
  <Words>537</Words>
  <Application>Microsoft Office PowerPoint</Application>
  <PresentationFormat>Affichage à l'écran (4:3)</PresentationFormat>
  <Paragraphs>143</Paragraphs>
  <Slides>26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</vt:vector>
  </HeadingPairs>
  <TitlesOfParts>
    <vt:vector size="30" baseType="lpstr">
      <vt:lpstr>Arial</vt:lpstr>
      <vt:lpstr>Monotype Sorts</vt:lpstr>
      <vt:lpstr>Times New Roman</vt:lpstr>
      <vt:lpstr>cvc</vt:lpstr>
      <vt:lpstr>Présentation PowerPoint</vt:lpstr>
      <vt:lpstr>IoT</vt:lpstr>
      <vt:lpstr>Les nano-ordinateurs</vt:lpstr>
      <vt:lpstr>Raspberry Pi</vt:lpstr>
      <vt:lpstr>Raspberry Pi 4B</vt:lpstr>
      <vt:lpstr>Oldies</vt:lpstr>
      <vt:lpstr>Micro-contrôleur</vt:lpstr>
      <vt:lpstr>Eeprom</vt:lpstr>
      <vt:lpstr>Objectif</vt:lpstr>
      <vt:lpstr>La famille des micro-contrôleurs</vt:lpstr>
      <vt:lpstr>ST Microelectronics</vt:lpstr>
      <vt:lpstr>STM32</vt:lpstr>
      <vt:lpstr>ATMel</vt:lpstr>
      <vt:lpstr>ESP32</vt:lpstr>
      <vt:lpstr>RP 2040</vt:lpstr>
      <vt:lpstr>Arduino</vt:lpstr>
      <vt:lpstr>Arduino UNO</vt:lpstr>
      <vt:lpstr>STM32 Nucleo</vt:lpstr>
      <vt:lpstr>PyBoard</vt:lpstr>
      <vt:lpstr>Arduino Giga</vt:lpstr>
      <vt:lpstr>Raspbery Pi Pico</vt:lpstr>
      <vt:lpstr>ESP32</vt:lpstr>
      <vt:lpstr>Arduino Nano</vt:lpstr>
      <vt:lpstr>Communications</vt:lpstr>
      <vt:lpstr>Architecture</vt:lpstr>
      <vt:lpstr>Les différentes approches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218</cp:revision>
  <dcterms:created xsi:type="dcterms:W3CDTF">2000-04-10T19:33:12Z</dcterms:created>
  <dcterms:modified xsi:type="dcterms:W3CDTF">2025-04-12T11:41:41Z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