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89" r:id="rId3"/>
    <p:sldId id="287" r:id="rId4"/>
    <p:sldId id="286" r:id="rId5"/>
    <p:sldId id="283" r:id="rId6"/>
    <p:sldId id="290" r:id="rId7"/>
    <p:sldId id="294" r:id="rId8"/>
    <p:sldId id="284" r:id="rId9"/>
    <p:sldId id="298" r:id="rId10"/>
    <p:sldId id="285" r:id="rId11"/>
    <p:sldId id="297" r:id="rId12"/>
    <p:sldId id="299" r:id="rId13"/>
    <p:sldId id="303" r:id="rId14"/>
    <p:sldId id="292" r:id="rId15"/>
    <p:sldId id="293" r:id="rId16"/>
    <p:sldId id="304" r:id="rId17"/>
    <p:sldId id="296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7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-hh/BME280/blob/master/bme280_float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sz="2400" dirty="0"/>
              <a:t>2 types</a:t>
            </a:r>
          </a:p>
          <a:p>
            <a:r>
              <a:rPr lang="fr-FR" sz="2400" dirty="0"/>
              <a:t>Grove RGB </a:t>
            </a:r>
            <a:r>
              <a:rPr lang="fr-FR" sz="2400" dirty="0" err="1"/>
              <a:t>Backlight</a:t>
            </a:r>
            <a:endParaRPr lang="fr-FR" sz="2400" dirty="0"/>
          </a:p>
          <a:p>
            <a:pPr lvl="1"/>
            <a:r>
              <a:rPr lang="fr-FR" sz="2000" dirty="0"/>
              <a:t>import i2c_lcd</a:t>
            </a:r>
          </a:p>
          <a:p>
            <a:pPr lvl="1"/>
            <a:r>
              <a:rPr lang="fr-FR" sz="2000" dirty="0"/>
              <a:t>3 fichiers à mettre ESP32</a:t>
            </a:r>
          </a:p>
          <a:p>
            <a:pPr lvl="1"/>
            <a:r>
              <a:rPr lang="fr-FR" sz="2000" dirty="0"/>
              <a:t>i2c_lcd*.py</a:t>
            </a:r>
          </a:p>
          <a:p>
            <a:pPr lvl="1"/>
            <a:r>
              <a:rPr lang="fr-FR" sz="2000" dirty="0"/>
              <a:t>Bug sur i2c_lcd_backlight j'ai mis 21 et 22 en dur</a:t>
            </a:r>
          </a:p>
          <a:p>
            <a:r>
              <a:rPr lang="fr-FR" sz="2400" dirty="0"/>
              <a:t>1602</a:t>
            </a:r>
          </a:p>
          <a:p>
            <a:pPr lvl="1"/>
            <a:r>
              <a:rPr lang="fr-FR" sz="2000" dirty="0"/>
              <a:t>import i2c_lcd1602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06776-6119-44D8-8CDD-9E453E89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268760"/>
            <a:ext cx="2762636" cy="2448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40F75F-AF5F-80E7-76D3-A2397B76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2" y="4951184"/>
            <a:ext cx="4020111" cy="146705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918519" y="4100509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39832-8660-45B4-AC1A-A987CD8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sur le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F7959-E3D2-BB17-8F1B-BD50ED9B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plusieurs périphériques sur le bus</a:t>
            </a:r>
          </a:p>
        </p:txBody>
      </p:sp>
      <p:pic>
        <p:nvPicPr>
          <p:cNvPr id="2050" name="Picture 2" descr="Arduino I2C Tutorial | Arduino Wire Library I2C Communication">
            <a:extLst>
              <a:ext uri="{FF2B5EF4-FFF2-40B4-BE49-F238E27FC236}">
                <a16:creationId xmlns:a16="http://schemas.microsoft.com/office/drawing/2014/main" id="{45BA1B2F-2418-32EF-5D18-E3DB9FB3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588224" cy="37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0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843E2-9469-1258-5A67-268564D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9F82C-B300-F237-EA73-F13E4FFE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BMP280: Measure Temperature, Pressure and Altitude | Arduino Project Hub">
            <a:extLst>
              <a:ext uri="{FF2B5EF4-FFF2-40B4-BE49-F238E27FC236}">
                <a16:creationId xmlns:a16="http://schemas.microsoft.com/office/drawing/2014/main" id="{854A8CE9-93A0-6253-2256-D52ECBAB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0"/>
            <a:ext cx="9144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7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5F0FF-BCB0-4C61-BD54-F5C50013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OLED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FC818-01C9-A9B3-A2C4-7DD504072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Ecran OLED SSD1306 0.98 </a:t>
            </a:r>
            <a:r>
              <a:rPr lang="fr-FR" dirty="0" err="1"/>
              <a:t>inch</a:t>
            </a:r>
            <a:endParaRPr lang="fr-FR" dirty="0"/>
          </a:p>
          <a:p>
            <a:pPr lvl="1"/>
            <a:r>
              <a:rPr lang="fr-FR" dirty="0"/>
              <a:t>3.3V uniquement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Warning, Warning sign Icon, Warning sign, illustration.sign, Red warning">
            <a:extLst>
              <a:ext uri="{FF2B5EF4-FFF2-40B4-BE49-F238E27FC236}">
                <a16:creationId xmlns:a16="http://schemas.microsoft.com/office/drawing/2014/main" id="{94575C41-31FC-B284-B372-8B4D06F8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6" y="1916832"/>
            <a:ext cx="936104" cy="10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AA85F3-C8C1-DAA2-EE89-1953F411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00" y="2209872"/>
            <a:ext cx="5638704" cy="40994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2C09FA-485F-A9D6-682A-18AB33BF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8960"/>
            <a:ext cx="387469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8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917A-2F17-3A05-54A7-8AC5DE24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A22F4-098F-A765-30E7-556ED218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Bus SPI</a:t>
            </a:r>
          </a:p>
          <a:p>
            <a:pPr lvl="1"/>
            <a:r>
              <a:rPr lang="fr-FR" dirty="0"/>
              <a:t>Il s'agit d'un bus maître esclave en série</a:t>
            </a:r>
          </a:p>
          <a:p>
            <a:pPr lvl="1"/>
            <a:r>
              <a:rPr lang="fr-FR" dirty="0"/>
              <a:t>Toutes les communications passent par le périphérique maitre</a:t>
            </a:r>
          </a:p>
          <a:p>
            <a:pPr lvl="1"/>
            <a:r>
              <a:rPr lang="fr-FR" dirty="0"/>
              <a:t>SCLK : Serial </a:t>
            </a:r>
            <a:r>
              <a:rPr lang="fr-FR" dirty="0" err="1"/>
              <a:t>Clock</a:t>
            </a:r>
            <a:r>
              <a:rPr lang="fr-FR" dirty="0"/>
              <a:t> (généré par le maitre)</a:t>
            </a:r>
          </a:p>
          <a:p>
            <a:pPr lvl="1"/>
            <a:r>
              <a:rPr lang="fr-FR" dirty="0"/>
              <a:t>MOSI : Master Output Slave Input (généré par le maitre)</a:t>
            </a:r>
          </a:p>
          <a:p>
            <a:pPr lvl="1"/>
            <a:r>
              <a:rPr lang="fr-FR" dirty="0"/>
              <a:t>MISO : Master Input, Slave Output (généré par l'esclave)</a:t>
            </a:r>
          </a:p>
          <a:p>
            <a:pPr lvl="1"/>
            <a:r>
              <a:rPr lang="fr-FR" dirty="0"/>
              <a:t>SS : Slave Select, Actif à l'état bas (généré par le maître)</a:t>
            </a:r>
          </a:p>
          <a:p>
            <a:r>
              <a:rPr lang="fr-FR" dirty="0"/>
              <a:t>Utilisé par Serial et Bluetooth</a:t>
            </a:r>
          </a:p>
        </p:txBody>
      </p:sp>
    </p:spTree>
    <p:extLst>
      <p:ext uri="{BB962C8B-B14F-4D97-AF65-F5344CB8AC3E}">
        <p14:creationId xmlns:p14="http://schemas.microsoft.com/office/powerpoint/2010/main" val="273766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2DC52-D223-A94A-0167-7FC7DEDD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5F77F-19C2-7F4D-DD92-349954D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les ports UART</a:t>
            </a:r>
          </a:p>
          <a:p>
            <a:r>
              <a:rPr lang="fr-FR" dirty="0"/>
              <a:t>Sur les ports 10 à 13</a:t>
            </a:r>
          </a:p>
          <a:p>
            <a:r>
              <a:rPr lang="fr-FR" dirty="0"/>
              <a:t>Sur le connecteur ISP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080B7-CDAE-BE2D-9278-BFABE714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6209"/>
            <a:ext cx="3748062" cy="26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8CFF9C-6161-94AD-AC33-8A24E55F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73" y="3836090"/>
            <a:ext cx="6494160" cy="2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5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F4542-13A5-51F6-67F3-9AE8E2D4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2CDF19-14EA-7993-BF17-6CCB8E9C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L'écran </a:t>
            </a:r>
            <a:r>
              <a:rPr lang="fr-FR" dirty="0" err="1"/>
              <a:t>oled</a:t>
            </a:r>
            <a:r>
              <a:rPr lang="fr-FR" dirty="0"/>
              <a:t> peut également être programmé sur SPI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3B98B9-61BB-B972-093A-C211928A7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8" y="2636912"/>
            <a:ext cx="91593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2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D49D-F7C7-B89E-6608-1A4A316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F851-DB02-58D2-437A-73464D24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bus peuvent être utilisés</a:t>
            </a:r>
          </a:p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Analogic</a:t>
            </a:r>
            <a:r>
              <a:rPr lang="fr-FR" dirty="0"/>
              <a:t> Digital Converter</a:t>
            </a:r>
          </a:p>
          <a:p>
            <a:pPr lvl="1"/>
            <a:r>
              <a:rPr lang="fr-FR" dirty="0"/>
              <a:t>Convertisseur analogique numérique</a:t>
            </a:r>
          </a:p>
          <a:p>
            <a:pPr lvl="1"/>
            <a:r>
              <a:rPr lang="fr-FR" dirty="0"/>
              <a:t>Utilisé par le module Wifi (natif dans ESP32)</a:t>
            </a:r>
          </a:p>
          <a:p>
            <a:r>
              <a:rPr lang="fr-FR" dirty="0"/>
              <a:t>DAC</a:t>
            </a:r>
          </a:p>
          <a:p>
            <a:pPr lvl="1"/>
            <a:r>
              <a:rPr lang="fr-FR" dirty="0"/>
              <a:t>Digital </a:t>
            </a:r>
            <a:r>
              <a:rPr lang="fr-FR" dirty="0" err="1"/>
              <a:t>Analogic</a:t>
            </a:r>
            <a:r>
              <a:rPr lang="fr-FR" dirty="0"/>
              <a:t> Converter</a:t>
            </a:r>
          </a:p>
          <a:p>
            <a:pPr lvl="1"/>
            <a:r>
              <a:rPr lang="fr-FR" dirty="0"/>
              <a:t>Utilisé sur les cartes son (natif dans ESP32)</a:t>
            </a:r>
          </a:p>
          <a:p>
            <a:r>
              <a:rPr lang="fr-FR" dirty="0"/>
              <a:t>CAN</a:t>
            </a:r>
          </a:p>
          <a:p>
            <a:pPr lvl="1"/>
            <a:r>
              <a:rPr lang="fr-FR" dirty="0"/>
              <a:t>Controller Area Network</a:t>
            </a:r>
          </a:p>
          <a:p>
            <a:pPr lvl="1"/>
            <a:r>
              <a:rPr lang="fr-FR" dirty="0"/>
              <a:t>Industriel (</a:t>
            </a:r>
            <a:r>
              <a:rPr lang="fr-FR" dirty="0" err="1"/>
              <a:t>Bosh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76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FDABE-0D98-6750-62DE-5F18AC4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des 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040E7-FD16-D92F-0555-3563EE90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port numérique ne sait envoyé que des 1 et 0</a:t>
            </a:r>
          </a:p>
          <a:p>
            <a:r>
              <a:rPr lang="fr-FR" dirty="0"/>
              <a:t>Un port analogique est limité par sa taille</a:t>
            </a:r>
          </a:p>
          <a:p>
            <a:pPr lvl="1"/>
            <a:r>
              <a:rPr lang="fr-FR" dirty="0"/>
              <a:t>12 bits</a:t>
            </a:r>
          </a:p>
          <a:p>
            <a:r>
              <a:rPr lang="fr-FR" dirty="0"/>
              <a:t>Un seul périphérique par port physique</a:t>
            </a:r>
          </a:p>
          <a:p>
            <a:r>
              <a:rPr lang="fr-FR" dirty="0"/>
              <a:t>Très utilisé sur ESP32</a:t>
            </a:r>
          </a:p>
        </p:txBody>
      </p:sp>
    </p:spTree>
    <p:extLst>
      <p:ext uri="{BB962C8B-B14F-4D97-AF65-F5344CB8AC3E}">
        <p14:creationId xmlns:p14="http://schemas.microsoft.com/office/powerpoint/2010/main" val="35262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6CB81-77FF-D984-1FF4-28D8866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35C95-FAF8-2523-F9E8-8E7974F2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73" y="1412775"/>
            <a:ext cx="8766051" cy="5040560"/>
          </a:xfrm>
        </p:spPr>
        <p:txBody>
          <a:bodyPr/>
          <a:lstStyle/>
          <a:p>
            <a:r>
              <a:rPr lang="fr-FR" dirty="0"/>
              <a:t>Un bus informatique est un dispositif de transmission de données partagé entre plusieurs composants d'un système numérique</a:t>
            </a:r>
          </a:p>
          <a:p>
            <a:pPr lvl="1"/>
            <a:r>
              <a:rPr lang="fr-FR" dirty="0"/>
              <a:t>Par l'intermédiaire d'une voie de transmission commune, dans lequel les composants ne prennent aucune part à la transmission des données entre les autres participants</a:t>
            </a:r>
          </a:p>
        </p:txBody>
      </p:sp>
      <p:pic>
        <p:nvPicPr>
          <p:cNvPr id="1026" name="Picture 2" descr="Vue des trois sous-ensembles composant un bus : données, adresse et contrôle">
            <a:extLst>
              <a:ext uri="{FF2B5EF4-FFF2-40B4-BE49-F238E27FC236}">
                <a16:creationId xmlns:a16="http://schemas.microsoft.com/office/drawing/2014/main" id="{5DF06DDB-49A1-C739-B343-F2B2C116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61F8F-A749-06D6-C0B5-CE4BA350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AC1C2-59CB-46CF-DA07-6A3F2C67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Proposé par Apple dans l'Apple // en 1977</a:t>
            </a:r>
          </a:p>
          <a:p>
            <a:r>
              <a:rPr lang="fr-FR" dirty="0"/>
              <a:t>Popularisé par IBM PC en 1981</a:t>
            </a:r>
          </a:p>
          <a:p>
            <a:pPr lvl="1"/>
            <a:r>
              <a:rPr lang="fr-FR" dirty="0"/>
              <a:t>Bus ISA 8 bits</a:t>
            </a:r>
          </a:p>
          <a:p>
            <a:r>
              <a:rPr lang="fr-FR" dirty="0"/>
              <a:t>Evolutions</a:t>
            </a:r>
          </a:p>
          <a:p>
            <a:pPr lvl="1"/>
            <a:r>
              <a:rPr lang="fr-FR" dirty="0"/>
              <a:t>ISA 16 bits</a:t>
            </a:r>
          </a:p>
          <a:p>
            <a:pPr lvl="1"/>
            <a:r>
              <a:rPr lang="fr-FR" dirty="0"/>
              <a:t>PCI</a:t>
            </a:r>
          </a:p>
          <a:p>
            <a:pPr lvl="1"/>
            <a:r>
              <a:rPr lang="fr-FR" dirty="0"/>
              <a:t>AGP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Un périphérique est identifié par son adresse sur le bus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477CDB-B17A-F835-C5BB-4DDF217F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14" y="1988840"/>
            <a:ext cx="3159249" cy="30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8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r>
              <a:rPr lang="fr-FR" dirty="0"/>
              <a:t>Natif dans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/>
              <a:t>machine.I2C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DAA47-2E1E-4182-E2E9-63C85EF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5AD00-2A6D-B2F7-7294-A4456E7B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Programmer du I2C est difficile</a:t>
            </a:r>
          </a:p>
          <a:p>
            <a:pPr lvl="1"/>
            <a:r>
              <a:rPr lang="fr-FR" dirty="0"/>
              <a:t>Dépend complètement du périphérique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Code du BME280 : </a:t>
            </a:r>
            <a:r>
              <a:rPr lang="fr-FR" dirty="0">
                <a:hlinkClick r:id="rId2"/>
              </a:rPr>
              <a:t>https://github.com/robert-hh/BME280/blob/master/bme280_float.py</a:t>
            </a:r>
            <a:endParaRPr lang="fr-FR" dirty="0"/>
          </a:p>
          <a:p>
            <a:pPr lvl="1"/>
            <a:r>
              <a:rPr lang="fr-FR" dirty="0"/>
              <a:t>La plupart des périphériques I2C sont fournis avec un driver</a:t>
            </a:r>
          </a:p>
        </p:txBody>
      </p:sp>
    </p:spTree>
    <p:extLst>
      <p:ext uri="{BB962C8B-B14F-4D97-AF65-F5344CB8AC3E}">
        <p14:creationId xmlns:p14="http://schemas.microsoft.com/office/powerpoint/2010/main" val="3791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44F62-F0B8-697C-761E-5F625F27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A0753-ED80-146A-AF08-68D11A6F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ESP32 il y a 1 bus I2C</a:t>
            </a:r>
          </a:p>
          <a:p>
            <a:pPr lvl="1"/>
            <a:r>
              <a:rPr lang="fr-FR" dirty="0"/>
              <a:t>21 = SDA</a:t>
            </a:r>
          </a:p>
          <a:p>
            <a:pPr lvl="1"/>
            <a:r>
              <a:rPr lang="fr-FR" dirty="0"/>
              <a:t>22 = SCL</a:t>
            </a:r>
          </a:p>
          <a:p>
            <a:pPr lvl="1"/>
            <a:r>
              <a:rPr lang="fr-FR" dirty="0"/>
              <a:t>Il est possible de brancher tous les périphériques I2C sur le même port I2C</a:t>
            </a:r>
          </a:p>
          <a:p>
            <a:r>
              <a:rPr lang="fr-FR" dirty="0"/>
              <a:t>machine.I2C</a:t>
            </a:r>
          </a:p>
          <a:p>
            <a:r>
              <a:rPr lang="fr-FR" dirty="0"/>
              <a:t>Il est possible d'émuler de l'I2C sur tus les ports en sortie</a:t>
            </a:r>
          </a:p>
          <a:p>
            <a:pPr lvl="1"/>
            <a:r>
              <a:rPr lang="fr-FR" dirty="0"/>
              <a:t>Remplacer machine.I2C par machine.SoftI2C</a:t>
            </a:r>
          </a:p>
        </p:txBody>
      </p:sp>
    </p:spTree>
    <p:extLst>
      <p:ext uri="{BB962C8B-B14F-4D97-AF65-F5344CB8AC3E}">
        <p14:creationId xmlns:p14="http://schemas.microsoft.com/office/powerpoint/2010/main" val="229548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040559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BME280_float.py</a:t>
            </a:r>
          </a:p>
          <a:p>
            <a:pPr lvl="1"/>
            <a:r>
              <a:rPr lang="fr-FR" dirty="0"/>
              <a:t>A sauver sur ESP32 avec Save As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710" y="1348774"/>
            <a:ext cx="3104381" cy="18156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4593B8-53AF-BB9E-9AD1-B0D427340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31" y="4726653"/>
            <a:ext cx="563958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07E13-C1FE-5F93-2E20-65023D45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ABC04-8983-9588-2C36-465E941D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MicroPython : BME280 avec ESP32 et ESP8266 (Pression, Température, Humidité)">
            <a:extLst>
              <a:ext uri="{FF2B5EF4-FFF2-40B4-BE49-F238E27FC236}">
                <a16:creationId xmlns:a16="http://schemas.microsoft.com/office/drawing/2014/main" id="{6AE904DA-5073-5A53-D2EC-50BDAA48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6712"/>
            <a:ext cx="6633501" cy="57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0D0363-C604-2494-7A5B-1C49C4E2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117" y="4705032"/>
            <a:ext cx="4761583" cy="14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098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521</Words>
  <Application>Microsoft Office PowerPoint</Application>
  <PresentationFormat>Affichage à l'écran 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Limitations des ports</vt:lpstr>
      <vt:lpstr>Bus</vt:lpstr>
      <vt:lpstr>Historique</vt:lpstr>
      <vt:lpstr>Bus I2C</vt:lpstr>
      <vt:lpstr>I2C</vt:lpstr>
      <vt:lpstr>I2C</vt:lpstr>
      <vt:lpstr>Capteur de pression I2C</vt:lpstr>
      <vt:lpstr>Branchement</vt:lpstr>
      <vt:lpstr>Ecran LCD</vt:lpstr>
      <vt:lpstr>Branchement sur le bus</vt:lpstr>
      <vt:lpstr>Branchement</vt:lpstr>
      <vt:lpstr>Ecran OLED</vt:lpstr>
      <vt:lpstr>SPI</vt:lpstr>
      <vt:lpstr>SPI</vt:lpstr>
      <vt:lpstr>Oled</vt:lpstr>
      <vt:lpstr>Autres bus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255</cp:revision>
  <dcterms:created xsi:type="dcterms:W3CDTF">2000-04-10T19:33:12Z</dcterms:created>
  <dcterms:modified xsi:type="dcterms:W3CDTF">2025-04-14T12:47:05Z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