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64" r:id="rId2"/>
    <p:sldId id="266" r:id="rId3"/>
    <p:sldId id="267" r:id="rId4"/>
    <p:sldId id="268" r:id="rId5"/>
    <p:sldId id="269" r:id="rId6"/>
    <p:sldId id="270" r:id="rId7"/>
    <p:sldId id="272" r:id="rId8"/>
    <p:sldId id="271" r:id="rId9"/>
    <p:sldId id="273" r:id="rId10"/>
    <p:sldId id="276" r:id="rId11"/>
    <p:sldId id="275" r:id="rId12"/>
    <p:sldId id="277" r:id="rId13"/>
    <p:sldId id="278" r:id="rId14"/>
    <p:sldId id="279" r:id="rId15"/>
    <p:sldId id="280" r:id="rId16"/>
    <p:sldId id="281" r:id="rId17"/>
    <p:sldId id="282" r:id="rId18"/>
    <p:sldId id="283" r:id="rId19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89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IoT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Chapitre 3</a:t>
            </a:r>
          </a:p>
          <a:p>
            <a:pPr eaLnBrk="1" hangingPunct="1"/>
            <a:r>
              <a:rPr lang="fr-FR" altLang="fr-FR" dirty="0"/>
              <a:t>Mise en </a:t>
            </a:r>
            <a:r>
              <a:rPr lang="fr-FR" altLang="fr-FR" dirty="0" err="1"/>
              <a:t>oeuvre</a:t>
            </a:r>
            <a:endParaRPr lang="fr-FR" altLang="fr-FR" dirty="0"/>
          </a:p>
          <a:p>
            <a:pPr eaLnBrk="1" hangingPunct="1"/>
            <a:endParaRPr lang="fr-FR" alt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452" y="3789040"/>
            <a:ext cx="2669096" cy="2016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numériques en série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I/O numériques nécessitent l'échange de données en série</a:t>
            </a:r>
          </a:p>
          <a:p>
            <a:pPr lvl="1"/>
            <a:r>
              <a:rPr lang="fr-FR" dirty="0"/>
              <a:t>Si le débit est rapide nécessité d'une communication série avec un </a:t>
            </a:r>
            <a:r>
              <a:rPr lang="fr-FR" dirty="0" err="1"/>
              <a:t>baudrate</a:t>
            </a:r>
            <a:endParaRPr lang="fr-FR" dirty="0"/>
          </a:p>
          <a:p>
            <a:pPr lvl="1"/>
            <a:r>
              <a:rPr lang="fr-FR" dirty="0"/>
              <a:t>Présence d'un UART</a:t>
            </a:r>
          </a:p>
          <a:p>
            <a:pPr lvl="1"/>
            <a:r>
              <a:rPr lang="fr-FR" dirty="0"/>
              <a:t>Présence d'un Bus</a:t>
            </a:r>
          </a:p>
        </p:txBody>
      </p:sp>
    </p:spTree>
    <p:extLst>
      <p:ext uri="{BB962C8B-B14F-4D97-AF65-F5344CB8AC3E}">
        <p14:creationId xmlns:p14="http://schemas.microsoft.com/office/powerpoint/2010/main" val="4066398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Tinkercad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simuler un circuit électronique en ligne</a:t>
            </a:r>
          </a:p>
          <a:p>
            <a:r>
              <a:rPr lang="fr-FR" dirty="0"/>
              <a:t>Tinkercad.com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841" y="2232943"/>
            <a:ext cx="3073391" cy="340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15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</a:t>
            </a:r>
            <a:r>
              <a:rPr lang="fr-FR" dirty="0" err="1"/>
              <a:t>Arduino</a:t>
            </a:r>
            <a:r>
              <a:rPr lang="fr-FR" dirty="0"/>
              <a:t> peut communiquer en liaison série</a:t>
            </a:r>
          </a:p>
          <a:p>
            <a:r>
              <a:rPr lang="fr-FR" dirty="0"/>
              <a:t>UART hardware sur I/O Numérique Rx1 / Tx2</a:t>
            </a:r>
          </a:p>
          <a:p>
            <a:pPr lvl="1"/>
            <a:r>
              <a:rPr lang="fr-FR" dirty="0"/>
              <a:t>Universal </a:t>
            </a:r>
            <a:r>
              <a:rPr lang="fr-FR" dirty="0" err="1"/>
              <a:t>Asynchronous</a:t>
            </a:r>
            <a:r>
              <a:rPr lang="fr-FR" dirty="0"/>
              <a:t> </a:t>
            </a:r>
            <a:r>
              <a:rPr lang="fr-FR" dirty="0" err="1"/>
              <a:t>Receiver</a:t>
            </a:r>
            <a:r>
              <a:rPr lang="fr-FR" dirty="0"/>
              <a:t> </a:t>
            </a:r>
            <a:r>
              <a:rPr lang="fr-FR" dirty="0" err="1"/>
              <a:t>Transmitter</a:t>
            </a:r>
            <a:endParaRPr lang="fr-FR" dirty="0"/>
          </a:p>
          <a:p>
            <a:r>
              <a:rPr lang="fr-FR" dirty="0" err="1"/>
              <a:t>Baudrate</a:t>
            </a:r>
            <a:r>
              <a:rPr lang="fr-FR" dirty="0"/>
              <a:t> par défaut 9600</a:t>
            </a:r>
          </a:p>
          <a:p>
            <a:r>
              <a:rPr lang="fr-FR" dirty="0"/>
              <a:t>Possibilité d'avoir d'autres port série software</a:t>
            </a:r>
          </a:p>
          <a:p>
            <a:endParaRPr lang="fr-FR" dirty="0"/>
          </a:p>
        </p:txBody>
      </p:sp>
      <p:pic>
        <p:nvPicPr>
          <p:cNvPr id="1026" name="Picture 2" descr="http://tpil.projet.free.fr/TP_Arduino/Images/UART_princip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62" y="4509120"/>
            <a:ext cx="455295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081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Permet de géré plusieurs I/O sans s'occuper de l'adressage</a:t>
            </a:r>
          </a:p>
          <a:p>
            <a:r>
              <a:rPr lang="fr-FR" sz="2400" dirty="0"/>
              <a:t>L'</a:t>
            </a:r>
            <a:r>
              <a:rPr lang="fr-FR" sz="2400" dirty="0" err="1"/>
              <a:t>Arduino</a:t>
            </a:r>
            <a:r>
              <a:rPr lang="fr-FR" sz="2400" dirty="0"/>
              <a:t> possède plusieurs protocoles de bus</a:t>
            </a:r>
          </a:p>
          <a:p>
            <a:r>
              <a:rPr lang="fr-FR" sz="2400" dirty="0"/>
              <a:t>SPI</a:t>
            </a:r>
          </a:p>
          <a:p>
            <a:pPr lvl="1"/>
            <a:r>
              <a:rPr lang="fr-FR" sz="2000" dirty="0"/>
              <a:t>Rapide 4Mbits/s uniquement en interne ou avec les </a:t>
            </a:r>
            <a:r>
              <a:rPr lang="fr-FR" sz="2000" dirty="0" err="1"/>
              <a:t>shields</a:t>
            </a:r>
            <a:endParaRPr lang="fr-FR" sz="2000" dirty="0"/>
          </a:p>
          <a:p>
            <a:r>
              <a:rPr lang="fr-FR" sz="2400" dirty="0"/>
              <a:t>I2C</a:t>
            </a:r>
          </a:p>
          <a:p>
            <a:pPr lvl="1"/>
            <a:r>
              <a:rPr lang="fr-FR" sz="2000" dirty="0"/>
              <a:t>100Kbits/s, simple</a:t>
            </a:r>
          </a:p>
          <a:p>
            <a:r>
              <a:rPr lang="fr-FR" sz="2400" dirty="0"/>
              <a:t>Ethernet</a:t>
            </a:r>
          </a:p>
          <a:p>
            <a:pPr lvl="1"/>
            <a:r>
              <a:rPr lang="fr-FR" sz="2000" dirty="0"/>
              <a:t>10Mbits/s, complexe</a:t>
            </a:r>
          </a:p>
          <a:p>
            <a:r>
              <a:rPr lang="fr-FR" sz="2400" dirty="0"/>
              <a:t>CAN</a:t>
            </a:r>
          </a:p>
          <a:p>
            <a:pPr lvl="1"/>
            <a:r>
              <a:rPr lang="fr-FR" sz="2000" dirty="0"/>
              <a:t>Nécessite un extension, très performant dans la communication entre </a:t>
            </a:r>
            <a:r>
              <a:rPr lang="fr-FR" sz="2000" dirty="0" err="1"/>
              <a:t>Arduino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356867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0C2424-1908-4E62-B017-63B5A6F5D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Leds</a:t>
            </a:r>
            <a:r>
              <a:rPr lang="fr-FR" dirty="0"/>
              <a:t> </a:t>
            </a:r>
            <a:r>
              <a:rPr lang="fr-FR" dirty="0" err="1"/>
              <a:t>Uno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6F171E-0155-48DC-A0CE-090E0A9D4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</a:t>
            </a:r>
          </a:p>
          <a:p>
            <a:pPr lvl="1"/>
            <a:r>
              <a:rPr lang="fr-FR" dirty="0" err="1"/>
              <a:t>Led</a:t>
            </a:r>
            <a:r>
              <a:rPr lang="fr-FR" dirty="0"/>
              <a:t> On</a:t>
            </a:r>
          </a:p>
          <a:p>
            <a:r>
              <a:rPr lang="fr-FR" dirty="0"/>
              <a:t>L</a:t>
            </a:r>
          </a:p>
          <a:p>
            <a:pPr lvl="1"/>
            <a:r>
              <a:rPr lang="fr-FR" dirty="0" err="1"/>
              <a:t>Led</a:t>
            </a:r>
            <a:r>
              <a:rPr lang="fr-FR" dirty="0"/>
              <a:t> par défaut</a:t>
            </a:r>
          </a:p>
          <a:p>
            <a:pPr lvl="1"/>
            <a:r>
              <a:rPr lang="fr-FR" dirty="0"/>
              <a:t>Digital 13 (LED_BUILTIN)</a:t>
            </a:r>
          </a:p>
          <a:p>
            <a:r>
              <a:rPr lang="fr-FR" dirty="0"/>
              <a:t>TX</a:t>
            </a:r>
          </a:p>
          <a:p>
            <a:pPr lvl="1"/>
            <a:r>
              <a:rPr lang="fr-FR" dirty="0" err="1"/>
              <a:t>Led</a:t>
            </a:r>
            <a:r>
              <a:rPr lang="fr-FR" dirty="0"/>
              <a:t> qui signifie un Transfert série</a:t>
            </a:r>
          </a:p>
          <a:p>
            <a:r>
              <a:rPr lang="fr-FR" dirty="0"/>
              <a:t>RX</a:t>
            </a:r>
          </a:p>
          <a:p>
            <a:pPr lvl="1"/>
            <a:r>
              <a:rPr lang="fr-FR" dirty="0" err="1"/>
              <a:t>Led</a:t>
            </a:r>
            <a:r>
              <a:rPr lang="fr-FR" dirty="0"/>
              <a:t> qui signifie une Réception série</a:t>
            </a:r>
          </a:p>
          <a:p>
            <a:pPr lvl="1"/>
            <a:endParaRPr lang="fr-FR" dirty="0"/>
          </a:p>
        </p:txBody>
      </p:sp>
      <p:pic>
        <p:nvPicPr>
          <p:cNvPr id="4" name="Picture 2" descr="Résultat de recherche d'images pour &quot;description arduino uno&quot;">
            <a:extLst>
              <a:ext uri="{FF2B5EF4-FFF2-40B4-BE49-F238E27FC236}">
                <a16:creationId xmlns:a16="http://schemas.microsoft.com/office/drawing/2014/main" id="{5963B347-8C60-423E-8F60-9668EF873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16313"/>
            <a:ext cx="4507054" cy="311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53F42850-490C-4651-9BD2-156551A17A8C}"/>
              </a:ext>
            </a:extLst>
          </p:cNvPr>
          <p:cNvCxnSpPr/>
          <p:nvPr/>
        </p:nvCxnSpPr>
        <p:spPr bwMode="auto">
          <a:xfrm>
            <a:off x="1187624" y="1700808"/>
            <a:ext cx="6480720" cy="2880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1D26FE8-5075-4115-AC03-4600F0F92702}"/>
              </a:ext>
            </a:extLst>
          </p:cNvPr>
          <p:cNvCxnSpPr/>
          <p:nvPr/>
        </p:nvCxnSpPr>
        <p:spPr bwMode="auto">
          <a:xfrm flipV="1">
            <a:off x="899592" y="1844824"/>
            <a:ext cx="5616624" cy="79208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E53A5F1-1523-48B1-B6BF-FA2C43B447FD}"/>
              </a:ext>
            </a:extLst>
          </p:cNvPr>
          <p:cNvCxnSpPr/>
          <p:nvPr/>
        </p:nvCxnSpPr>
        <p:spPr bwMode="auto">
          <a:xfrm flipV="1">
            <a:off x="1054133" y="1988840"/>
            <a:ext cx="5534091" cy="20882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00FB0CB4-B2C6-418B-9954-A4E1944645A7}"/>
              </a:ext>
            </a:extLst>
          </p:cNvPr>
          <p:cNvCxnSpPr/>
          <p:nvPr/>
        </p:nvCxnSpPr>
        <p:spPr bwMode="auto">
          <a:xfrm flipV="1">
            <a:off x="1187624" y="2060848"/>
            <a:ext cx="5400600" cy="29883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432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DFA89-8056-8845-AF9B-2D06C0B7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 d'activation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237A7B-5AE9-2FAA-0C54-8B9BA03C0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412776"/>
            <a:ext cx="5256583" cy="5040560"/>
          </a:xfrm>
        </p:spPr>
        <p:txBody>
          <a:bodyPr/>
          <a:lstStyle/>
          <a:p>
            <a:r>
              <a:rPr lang="fr-FR" dirty="0"/>
              <a:t>Les données numériques sont</a:t>
            </a:r>
          </a:p>
          <a:p>
            <a:pPr lvl="1"/>
            <a:r>
              <a:rPr lang="fr-FR" dirty="0"/>
              <a:t>HIGH = 5v</a:t>
            </a:r>
          </a:p>
          <a:p>
            <a:pPr lvl="1"/>
            <a:r>
              <a:rPr lang="fr-FR" dirty="0"/>
              <a:t>LOW = 0v</a:t>
            </a:r>
          </a:p>
          <a:p>
            <a:pPr lvl="1"/>
            <a:r>
              <a:rPr lang="fr-FR" dirty="0"/>
              <a:t>Une fonction d'activation permet de passer d'un état à l'autre</a:t>
            </a:r>
          </a:p>
          <a:p>
            <a:pPr lvl="1"/>
            <a:r>
              <a:rPr lang="fr-FR" dirty="0"/>
              <a:t>Idem dans un transistor</a:t>
            </a:r>
          </a:p>
        </p:txBody>
      </p:sp>
      <p:pic>
        <p:nvPicPr>
          <p:cNvPr id="1026" name="Picture 2" descr="sigmoïde — Wiktionnaire, le dictionnaire libre">
            <a:extLst>
              <a:ext uri="{FF2B5EF4-FFF2-40B4-BE49-F238E27FC236}">
                <a16:creationId xmlns:a16="http://schemas.microsoft.com/office/drawing/2014/main" id="{91DF1C72-3E41-E0D6-0852-62D22B737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5240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453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55F5F-4A5B-061C-7DCC-EF1F50894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Fluctuation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980F9F-F688-C952-7E7A-E3A180BE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le cas d'un circuit ouvert sur une entrée numérique</a:t>
            </a:r>
          </a:p>
          <a:p>
            <a:pPr lvl="1"/>
            <a:r>
              <a:rPr lang="fr-FR" dirty="0"/>
              <a:t>L'entrée n'est en fait reliée à rien</a:t>
            </a:r>
          </a:p>
          <a:p>
            <a:pPr lvl="1"/>
            <a:r>
              <a:rPr lang="fr-FR" dirty="0"/>
              <a:t>A cause des courant de fuite la tension peut être &gt; 0v = Bruit</a:t>
            </a:r>
          </a:p>
          <a:p>
            <a:pPr lvl="1"/>
            <a:r>
              <a:rPr lang="fr-FR" dirty="0"/>
              <a:t>Le signal peut donc fluctuer et passer à HIGH</a:t>
            </a:r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2CCBD30-F6AD-7489-FC44-AE893A286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559" y="4653136"/>
            <a:ext cx="5229955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78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3720C8-8783-6DF6-9E49-7C96BD8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PullDown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6F4602-096C-AD9A-97BE-D558A5C4E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412776"/>
            <a:ext cx="4896544" cy="5040560"/>
          </a:xfrm>
        </p:spPr>
        <p:txBody>
          <a:bodyPr/>
          <a:lstStyle/>
          <a:p>
            <a:r>
              <a:rPr lang="fr-FR" dirty="0"/>
              <a:t>En ajoutant une résistance </a:t>
            </a:r>
            <a:r>
              <a:rPr lang="fr-FR" dirty="0" err="1"/>
              <a:t>PullDown</a:t>
            </a:r>
            <a:r>
              <a:rPr lang="fr-FR" dirty="0"/>
              <a:t> le signal est forcé à 0v en cas de circuit ouvert</a:t>
            </a:r>
          </a:p>
          <a:p>
            <a:r>
              <a:rPr lang="fr-FR" dirty="0"/>
              <a:t>Passe à 5v sur circuit fermé</a:t>
            </a:r>
          </a:p>
          <a:p>
            <a:pPr lvl="1"/>
            <a:r>
              <a:rPr lang="fr-FR" dirty="0"/>
              <a:t>Mais génère un courant de fuite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85F217F-2815-0634-F476-E74BA0F24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036" y="1412776"/>
            <a:ext cx="4229964" cy="220562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358A4E7-6D29-AF34-B6CC-F4EF215A7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357" y="4143527"/>
            <a:ext cx="4183321" cy="230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804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5B745A-EA75-2EF7-2153-15C9AC459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PullDown</a:t>
            </a:r>
            <a:r>
              <a:rPr lang="fr-FR" dirty="0"/>
              <a:t> &amp; </a:t>
            </a:r>
            <a:r>
              <a:rPr lang="fr-FR" dirty="0" err="1"/>
              <a:t>PullUp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5C0E9F-55AF-92D4-0298-EF33B2D33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412776"/>
            <a:ext cx="4248472" cy="5040560"/>
          </a:xfrm>
        </p:spPr>
        <p:txBody>
          <a:bodyPr/>
          <a:lstStyle/>
          <a:p>
            <a:r>
              <a:rPr lang="fr-FR" dirty="0"/>
              <a:t>L'Arduino et l'ESP32 possède des résistances </a:t>
            </a:r>
            <a:r>
              <a:rPr lang="fr-FR" dirty="0" err="1"/>
              <a:t>PullUp</a:t>
            </a:r>
            <a:endParaRPr lang="fr-FR" dirty="0"/>
          </a:p>
          <a:p>
            <a:pPr lvl="1"/>
            <a:r>
              <a:rPr lang="fr-FR"/>
              <a:t>Terme inversé</a:t>
            </a:r>
            <a:endParaRPr lang="fr-FR" dirty="0"/>
          </a:p>
          <a:p>
            <a:r>
              <a:rPr lang="fr-FR" dirty="0"/>
              <a:t>Elles doivent être activée</a:t>
            </a:r>
          </a:p>
        </p:txBody>
      </p:sp>
      <p:pic>
        <p:nvPicPr>
          <p:cNvPr id="3076" name="Picture 4" descr="Résistance de rappel - Arduino">
            <a:extLst>
              <a:ext uri="{FF2B5EF4-FFF2-40B4-BE49-F238E27FC236}">
                <a16:creationId xmlns:a16="http://schemas.microsoft.com/office/drawing/2014/main" id="{93DE77EB-6027-F438-7C84-53BE2488A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887" y="1413786"/>
            <a:ext cx="36576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47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Bien faire attention au voltage et à l'intensité</a:t>
            </a:r>
          </a:p>
          <a:p>
            <a:r>
              <a:rPr lang="fr-FR" dirty="0"/>
              <a:t>Loi de Ohm : U = R.I</a:t>
            </a:r>
          </a:p>
          <a:p>
            <a:r>
              <a:rPr lang="fr-FR" dirty="0"/>
              <a:t>Effet Joule : P = U.I</a:t>
            </a:r>
          </a:p>
          <a:p>
            <a:r>
              <a:rPr lang="fr-FR" dirty="0"/>
              <a:t>Par exemple </a:t>
            </a:r>
            <a:r>
              <a:rPr lang="fr-FR" dirty="0" err="1"/>
              <a:t>Pmax</a:t>
            </a:r>
            <a:r>
              <a:rPr lang="fr-FR" dirty="0"/>
              <a:t> = 0.41W</a:t>
            </a:r>
          </a:p>
          <a:p>
            <a:pPr lvl="1"/>
            <a:r>
              <a:rPr lang="fr-FR" dirty="0"/>
              <a:t>Pour 9V, Imax = </a:t>
            </a:r>
            <a:r>
              <a:rPr lang="fr-FR" dirty="0" err="1"/>
              <a:t>Pmax</a:t>
            </a:r>
            <a:r>
              <a:rPr lang="fr-FR" dirty="0"/>
              <a:t> / U, Imax = 45mA </a:t>
            </a:r>
          </a:p>
        </p:txBody>
      </p:sp>
    </p:spTree>
    <p:extLst>
      <p:ext uri="{BB962C8B-B14F-4D97-AF65-F5344CB8AC3E}">
        <p14:creationId xmlns:p14="http://schemas.microsoft.com/office/powerpoint/2010/main" val="978633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d'une résistance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vous branchez une LED directement sur le 5V est brule !!</a:t>
            </a:r>
          </a:p>
          <a:p>
            <a:r>
              <a:rPr lang="fr-FR" dirty="0"/>
              <a:t>Il faut donc une résistance</a:t>
            </a:r>
          </a:p>
          <a:p>
            <a:r>
              <a:rPr lang="fr-FR" dirty="0"/>
              <a:t>Spécifications de la </a:t>
            </a:r>
            <a:r>
              <a:rPr lang="fr-FR" dirty="0" err="1"/>
              <a:t>Led</a:t>
            </a:r>
            <a:r>
              <a:rPr lang="fr-FR" dirty="0"/>
              <a:t> :</a:t>
            </a:r>
          </a:p>
          <a:p>
            <a:pPr lvl="1"/>
            <a:r>
              <a:rPr lang="fr-FR" dirty="0" err="1"/>
              <a:t>Led</a:t>
            </a:r>
            <a:r>
              <a:rPr lang="fr-FR" dirty="0"/>
              <a:t> CMS rouge (</a:t>
            </a:r>
            <a:r>
              <a:rPr lang="fr-FR" dirty="0" err="1"/>
              <a:t>Ui</a:t>
            </a:r>
            <a:r>
              <a:rPr lang="fr-FR" dirty="0"/>
              <a:t> = 2.2v ; I = 20mA)</a:t>
            </a:r>
          </a:p>
          <a:p>
            <a:pPr lvl="1"/>
            <a:r>
              <a:rPr lang="fr-FR" dirty="0" err="1"/>
              <a:t>Ua</a:t>
            </a:r>
            <a:r>
              <a:rPr lang="fr-FR" dirty="0"/>
              <a:t> = 5V</a:t>
            </a:r>
          </a:p>
          <a:p>
            <a:pPr lvl="1"/>
            <a:r>
              <a:rPr lang="fr-FR" dirty="0" err="1"/>
              <a:t>dU</a:t>
            </a:r>
            <a:r>
              <a:rPr lang="fr-FR" dirty="0"/>
              <a:t> = RI, </a:t>
            </a:r>
            <a:r>
              <a:rPr lang="fr-FR" dirty="0" err="1"/>
              <a:t>Ua</a:t>
            </a:r>
            <a:r>
              <a:rPr lang="fr-FR" dirty="0"/>
              <a:t> - </a:t>
            </a:r>
            <a:r>
              <a:rPr lang="fr-FR" dirty="0" err="1"/>
              <a:t>Ui</a:t>
            </a:r>
            <a:r>
              <a:rPr lang="fr-FR" dirty="0"/>
              <a:t> = RI</a:t>
            </a:r>
          </a:p>
          <a:p>
            <a:pPr lvl="1"/>
            <a:r>
              <a:rPr lang="fr-FR" dirty="0"/>
              <a:t>R = (</a:t>
            </a:r>
            <a:r>
              <a:rPr lang="fr-FR" dirty="0" err="1"/>
              <a:t>Ua</a:t>
            </a:r>
            <a:r>
              <a:rPr lang="fr-FR" dirty="0"/>
              <a:t> - </a:t>
            </a:r>
            <a:r>
              <a:rPr lang="fr-FR" dirty="0" err="1"/>
              <a:t>Ui</a:t>
            </a:r>
            <a:r>
              <a:rPr lang="fr-FR" dirty="0"/>
              <a:t>) / I</a:t>
            </a:r>
          </a:p>
          <a:p>
            <a:pPr lvl="1"/>
            <a:r>
              <a:rPr lang="fr-FR" dirty="0"/>
              <a:t>R = (5 - 2.2) / 0.02</a:t>
            </a:r>
          </a:p>
          <a:p>
            <a:pPr lvl="1"/>
            <a:r>
              <a:rPr lang="fr-FR" dirty="0"/>
              <a:t>R = 490 Ohm</a:t>
            </a:r>
          </a:p>
          <a:p>
            <a:pPr lvl="1"/>
            <a:r>
              <a:rPr lang="fr-FR" dirty="0"/>
              <a:t>Nous mettrons en série une résistance de 500 Ohm</a:t>
            </a:r>
          </a:p>
        </p:txBody>
      </p:sp>
      <p:pic>
        <p:nvPicPr>
          <p:cNvPr id="8194" name="Picture 2" descr="schema 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826" y="2348880"/>
            <a:ext cx="171450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91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Tableau des </a:t>
            </a:r>
            <a:r>
              <a:rPr lang="fr-FR" dirty="0" err="1"/>
              <a:t>Leds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052736"/>
            <a:ext cx="6192688" cy="524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41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Seeeduino</a:t>
            </a:r>
            <a:r>
              <a:rPr lang="fr-FR" dirty="0"/>
              <a:t> Grove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Branchement facile par connecteur</a:t>
            </a:r>
          </a:p>
          <a:p>
            <a:pPr lvl="1"/>
            <a:r>
              <a:rPr lang="fr-FR" dirty="0"/>
              <a:t>Les résistances sont déjà calculées</a:t>
            </a:r>
          </a:p>
          <a:p>
            <a:pPr lvl="1"/>
            <a:r>
              <a:rPr lang="fr-FR" dirty="0"/>
              <a:t>Idéale pour le prototypage</a:t>
            </a:r>
          </a:p>
          <a:p>
            <a:r>
              <a:rPr lang="fr-FR" dirty="0"/>
              <a:t>Nécessite un Bridge</a:t>
            </a:r>
          </a:p>
          <a:p>
            <a:pPr lvl="1"/>
            <a:r>
              <a:rPr lang="fr-FR" dirty="0"/>
              <a:t>Ou une carte </a:t>
            </a:r>
            <a:r>
              <a:rPr lang="fr-FR" dirty="0" err="1"/>
              <a:t>Seeeduino</a:t>
            </a:r>
            <a:endParaRPr lang="fr-FR" dirty="0"/>
          </a:p>
          <a:p>
            <a:r>
              <a:rPr lang="fr-FR" dirty="0"/>
              <a:t>Nécessite des </a:t>
            </a:r>
            <a:r>
              <a:rPr lang="fr-FR" dirty="0" err="1"/>
              <a:t>devices</a:t>
            </a:r>
            <a:r>
              <a:rPr lang="fr-FR" dirty="0"/>
              <a:t> adaptées</a:t>
            </a:r>
          </a:p>
          <a:p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07766" y="4261023"/>
            <a:ext cx="3276600" cy="2466975"/>
          </a:xfrm>
          <a:prstGeom prst="rect">
            <a:avLst/>
          </a:prstGeom>
        </p:spPr>
      </p:pic>
      <p:pic>
        <p:nvPicPr>
          <p:cNvPr id="6146" name="Picture 2" descr="Résultat de recherche d'images pour &quot;seeeduin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366" y="3840986"/>
            <a:ext cx="2849836" cy="261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/>
          <p:nvPr/>
        </p:nvPicPr>
        <p:blipFill>
          <a:blip r:embed="rId4"/>
          <a:stretch>
            <a:fillRect/>
          </a:stretch>
        </p:blipFill>
        <p:spPr>
          <a:xfrm>
            <a:off x="107503" y="4311799"/>
            <a:ext cx="28003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67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Alimentation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</a:t>
            </a:r>
            <a:r>
              <a:rPr lang="fr-FR" dirty="0" err="1"/>
              <a:t>Arduino</a:t>
            </a:r>
            <a:r>
              <a:rPr lang="fr-FR" dirty="0"/>
              <a:t> peut être alimenté de 5V à 12V</a:t>
            </a:r>
          </a:p>
          <a:p>
            <a:pPr lvl="1"/>
            <a:r>
              <a:rPr lang="fr-FR" dirty="0" err="1"/>
              <a:t>Pmin</a:t>
            </a:r>
            <a:r>
              <a:rPr lang="fr-FR" dirty="0"/>
              <a:t> = 0.1W sans </a:t>
            </a:r>
            <a:r>
              <a:rPr lang="fr-FR" dirty="0" err="1"/>
              <a:t>device</a:t>
            </a:r>
            <a:r>
              <a:rPr lang="fr-FR" dirty="0"/>
              <a:t>, </a:t>
            </a:r>
            <a:r>
              <a:rPr lang="fr-FR" dirty="0" err="1"/>
              <a:t>Pmax</a:t>
            </a:r>
            <a:r>
              <a:rPr lang="fr-FR" dirty="0"/>
              <a:t> = 2.5W</a:t>
            </a:r>
          </a:p>
          <a:p>
            <a:r>
              <a:rPr lang="fr-FR" dirty="0"/>
              <a:t>Alimenté par USB (5.1V) ou par connecteur</a:t>
            </a:r>
          </a:p>
          <a:p>
            <a:pPr lvl="1"/>
            <a:r>
              <a:rPr lang="fr-FR" dirty="0"/>
              <a:t>Le connecteur l'emporte sur l'USB</a:t>
            </a:r>
          </a:p>
          <a:p>
            <a:pPr lvl="1"/>
            <a:r>
              <a:rPr lang="fr-FR" dirty="0"/>
              <a:t>Pas de fusible !</a:t>
            </a:r>
          </a:p>
          <a:p>
            <a:pPr lvl="1"/>
            <a:r>
              <a:rPr lang="fr-FR" dirty="0"/>
              <a:t>Chute de tension maximale : 1V</a:t>
            </a:r>
          </a:p>
          <a:p>
            <a:pPr lvl="1"/>
            <a:r>
              <a:rPr lang="fr-FR" dirty="0"/>
              <a:t>Prévoir une tension de 6V</a:t>
            </a:r>
          </a:p>
          <a:p>
            <a:pPr lvl="1"/>
            <a:r>
              <a:rPr lang="fr-FR" dirty="0"/>
              <a:t>Puissance maximale par broche 40mA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91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Numérique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Reçoit des 0 et des 1</a:t>
            </a:r>
          </a:p>
          <a:p>
            <a:pPr lvl="1"/>
            <a:r>
              <a:rPr lang="fr-FR" dirty="0"/>
              <a:t>0 correspond à 0V</a:t>
            </a:r>
          </a:p>
          <a:p>
            <a:pPr lvl="1"/>
            <a:r>
              <a:rPr lang="fr-FR" dirty="0"/>
              <a:t>1 correspond à 5V</a:t>
            </a:r>
          </a:p>
          <a:p>
            <a:r>
              <a:rPr lang="fr-FR" dirty="0"/>
              <a:t>Les données peuvent être envoyées avec une certaine fréquence (</a:t>
            </a:r>
            <a:r>
              <a:rPr lang="fr-FR" dirty="0" err="1"/>
              <a:t>baudrate</a:t>
            </a:r>
            <a:r>
              <a:rPr lang="fr-FR" dirty="0"/>
              <a:t>) pour pouvoir fabriquer des chiffres</a:t>
            </a:r>
          </a:p>
          <a:p>
            <a:r>
              <a:rPr lang="fr-FR" dirty="0"/>
              <a:t>Principe de la communication de série</a:t>
            </a:r>
          </a:p>
          <a:p>
            <a:r>
              <a:rPr lang="fr-FR" dirty="0"/>
              <a:t>Il existe des bus de communication pour faciliter ce traitement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3419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Analogiques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I/O Analogiques et une entrée sortie avec une valeur comprise entre 0V et 5V</a:t>
            </a:r>
          </a:p>
          <a:p>
            <a:r>
              <a:rPr lang="fr-FR" dirty="0"/>
              <a:t>Il faut ensuite convertir cette valeur en un chiffre traitable par programmation</a:t>
            </a:r>
          </a:p>
          <a:p>
            <a:r>
              <a:rPr lang="fr-FR" dirty="0"/>
              <a:t>Exemple d'entrée analogique</a:t>
            </a:r>
          </a:p>
          <a:p>
            <a:pPr lvl="1"/>
            <a:r>
              <a:rPr lang="fr-FR" dirty="0"/>
              <a:t>Un capteur analogique (température, pression, …)</a:t>
            </a:r>
          </a:p>
          <a:p>
            <a:pPr lvl="1"/>
            <a:r>
              <a:rPr lang="fr-FR" dirty="0"/>
              <a:t>Un gyroscope</a:t>
            </a:r>
          </a:p>
          <a:p>
            <a:r>
              <a:rPr lang="fr-FR" dirty="0"/>
              <a:t>Exemple de sortie analogique</a:t>
            </a:r>
          </a:p>
          <a:p>
            <a:pPr lvl="1"/>
            <a:r>
              <a:rPr lang="fr-FR" dirty="0"/>
              <a:t>Une </a:t>
            </a:r>
            <a:r>
              <a:rPr lang="fr-FR" dirty="0" err="1"/>
              <a:t>Led</a:t>
            </a:r>
            <a:r>
              <a:rPr lang="fr-FR" dirty="0"/>
              <a:t> en fading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4572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Numérique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Exemple de sortie numérique</a:t>
            </a:r>
          </a:p>
          <a:p>
            <a:pPr lvl="1"/>
            <a:r>
              <a:rPr lang="fr-FR" dirty="0"/>
              <a:t>Une </a:t>
            </a:r>
            <a:r>
              <a:rPr lang="fr-FR" dirty="0" err="1"/>
              <a:t>led</a:t>
            </a:r>
            <a:r>
              <a:rPr lang="fr-FR" dirty="0"/>
              <a:t> on / off</a:t>
            </a:r>
          </a:p>
          <a:p>
            <a:pPr lvl="1"/>
            <a:r>
              <a:rPr lang="fr-FR" dirty="0"/>
              <a:t>Un relais de puissance</a:t>
            </a:r>
          </a:p>
          <a:p>
            <a:pPr lvl="1"/>
            <a:r>
              <a:rPr lang="fr-FR" dirty="0"/>
              <a:t>Un port série</a:t>
            </a:r>
          </a:p>
          <a:p>
            <a:pPr lvl="1"/>
            <a:r>
              <a:rPr lang="fr-FR" dirty="0"/>
              <a:t>…</a:t>
            </a:r>
          </a:p>
          <a:p>
            <a:r>
              <a:rPr lang="fr-FR" dirty="0"/>
              <a:t>Exemple d'entrée numérique</a:t>
            </a:r>
          </a:p>
          <a:p>
            <a:pPr lvl="1"/>
            <a:r>
              <a:rPr lang="fr-FR" dirty="0"/>
              <a:t>Un bouton poussoir</a:t>
            </a:r>
          </a:p>
          <a:p>
            <a:pPr lvl="1"/>
            <a:r>
              <a:rPr lang="fr-FR" dirty="0"/>
              <a:t>Un capteur numérique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0901563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2711</TotalTime>
  <Words>617</Words>
  <Application>Microsoft Office PowerPoint</Application>
  <PresentationFormat>Affichage à l'écran (4:3)</PresentationFormat>
  <Paragraphs>118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Monotype Sorts</vt:lpstr>
      <vt:lpstr>Times New Roman</vt:lpstr>
      <vt:lpstr>cvc</vt:lpstr>
      <vt:lpstr>Présentation PowerPoint</vt:lpstr>
      <vt:lpstr>Attention</vt:lpstr>
      <vt:lpstr>Calcul d'une résistance</vt:lpstr>
      <vt:lpstr>Tableau des Leds</vt:lpstr>
      <vt:lpstr>Seeeduino Grove</vt:lpstr>
      <vt:lpstr>Alimentation</vt:lpstr>
      <vt:lpstr>I/O Numérique</vt:lpstr>
      <vt:lpstr>I/O Analogiques</vt:lpstr>
      <vt:lpstr>I/O Numérique</vt:lpstr>
      <vt:lpstr>Données numériques en série</vt:lpstr>
      <vt:lpstr>Tinkercad</vt:lpstr>
      <vt:lpstr>UART</vt:lpstr>
      <vt:lpstr>Bus</vt:lpstr>
      <vt:lpstr>Leds Uno</vt:lpstr>
      <vt:lpstr>fonction d'activation</vt:lpstr>
      <vt:lpstr>Fluctuation</vt:lpstr>
      <vt:lpstr>PullDown</vt:lpstr>
      <vt:lpstr>PullDown &amp; PullUp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211</cp:revision>
  <dcterms:created xsi:type="dcterms:W3CDTF">2000-04-10T19:33:12Z</dcterms:created>
  <dcterms:modified xsi:type="dcterms:W3CDTF">2025-04-12T07:42:52Z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