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64" r:id="rId2"/>
    <p:sldId id="265" r:id="rId3"/>
    <p:sldId id="293" r:id="rId4"/>
    <p:sldId id="292" r:id="rId5"/>
    <p:sldId id="266" r:id="rId6"/>
    <p:sldId id="267" r:id="rId7"/>
    <p:sldId id="269" r:id="rId8"/>
    <p:sldId id="284" r:id="rId9"/>
    <p:sldId id="270" r:id="rId10"/>
    <p:sldId id="291" r:id="rId11"/>
    <p:sldId id="286" r:id="rId12"/>
    <p:sldId id="285" r:id="rId13"/>
    <p:sldId id="287" r:id="rId14"/>
    <p:sldId id="288" r:id="rId15"/>
    <p:sldId id="274" r:id="rId16"/>
    <p:sldId id="273" r:id="rId17"/>
    <p:sldId id="283" r:id="rId18"/>
    <p:sldId id="289" r:id="rId19"/>
    <p:sldId id="294" r:id="rId20"/>
    <p:sldId id="271" r:id="rId21"/>
    <p:sldId id="272" r:id="rId22"/>
    <p:sldId id="275" r:id="rId23"/>
    <p:sldId id="282" r:id="rId24"/>
    <p:sldId id="279" r:id="rId25"/>
    <p:sldId id="281" r:id="rId26"/>
    <p:sldId id="290" r:id="rId27"/>
    <p:sldId id="295" r:id="rId28"/>
    <p:sldId id="277" r:id="rId29"/>
    <p:sldId id="278" r:id="rId30"/>
    <p:sldId id="276" r:id="rId3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/>
              <a:t>Introduction</a:t>
            </a:r>
            <a:endParaRPr lang="fr-FR" altLang="fr-FR" dirty="0"/>
          </a:p>
        </p:txBody>
      </p:sp>
      <p:pic>
        <p:nvPicPr>
          <p:cNvPr id="3" name="Picture 6" descr="Fichier:Raspberry P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28800"/>
            <a:ext cx="1973186" cy="24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32" y="2222835"/>
            <a:ext cx="1728192" cy="13054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7EADD-FA36-EC04-4178-419FFCFA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33F03D-0DC8-386C-F7E1-3176B5F34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System on a Chip</a:t>
            </a:r>
          </a:p>
          <a:p>
            <a:pPr lvl="1"/>
            <a:r>
              <a:rPr lang="fr-FR" dirty="0"/>
              <a:t>All in one</a:t>
            </a:r>
          </a:p>
          <a:p>
            <a:pPr lvl="1"/>
            <a:r>
              <a:rPr lang="fr-FR" dirty="0"/>
              <a:t>Avant                                            Maintenant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FD1D4F-59CA-2FEF-647A-6A03B7C4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204765"/>
            <a:ext cx="4473175" cy="249478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D983D5-33A9-E8FB-6D61-1F38D3429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7" y="3212976"/>
            <a:ext cx="326798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B3403-ED58-E004-1F58-A6A585EC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Eeprom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D6D573-B844-652E-1EFC-CE95C1F1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Puce qui stocke du code</a:t>
            </a:r>
          </a:p>
          <a:p>
            <a:pPr lvl="1"/>
            <a:r>
              <a:rPr lang="fr-FR" dirty="0"/>
              <a:t>Processus de Flashage</a:t>
            </a:r>
          </a:p>
          <a:p>
            <a:r>
              <a:rPr lang="fr-FR" dirty="0"/>
              <a:t>Les </a:t>
            </a:r>
            <a:r>
              <a:rPr lang="fr-FR" dirty="0" err="1"/>
              <a:t>SoC</a:t>
            </a:r>
            <a:r>
              <a:rPr lang="fr-FR" dirty="0"/>
              <a:t> se programment par une </a:t>
            </a:r>
            <a:r>
              <a:rPr lang="fr-FR" dirty="0" err="1"/>
              <a:t>Eeprom</a:t>
            </a:r>
            <a:endParaRPr lang="fr-FR" dirty="0"/>
          </a:p>
          <a:p>
            <a:pPr lvl="1"/>
            <a:r>
              <a:rPr lang="fr-FR" dirty="0"/>
              <a:t>Flash par ISP</a:t>
            </a:r>
          </a:p>
          <a:p>
            <a:pPr lvl="1"/>
            <a:r>
              <a:rPr lang="fr-FR" dirty="0"/>
              <a:t>Protocole de flashage par USB</a:t>
            </a:r>
          </a:p>
          <a:p>
            <a:r>
              <a:rPr lang="fr-FR" dirty="0"/>
              <a:t>C'est le stockage permanent du </a:t>
            </a:r>
            <a:r>
              <a:rPr lang="fr-FR" dirty="0" err="1"/>
              <a:t>micro-contrôleur</a:t>
            </a:r>
            <a:endParaRPr lang="fr-FR" dirty="0"/>
          </a:p>
          <a:p>
            <a:r>
              <a:rPr lang="fr-FR" dirty="0"/>
              <a:t>Ce programme en C++</a:t>
            </a:r>
          </a:p>
          <a:p>
            <a:pPr lvl="1"/>
            <a:r>
              <a:rPr lang="fr-FR" dirty="0"/>
              <a:t>Puis en </a:t>
            </a:r>
            <a:r>
              <a:rPr lang="fr-FR" dirty="0" err="1"/>
              <a:t>MicroPython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73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04081-0738-FD9A-8BE4-05B5D24A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806DAA-4F50-BB0F-4DB4-196DD2C34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L'embarqué</a:t>
            </a:r>
          </a:p>
          <a:p>
            <a:r>
              <a:rPr lang="fr-FR" dirty="0"/>
              <a:t>La faible consommation électrique</a:t>
            </a:r>
          </a:p>
          <a:p>
            <a:r>
              <a:rPr lang="fr-FR" dirty="0"/>
              <a:t>Le tout en 1</a:t>
            </a:r>
          </a:p>
          <a:p>
            <a:r>
              <a:rPr lang="fr-FR" dirty="0"/>
              <a:t>Le cout très faible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9C61C-EA38-2A00-4004-50449140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3016"/>
            <a:ext cx="52006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53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2C7B4-4678-5CDA-8738-40F365C6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famille des </a:t>
            </a:r>
            <a:r>
              <a:rPr lang="fr-FR" dirty="0" err="1"/>
              <a:t>micro-contrôleurs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B85AC3-2B0A-7E9C-419B-2453317D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Atmel</a:t>
            </a:r>
            <a:r>
              <a:rPr lang="fr-FR" sz="2000" dirty="0"/>
              <a:t> AT91 et AVR (Arduino)</a:t>
            </a:r>
          </a:p>
          <a:p>
            <a:r>
              <a:rPr lang="fr-FR" sz="2000" dirty="0"/>
              <a:t>ARM Cortex-M et ARM Cortex-R (Téléphonie)</a:t>
            </a:r>
          </a:p>
          <a:p>
            <a:r>
              <a:rPr lang="fr-FR" sz="2000" dirty="0"/>
              <a:t>C167 de Siemens/</a:t>
            </a:r>
            <a:r>
              <a:rPr lang="fr-FR" sz="2000" dirty="0" err="1"/>
              <a:t>Infineon</a:t>
            </a:r>
            <a:endParaRPr lang="fr-FR" sz="2000" dirty="0"/>
          </a:p>
          <a:p>
            <a:r>
              <a:rPr lang="fr-FR" sz="2000" dirty="0" err="1"/>
              <a:t>Infineon</a:t>
            </a:r>
            <a:r>
              <a:rPr lang="fr-FR" sz="2000" dirty="0"/>
              <a:t> AURIX, </a:t>
            </a:r>
            <a:r>
              <a:rPr lang="fr-FR" sz="2000" dirty="0" err="1"/>
              <a:t>TriCore</a:t>
            </a:r>
            <a:r>
              <a:rPr lang="fr-FR" sz="2000" dirty="0"/>
              <a:t>, XMC, XC2000</a:t>
            </a:r>
          </a:p>
          <a:p>
            <a:r>
              <a:rPr lang="fr-FR" sz="2000" dirty="0"/>
              <a:t>Hitachi H8</a:t>
            </a:r>
          </a:p>
          <a:p>
            <a:r>
              <a:rPr lang="fr-FR" sz="2000" dirty="0"/>
              <a:t>Intel 8051 &amp; 8085, héritier des 8088 et 8086</a:t>
            </a:r>
          </a:p>
          <a:p>
            <a:r>
              <a:rPr lang="fr-FR" sz="2000" dirty="0"/>
              <a:t>le </a:t>
            </a:r>
            <a:r>
              <a:rPr lang="fr-FR" sz="2000" dirty="0" err="1"/>
              <a:t>Freescale</a:t>
            </a:r>
            <a:r>
              <a:rPr lang="fr-FR" sz="2000" dirty="0"/>
              <a:t> 68HC11, 68HC08, 68HC12, </a:t>
            </a:r>
            <a:r>
              <a:rPr lang="fr-FR" sz="2000" dirty="0" err="1"/>
              <a:t>Qorivva</a:t>
            </a:r>
            <a:r>
              <a:rPr lang="fr-FR" sz="2000" dirty="0"/>
              <a:t> MPC5XXX</a:t>
            </a:r>
          </a:p>
          <a:p>
            <a:r>
              <a:rPr lang="fr-FR" sz="2000" dirty="0"/>
              <a:t>PIC et </a:t>
            </a:r>
            <a:r>
              <a:rPr lang="fr-FR" sz="2000" dirty="0" err="1"/>
              <a:t>dsPIC</a:t>
            </a:r>
            <a:r>
              <a:rPr lang="fr-FR" sz="2000" dirty="0"/>
              <a:t> de </a:t>
            </a:r>
            <a:r>
              <a:rPr lang="fr-FR" sz="2000" dirty="0" err="1"/>
              <a:t>Microchip</a:t>
            </a:r>
            <a:endParaRPr lang="fr-FR" sz="2000" dirty="0"/>
          </a:p>
          <a:p>
            <a:r>
              <a:rPr lang="fr-FR" sz="2000" dirty="0" err="1"/>
              <a:t>ADuC</a:t>
            </a:r>
            <a:r>
              <a:rPr lang="fr-FR" sz="2000" dirty="0"/>
              <a:t> d'</a:t>
            </a:r>
            <a:r>
              <a:rPr lang="fr-FR" sz="2000" dirty="0" err="1"/>
              <a:t>Analog</a:t>
            </a:r>
            <a:r>
              <a:rPr lang="fr-FR" sz="2000" dirty="0"/>
              <a:t> </a:t>
            </a:r>
            <a:r>
              <a:rPr lang="fr-FR" sz="2000" dirty="0" err="1"/>
              <a:t>Devices</a:t>
            </a:r>
            <a:endParaRPr lang="fr-FR" sz="2000" dirty="0"/>
          </a:p>
          <a:p>
            <a:r>
              <a:rPr lang="fr-FR" sz="2000" dirty="0"/>
              <a:t>MSP430 de Texas Instruments</a:t>
            </a:r>
          </a:p>
          <a:p>
            <a:r>
              <a:rPr lang="fr-FR" sz="2000" dirty="0" err="1"/>
              <a:t>Zilog</a:t>
            </a:r>
            <a:r>
              <a:rPr lang="fr-FR" sz="2000" dirty="0"/>
              <a:t> Z80 et 8080</a:t>
            </a:r>
          </a:p>
          <a:p>
            <a:r>
              <a:rPr lang="fr-FR" sz="2000" dirty="0" err="1"/>
              <a:t>PSoC</a:t>
            </a:r>
            <a:r>
              <a:rPr lang="fr-FR" sz="2000" dirty="0"/>
              <a:t> de </a:t>
            </a:r>
            <a:r>
              <a:rPr lang="fr-FR" sz="2000" dirty="0" err="1"/>
              <a:t>Cypress</a:t>
            </a:r>
            <a:r>
              <a:rPr lang="fr-FR" sz="2000" dirty="0"/>
              <a:t> </a:t>
            </a:r>
            <a:r>
              <a:rPr lang="fr-FR" sz="2000" dirty="0" err="1"/>
              <a:t>Semiconductor</a:t>
            </a:r>
            <a:endParaRPr lang="fr-FR" sz="2000" dirty="0"/>
          </a:p>
          <a:p>
            <a:r>
              <a:rPr lang="fr-FR" sz="2000" dirty="0"/>
              <a:t>V800 et K0 de NEC</a:t>
            </a:r>
          </a:p>
        </p:txBody>
      </p:sp>
    </p:spTree>
    <p:extLst>
      <p:ext uri="{BB962C8B-B14F-4D97-AF65-F5344CB8AC3E}">
        <p14:creationId xmlns:p14="http://schemas.microsoft.com/office/powerpoint/2010/main" val="16609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2FF3B-478A-30E9-207B-DA36487A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 </a:t>
            </a:r>
            <a:r>
              <a:rPr lang="fr-FR" dirty="0" err="1"/>
              <a:t>Microelectronics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CFCA0-2DAC-B3CB-C550-53395C9B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la famille des ST6, ST7, ST8, ST10, STR7, STR9</a:t>
            </a:r>
          </a:p>
          <a:p>
            <a:r>
              <a:rPr lang="fr-FR" dirty="0"/>
              <a:t>Les STM8 et STM32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5AD4EE-9692-79BD-03C7-8F4034B5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70" y="2564904"/>
            <a:ext cx="5268060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0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STM32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Micro-contrôleur</a:t>
            </a:r>
            <a:endParaRPr lang="fr-FR" dirty="0"/>
          </a:p>
          <a:p>
            <a:r>
              <a:rPr lang="fr-FR" dirty="0"/>
              <a:t>ST </a:t>
            </a:r>
            <a:r>
              <a:rPr lang="fr-FR" dirty="0" err="1"/>
              <a:t>Microelectronics</a:t>
            </a:r>
            <a:endParaRPr lang="fr-FR" dirty="0"/>
          </a:p>
          <a:p>
            <a:r>
              <a:rPr lang="fr-FR" dirty="0"/>
              <a:t>2007</a:t>
            </a:r>
          </a:p>
          <a:p>
            <a:r>
              <a:rPr lang="fr-FR" dirty="0"/>
              <a:t>Compatible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32 bits</a:t>
            </a:r>
          </a:p>
          <a:p>
            <a:r>
              <a:rPr lang="fr-FR" dirty="0"/>
              <a:t>72 Mhz</a:t>
            </a:r>
          </a:p>
        </p:txBody>
      </p:sp>
      <p:pic>
        <p:nvPicPr>
          <p:cNvPr id="5" name="Picture 2" descr="https://upload.wikimedia.org/wikipedia/commons/thumb/b/b9/CD-CX10RFW_quadrotor_board_3.jpg/1024px-CD-CX10RFW_quadrotor_board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77072"/>
            <a:ext cx="3588699" cy="20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4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ATMel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ATM</a:t>
            </a:r>
          </a:p>
          <a:p>
            <a:r>
              <a:rPr lang="fr-FR" dirty="0" err="1"/>
              <a:t>Micro-contrôleur</a:t>
            </a:r>
            <a:endParaRPr lang="fr-FR" dirty="0"/>
          </a:p>
          <a:p>
            <a:r>
              <a:rPr lang="fr-FR" dirty="0"/>
              <a:t>8 bits</a:t>
            </a:r>
          </a:p>
          <a:p>
            <a:r>
              <a:rPr lang="fr-FR" dirty="0"/>
              <a:t>20 Mhz</a:t>
            </a:r>
          </a:p>
          <a:p>
            <a:r>
              <a:rPr lang="fr-FR" dirty="0"/>
              <a:t>Très léger</a:t>
            </a:r>
          </a:p>
        </p:txBody>
      </p:sp>
      <p:pic>
        <p:nvPicPr>
          <p:cNvPr id="8196" name="Picture 4" descr="https://upload.wikimedia.org/wikipedia/commons/thumb/b/ba/ICIC-TQ32-X-K328-01_%2816421989932%29.jpg/1024px-ICIC-TQ32-X-K328-01_%2816421989932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96952"/>
            <a:ext cx="4704457" cy="31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34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7A7EB-D364-BB94-5429-69B633F3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EA646E-F902-8624-EF9C-6345C765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Micro-contrôleur</a:t>
            </a:r>
            <a:endParaRPr lang="fr-FR" dirty="0"/>
          </a:p>
          <a:p>
            <a:r>
              <a:rPr lang="fr-FR" dirty="0"/>
              <a:t>Compatible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32 bits</a:t>
            </a:r>
          </a:p>
          <a:p>
            <a:r>
              <a:rPr lang="fr-FR" dirty="0"/>
              <a:t>Wifi + Bluetooth</a:t>
            </a:r>
          </a:p>
          <a:p>
            <a:pPr lvl="1"/>
            <a:r>
              <a:rPr lang="fr-FR" dirty="0"/>
              <a:t>Evolution de l'ESP8266 (sans BT)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73C721-8612-22A5-CD13-39AAD047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3284984"/>
            <a:ext cx="2038635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59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11685-6F24-A362-5F12-FE97A9E4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RP 2040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364AF8-7900-5D5C-CEC0-EED532C0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96544" cy="5040560"/>
          </a:xfrm>
        </p:spPr>
        <p:txBody>
          <a:bodyPr/>
          <a:lstStyle/>
          <a:p>
            <a:r>
              <a:rPr lang="fr-FR" dirty="0"/>
              <a:t>Technologie ARM</a:t>
            </a:r>
          </a:p>
          <a:p>
            <a:r>
              <a:rPr lang="fr-FR" dirty="0"/>
              <a:t>32 bits</a:t>
            </a:r>
          </a:p>
          <a:p>
            <a:r>
              <a:rPr lang="fr-FR" dirty="0"/>
              <a:t>Utilisé par RPI</a:t>
            </a:r>
          </a:p>
          <a:p>
            <a:r>
              <a:rPr lang="fr-FR" dirty="0"/>
              <a:t>La fondation Raspberry la seule à savoir faire à la fois un </a:t>
            </a:r>
            <a:r>
              <a:rPr lang="fr-FR" dirty="0" err="1"/>
              <a:t>SoC</a:t>
            </a:r>
            <a:r>
              <a:rPr lang="fr-FR" dirty="0"/>
              <a:t> et une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CC06D7-3BB8-5747-B3C0-5B0AEBA06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06" y="2132856"/>
            <a:ext cx="386958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428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0B829-5CAE-FD92-2D3F-9705953C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Boards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B732A9-7476-A1B4-FAD8-8BF42DFE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Afin d'utiliser un </a:t>
            </a:r>
            <a:r>
              <a:rPr lang="fr-FR" dirty="0" err="1"/>
              <a:t>SoC</a:t>
            </a:r>
            <a:r>
              <a:rPr lang="fr-FR" dirty="0"/>
              <a:t> il faut une carte mère (PCB) appelée </a:t>
            </a:r>
            <a:r>
              <a:rPr lang="fr-FR" dirty="0" err="1"/>
              <a:t>Board</a:t>
            </a:r>
            <a:endParaRPr lang="fr-FR" dirty="0"/>
          </a:p>
          <a:p>
            <a:r>
              <a:rPr lang="fr-FR" dirty="0"/>
              <a:t>STM à été l'inventeur du principe avec la </a:t>
            </a:r>
            <a:r>
              <a:rPr lang="fr-FR" dirty="0" err="1"/>
              <a:t>Nucleo</a:t>
            </a:r>
            <a:endParaRPr lang="fr-FR" dirty="0"/>
          </a:p>
          <a:p>
            <a:pPr lvl="1"/>
            <a:r>
              <a:rPr lang="fr-FR" dirty="0"/>
              <a:t>Propriétaire</a:t>
            </a:r>
          </a:p>
          <a:p>
            <a:r>
              <a:rPr lang="fr-FR" dirty="0"/>
              <a:t>Arduino a été le premier à le faire en libre</a:t>
            </a:r>
          </a:p>
        </p:txBody>
      </p:sp>
    </p:spTree>
    <p:extLst>
      <p:ext uri="{BB962C8B-B14F-4D97-AF65-F5344CB8AC3E}">
        <p14:creationId xmlns:p14="http://schemas.microsoft.com/office/powerpoint/2010/main" val="40168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568951" cy="526026"/>
          </a:xfrm>
        </p:spPr>
        <p:txBody>
          <a:bodyPr/>
          <a:lstStyle/>
          <a:p>
            <a:r>
              <a:rPr lang="fr-FR" dirty="0"/>
              <a:t>Internet of </a:t>
            </a:r>
            <a:r>
              <a:rPr lang="fr-FR" dirty="0" err="1"/>
              <a:t>Thing</a:t>
            </a:r>
            <a:endParaRPr lang="fr-FR" dirty="0"/>
          </a:p>
          <a:p>
            <a:pPr lvl="1"/>
            <a:r>
              <a:rPr lang="fr-FR" dirty="0"/>
              <a:t>L'internet des objets est l'interconnexion entre Internet et des objets, des lieux et des environnements physiques.</a:t>
            </a:r>
          </a:p>
          <a:p>
            <a:endParaRPr lang="fr-FR" dirty="0"/>
          </a:p>
        </p:txBody>
      </p:sp>
      <p:pic>
        <p:nvPicPr>
          <p:cNvPr id="1026" name="Picture 2" descr="https://upload.wikimedia.org/wikipedia/commons/thumb/f/f1/Diff%C3%A9rents_aspects_de_l%E2%80%99Internet_des_objets.svg/1920px-Diff%C3%A9rents_aspects_de_l%E2%80%99Internet_des_objet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5424537" cy="184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9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Arduino est un projet libre de </a:t>
            </a:r>
            <a:r>
              <a:rPr lang="fr-FR" dirty="0" err="1"/>
              <a:t>micro-contrôleur</a:t>
            </a:r>
            <a:r>
              <a:rPr lang="fr-FR" dirty="0"/>
              <a:t> avec </a:t>
            </a:r>
            <a:r>
              <a:rPr lang="fr-FR" dirty="0" err="1"/>
              <a:t>board</a:t>
            </a:r>
            <a:endParaRPr lang="fr-FR" dirty="0"/>
          </a:p>
          <a:p>
            <a:pPr lvl="1"/>
            <a:r>
              <a:rPr lang="fr-FR" dirty="0"/>
              <a:t>Hardware</a:t>
            </a:r>
          </a:p>
          <a:p>
            <a:pPr lvl="1"/>
            <a:r>
              <a:rPr lang="fr-FR" dirty="0" err="1"/>
              <a:t>Sofware</a:t>
            </a:r>
            <a:endParaRPr lang="fr-FR" dirty="0"/>
          </a:p>
          <a:p>
            <a:pPr lvl="1"/>
            <a:r>
              <a:rPr lang="fr-FR" dirty="0"/>
              <a:t>Pas d'OS</a:t>
            </a:r>
          </a:p>
          <a:p>
            <a:r>
              <a:rPr lang="fr-FR" dirty="0"/>
              <a:t>Arduino.cc</a:t>
            </a:r>
          </a:p>
          <a:p>
            <a:r>
              <a:rPr lang="fr-FR" dirty="0"/>
              <a:t>Basé sur ATM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5970"/>
            <a:ext cx="1728192" cy="13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8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UNO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</a:t>
            </a:r>
            <a:r>
              <a:rPr lang="fr-FR" dirty="0" err="1"/>
              <a:t>Uno</a:t>
            </a:r>
            <a:r>
              <a:rPr lang="fr-FR" dirty="0"/>
              <a:t> est le produit phare d'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/>
              <a:t>Contrôleur ATmega328P</a:t>
            </a:r>
          </a:p>
          <a:p>
            <a:r>
              <a:rPr lang="fr-FR" dirty="0"/>
              <a:t>Flash : 32Ko</a:t>
            </a:r>
          </a:p>
          <a:p>
            <a:r>
              <a:rPr lang="fr-FR" dirty="0"/>
              <a:t>SRRAM : 2Ko</a:t>
            </a:r>
          </a:p>
          <a:p>
            <a:r>
              <a:rPr lang="fr-FR" dirty="0"/>
              <a:t>20 MHz en 8 bits</a:t>
            </a:r>
          </a:p>
          <a:p>
            <a:endParaRPr lang="fr-FR" dirty="0"/>
          </a:p>
        </p:txBody>
      </p:sp>
      <p:pic>
        <p:nvPicPr>
          <p:cNvPr id="4" name="Picture 2" descr="Arduino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4193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4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STM32 </a:t>
            </a:r>
            <a:r>
              <a:rPr lang="fr-FR" dirty="0" err="1"/>
              <a:t>Nucleo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Contrôleur STM32</a:t>
            </a:r>
          </a:p>
          <a:p>
            <a:r>
              <a:rPr lang="fr-FR" dirty="0"/>
              <a:t>72MHz en 32 bits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348880"/>
            <a:ext cx="39338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82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55F89-1FD9-F824-D485-2E9573B5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PyBoard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4988E-1BAE-7F9B-151B-CC68F994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STM32</a:t>
            </a:r>
          </a:p>
          <a:p>
            <a:r>
              <a:rPr lang="fr-FR" dirty="0"/>
              <a:t>Tout intégré</a:t>
            </a:r>
          </a:p>
          <a:p>
            <a:r>
              <a:rPr lang="fr-FR" dirty="0"/>
              <a:t>Carte d'apprentissage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7C0C66-6DB9-F539-B2BB-203FCAE5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068960"/>
            <a:ext cx="4096322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60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D25C8-063A-4AB3-7D2D-7D2A85D8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Raspbery</a:t>
            </a:r>
            <a:r>
              <a:rPr lang="fr-FR" dirty="0"/>
              <a:t> Pi Pico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C06EB8-E28D-C8AD-C823-4E5D2C2D5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ARM RP2040</a:t>
            </a:r>
          </a:p>
          <a:p>
            <a:r>
              <a:rPr lang="fr-FR" dirty="0"/>
              <a:t>Double cœur</a:t>
            </a:r>
          </a:p>
          <a:p>
            <a:r>
              <a:rPr lang="fr-FR" dirty="0"/>
              <a:t>133 MHz en 32 bits</a:t>
            </a:r>
          </a:p>
          <a:p>
            <a:r>
              <a:rPr lang="fr-FR" dirty="0"/>
              <a:t>2Mo RAM</a:t>
            </a:r>
          </a:p>
          <a:p>
            <a:r>
              <a:rPr lang="fr-FR" dirty="0"/>
              <a:t>264Mo SRAM</a:t>
            </a:r>
          </a:p>
          <a:p>
            <a:r>
              <a:rPr lang="fr-FR" dirty="0"/>
              <a:t>Présence d'un GPIO</a:t>
            </a:r>
          </a:p>
          <a:p>
            <a:r>
              <a:rPr lang="fr-FR" dirty="0"/>
              <a:t>Compatible </a:t>
            </a:r>
            <a:r>
              <a:rPr lang="fr-FR" dirty="0" err="1"/>
              <a:t>Micropython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30919C-8D18-4937-D68F-84665287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294527"/>
            <a:ext cx="340090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07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23423-2EE3-85B0-9916-1A44C06E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CE7E3-C88E-FC93-2A3C-035EE278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Xtensa</a:t>
            </a:r>
            <a:r>
              <a:rPr lang="fr-FR" dirty="0"/>
              <a:t> 240MHz double cœurs</a:t>
            </a:r>
          </a:p>
          <a:p>
            <a:r>
              <a:rPr lang="fr-FR" dirty="0"/>
              <a:t>32Mo SRAM</a:t>
            </a:r>
          </a:p>
          <a:p>
            <a:r>
              <a:rPr lang="fr-FR" dirty="0"/>
              <a:t>1Mo RAM</a:t>
            </a:r>
          </a:p>
          <a:p>
            <a:r>
              <a:rPr lang="fr-FR" dirty="0"/>
              <a:t>Wifi</a:t>
            </a:r>
          </a:p>
          <a:p>
            <a:r>
              <a:rPr lang="fr-FR" dirty="0"/>
              <a:t>Bluetooth LE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8BCC00-7AF4-F12E-F54A-B720E7626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844824"/>
            <a:ext cx="230537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63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07FCF-0D37-8CB5-0827-8ADC9CC8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Nano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0950C-6F61-9480-CA83-256A82A40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ESP 32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2A2051-476A-0707-AC5C-DDDEFFE0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96" y="2348880"/>
            <a:ext cx="4619029" cy="35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66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F2CEE6-0862-95AA-EEE3-F5B51D72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nombreux autres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326C9E-45E4-2328-D46B-21720299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Image non disponible">
            <a:extLst>
              <a:ext uri="{FF2B5EF4-FFF2-40B4-BE49-F238E27FC236}">
                <a16:creationId xmlns:a16="http://schemas.microsoft.com/office/drawing/2014/main" id="{78E29E67-96BC-ACA8-D72A-30581987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163"/>
            <a:ext cx="9144000" cy="45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673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Filaires</a:t>
            </a:r>
          </a:p>
          <a:p>
            <a:pPr lvl="1"/>
            <a:r>
              <a:rPr lang="fr-FR" dirty="0"/>
              <a:t>USB, Série, RS232, Ethernet …</a:t>
            </a:r>
          </a:p>
          <a:p>
            <a:r>
              <a:rPr lang="fr-FR" dirty="0"/>
              <a:t>Sans fils</a:t>
            </a:r>
          </a:p>
          <a:p>
            <a:pPr lvl="1"/>
            <a:r>
              <a:rPr lang="fr-FR" dirty="0"/>
              <a:t>Wifi, Bluetooth, Infrarouge, 433MHz</a:t>
            </a:r>
          </a:p>
          <a:p>
            <a:r>
              <a:rPr lang="fr-FR" dirty="0"/>
              <a:t>Energie faible</a:t>
            </a:r>
          </a:p>
          <a:p>
            <a:pPr lvl="1"/>
            <a:r>
              <a:rPr lang="fr-FR" dirty="0"/>
              <a:t>Bluetooth LE, Lora, …</a:t>
            </a:r>
          </a:p>
          <a:p>
            <a:r>
              <a:rPr lang="fr-FR" dirty="0"/>
              <a:t>WAN, LAN, PAN, HAN</a:t>
            </a:r>
          </a:p>
          <a:p>
            <a:pPr lvl="1"/>
            <a:r>
              <a:rPr lang="fr-FR" dirty="0"/>
              <a:t>HAN : </a:t>
            </a:r>
            <a:r>
              <a:rPr lang="fr-FR" dirty="0" err="1"/>
              <a:t>Zigbee</a:t>
            </a:r>
            <a:r>
              <a:rPr lang="fr-FR" dirty="0"/>
              <a:t>, …</a:t>
            </a:r>
          </a:p>
          <a:p>
            <a:r>
              <a:rPr lang="fr-FR" dirty="0"/>
              <a:t>Web</a:t>
            </a:r>
          </a:p>
          <a:p>
            <a:pPr lvl="1"/>
            <a:r>
              <a:rPr lang="fr-FR" dirty="0"/>
              <a:t>HTTP, REST, JSON, …</a:t>
            </a:r>
          </a:p>
        </p:txBody>
      </p:sp>
    </p:spTree>
    <p:extLst>
      <p:ext uri="{BB962C8B-B14F-4D97-AF65-F5344CB8AC3E}">
        <p14:creationId xmlns:p14="http://schemas.microsoft.com/office/powerpoint/2010/main" val="3746456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Réfléchissons à l'architecture de l'applications</a:t>
            </a:r>
          </a:p>
        </p:txBody>
      </p:sp>
    </p:spTree>
    <p:extLst>
      <p:ext uri="{BB962C8B-B14F-4D97-AF65-F5344CB8AC3E}">
        <p14:creationId xmlns:p14="http://schemas.microsoft.com/office/powerpoint/2010/main" val="272551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AD7AE-DA03-6C64-E635-62976C85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Micro-processeur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9487D-81EB-B2BD-39AC-78CC295F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6048672" cy="5040560"/>
          </a:xfrm>
        </p:spPr>
        <p:txBody>
          <a:bodyPr/>
          <a:lstStyle/>
          <a:p>
            <a:r>
              <a:rPr lang="fr-FR" dirty="0"/>
              <a:t>Le CPU a été inventé en 1971 par Intel</a:t>
            </a:r>
          </a:p>
          <a:p>
            <a:r>
              <a:rPr lang="fr-FR" dirty="0" err="1"/>
              <a:t>Marcian</a:t>
            </a:r>
            <a:r>
              <a:rPr lang="fr-FR" dirty="0"/>
              <a:t> Hoff</a:t>
            </a:r>
          </a:p>
          <a:p>
            <a:r>
              <a:rPr lang="fr-FR" dirty="0" err="1"/>
              <a:t>Frederico</a:t>
            </a:r>
            <a:r>
              <a:rPr lang="fr-FR" dirty="0"/>
              <a:t> Chavin</a:t>
            </a:r>
          </a:p>
          <a:p>
            <a:pPr lvl="1"/>
            <a:r>
              <a:rPr lang="fr-FR" dirty="0"/>
              <a:t>Chef de projet Intel 4004</a:t>
            </a:r>
          </a:p>
          <a:p>
            <a:pPr lvl="1"/>
            <a:r>
              <a:rPr lang="fr-FR" dirty="0"/>
              <a:t>Co-Inventeur du 4004 8008 8080</a:t>
            </a:r>
          </a:p>
          <a:p>
            <a:pPr lvl="1"/>
            <a:r>
              <a:rPr lang="fr-FR" dirty="0"/>
              <a:t>Inventeur du Z80</a:t>
            </a:r>
          </a:p>
          <a:p>
            <a:pPr lvl="1"/>
            <a:r>
              <a:rPr lang="fr-FR" dirty="0"/>
              <a:t>Inventeur du Touchpad</a:t>
            </a:r>
          </a:p>
          <a:p>
            <a:pPr lvl="1"/>
            <a:r>
              <a:rPr lang="fr-FR" dirty="0"/>
              <a:t>A l'origine de ST</a:t>
            </a:r>
          </a:p>
          <a:p>
            <a:r>
              <a:rPr lang="fr-FR" dirty="0"/>
              <a:t>A permis de créer les micro-ordinateurs</a:t>
            </a:r>
          </a:p>
          <a:p>
            <a:endParaRPr lang="fr-FR" dirty="0"/>
          </a:p>
          <a:p>
            <a:pPr lvl="2"/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84678-871C-65F2-ACE2-68AB3CF20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590" y="628120"/>
            <a:ext cx="1881572" cy="2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28C5FD-DEC0-C88D-C783-F1C554CB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21" y="3423421"/>
            <a:ext cx="261974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7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approches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Consommation électrique ?</a:t>
            </a:r>
          </a:p>
          <a:p>
            <a:r>
              <a:rPr lang="fr-FR" dirty="0"/>
              <a:t>Budget ?</a:t>
            </a:r>
          </a:p>
          <a:p>
            <a:r>
              <a:rPr lang="fr-FR" dirty="0"/>
              <a:t>Nomade ?</a:t>
            </a:r>
          </a:p>
          <a:p>
            <a:r>
              <a:rPr lang="fr-FR" dirty="0"/>
              <a:t>Embarqué ?</a:t>
            </a:r>
          </a:p>
          <a:p>
            <a:r>
              <a:rPr lang="fr-FR" dirty="0"/>
              <a:t>Communications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50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D0A2-7C63-7D23-99BE-B3FA1B3E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9BB48-6BBD-E1CD-FECA-82689A27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Intel 4004</a:t>
            </a:r>
          </a:p>
          <a:p>
            <a:pPr lvl="1"/>
            <a:r>
              <a:rPr lang="fr-FR" dirty="0"/>
              <a:t>1971</a:t>
            </a:r>
          </a:p>
          <a:p>
            <a:pPr lvl="1"/>
            <a:r>
              <a:rPr lang="fr-FR" dirty="0"/>
              <a:t>4 bits</a:t>
            </a:r>
          </a:p>
          <a:p>
            <a:pPr lvl="1"/>
            <a:r>
              <a:rPr lang="fr-FR" dirty="0"/>
              <a:t>Prototype</a:t>
            </a:r>
          </a:p>
          <a:p>
            <a:r>
              <a:rPr lang="fr-FR" dirty="0"/>
              <a:t>Intel 8008</a:t>
            </a:r>
          </a:p>
          <a:p>
            <a:pPr lvl="1"/>
            <a:r>
              <a:rPr lang="fr-FR" dirty="0"/>
              <a:t>1972</a:t>
            </a:r>
          </a:p>
          <a:p>
            <a:pPr lvl="1"/>
            <a:r>
              <a:rPr lang="fr-FR" dirty="0"/>
              <a:t>8 bits</a:t>
            </a:r>
          </a:p>
          <a:p>
            <a:r>
              <a:rPr lang="fr-FR" dirty="0"/>
              <a:t>Puis</a:t>
            </a:r>
          </a:p>
          <a:p>
            <a:pPr lvl="1"/>
            <a:r>
              <a:rPr lang="fr-FR" dirty="0"/>
              <a:t>8080</a:t>
            </a:r>
          </a:p>
          <a:p>
            <a:pPr lvl="1"/>
            <a:r>
              <a:rPr lang="fr-FR" dirty="0"/>
              <a:t>8086 (x86)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B8DED9-4876-7508-D976-3567BB64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579325"/>
            <a:ext cx="2133898" cy="149563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A80CB7-6851-62C2-D72F-E8B4A281D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356" y="1653204"/>
            <a:ext cx="2381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89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nano-ordinateurs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Ordinateur de la taille d'une carte de crédit</a:t>
            </a:r>
          </a:p>
          <a:p>
            <a:r>
              <a:rPr lang="fr-FR" dirty="0"/>
              <a:t>Faible coût</a:t>
            </a:r>
          </a:p>
          <a:p>
            <a:r>
              <a:rPr lang="fr-FR" dirty="0"/>
              <a:t>Encourage la réutilisation des connectiques</a:t>
            </a:r>
          </a:p>
        </p:txBody>
      </p:sp>
      <p:pic>
        <p:nvPicPr>
          <p:cNvPr id="2054" name="Picture 6" descr="Résultat de recherche d'images pour &quot;raspberry pi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73" y="2934443"/>
            <a:ext cx="4752528" cy="351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23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</a:t>
            </a:r>
          </a:p>
          <a:p>
            <a:pPr lvl="1"/>
            <a:r>
              <a:rPr lang="fr-FR" dirty="0"/>
              <a:t>raspberrypi.org</a:t>
            </a:r>
          </a:p>
          <a:p>
            <a:pPr lvl="1"/>
            <a:r>
              <a:rPr lang="fr-FR" dirty="0"/>
              <a:t>c'est un nano-ordinateur </a:t>
            </a:r>
            <a:r>
              <a:rPr lang="fr-FR" dirty="0" err="1"/>
              <a:t>monocarte</a:t>
            </a:r>
            <a:r>
              <a:rPr lang="fr-FR" dirty="0"/>
              <a:t> à processeur ARM conçu par des professeurs du département informatique de l'université de Cambridge dans le cadre de la fondation </a:t>
            </a:r>
            <a:r>
              <a:rPr lang="fr-FR" dirty="0" err="1"/>
              <a:t>Raspberry</a:t>
            </a:r>
            <a:r>
              <a:rPr lang="fr-FR" dirty="0"/>
              <a:t> Pi</a:t>
            </a:r>
          </a:p>
          <a:p>
            <a:pPr lvl="1"/>
            <a:r>
              <a:rPr lang="fr-FR" dirty="0"/>
              <a:t>Libre</a:t>
            </a:r>
          </a:p>
          <a:p>
            <a:pPr lvl="1"/>
            <a:r>
              <a:rPr lang="fr-FR" dirty="0" err="1"/>
              <a:t>Raspberry</a:t>
            </a:r>
            <a:r>
              <a:rPr lang="fr-FR" dirty="0"/>
              <a:t> Pi 1 : 2013</a:t>
            </a:r>
          </a:p>
        </p:txBody>
      </p:sp>
      <p:pic>
        <p:nvPicPr>
          <p:cNvPr id="3078" name="Picture 6" descr="Fichier:Raspberry P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1973186" cy="24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9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 4B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Cœurs </a:t>
            </a:r>
            <a:r>
              <a:rPr lang="fr-FR" dirty="0" err="1"/>
              <a:t>Broadcomm</a:t>
            </a:r>
            <a:endParaRPr lang="fr-FR" dirty="0"/>
          </a:p>
          <a:p>
            <a:r>
              <a:rPr lang="fr-FR" dirty="0"/>
              <a:t>2019</a:t>
            </a:r>
          </a:p>
          <a:p>
            <a:r>
              <a:rPr lang="fr-FR" dirty="0"/>
              <a:t>4 * 1.5 GHz</a:t>
            </a:r>
          </a:p>
          <a:p>
            <a:r>
              <a:rPr lang="fr-FR" dirty="0"/>
              <a:t>RAM : 1 à 4 Go</a:t>
            </a:r>
          </a:p>
          <a:p>
            <a:r>
              <a:rPr lang="fr-FR" dirty="0"/>
              <a:t>4 USB 2 et 3</a:t>
            </a:r>
          </a:p>
          <a:p>
            <a:r>
              <a:rPr lang="fr-FR" dirty="0"/>
              <a:t>2 Micro HDMI</a:t>
            </a:r>
          </a:p>
          <a:p>
            <a:r>
              <a:rPr lang="fr-FR" dirty="0"/>
              <a:t>Ethernet 1 Gbit/s</a:t>
            </a:r>
          </a:p>
          <a:p>
            <a:r>
              <a:rPr lang="fr-FR" dirty="0"/>
              <a:t>Bluetooth 5</a:t>
            </a:r>
          </a:p>
          <a:p>
            <a:r>
              <a:rPr lang="fr-FR" dirty="0"/>
              <a:t>Wifi 802.11 </a:t>
            </a:r>
            <a:r>
              <a:rPr lang="fr-FR" dirty="0" err="1"/>
              <a:t>ac</a:t>
            </a:r>
            <a:endParaRPr lang="fr-FR" dirty="0"/>
          </a:p>
        </p:txBody>
      </p:sp>
      <p:pic>
        <p:nvPicPr>
          <p:cNvPr id="2054" name="Picture 6" descr="Résultat de recherche d'images pour &quot;raspberry pi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72" y="2780928"/>
            <a:ext cx="4752528" cy="351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49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12606-B477-164B-87EA-8620BC84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Oldies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EF20E-6C39-395C-2CB2-A235C40B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ancêtres des </a:t>
            </a:r>
            <a:r>
              <a:rPr lang="fr-FR" dirty="0" err="1"/>
              <a:t>micro-contrôleurs</a:t>
            </a:r>
            <a:r>
              <a:rPr lang="fr-FR" dirty="0"/>
              <a:t> sont les CPU des années 80 et 90</a:t>
            </a:r>
          </a:p>
          <a:p>
            <a:r>
              <a:rPr lang="fr-FR" dirty="0"/>
              <a:t>Faible consommation électrique</a:t>
            </a:r>
          </a:p>
          <a:p>
            <a:r>
              <a:rPr lang="fr-FR" dirty="0"/>
              <a:t>Programmation uniquement en Assembleur</a:t>
            </a:r>
          </a:p>
          <a:p>
            <a:r>
              <a:rPr lang="fr-FR" dirty="0" err="1"/>
              <a:t>Zilog</a:t>
            </a:r>
            <a:r>
              <a:rPr lang="fr-FR" dirty="0"/>
              <a:t> Z80</a:t>
            </a:r>
          </a:p>
          <a:p>
            <a:r>
              <a:rPr lang="fr-FR" dirty="0"/>
              <a:t>MOS 6502</a:t>
            </a:r>
          </a:p>
          <a:p>
            <a:r>
              <a:rPr lang="fr-FR" dirty="0"/>
              <a:t>Motorola 68000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398EC3-D153-BEA4-D3CD-9737B5090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429000"/>
            <a:ext cx="2348240" cy="18052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B49813-FA41-F6E1-438B-19CE63B0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6369"/>
            <a:ext cx="3613842" cy="1282156"/>
          </a:xfrm>
          <a:prstGeom prst="rect">
            <a:avLst/>
          </a:prstGeom>
        </p:spPr>
      </p:pic>
      <p:pic>
        <p:nvPicPr>
          <p:cNvPr id="3074" name="Picture 2" descr="Motorola 68000 - TekWiki">
            <a:extLst>
              <a:ext uri="{FF2B5EF4-FFF2-40B4-BE49-F238E27FC236}">
                <a16:creationId xmlns:a16="http://schemas.microsoft.com/office/drawing/2014/main" id="{F2BAD94A-61FF-FEB4-B9A8-C4E7FF96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1" y="4904010"/>
            <a:ext cx="3410466" cy="15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86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Micro-contrôleur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Micro-contrôleur</a:t>
            </a:r>
            <a:r>
              <a:rPr lang="fr-FR" dirty="0"/>
              <a:t> est un circuit intégré qui rassemble les éléments essentiels d'un ordinateur : processeur, mémoires et interfaces d'entrées-sorties</a:t>
            </a:r>
          </a:p>
          <a:p>
            <a:pPr lvl="1"/>
            <a:r>
              <a:rPr lang="fr-FR" dirty="0"/>
              <a:t>Les microcontrôleurs se caractérisent par un plus haut degré d'intégration, une plus faible consommation électrique, une vitesse de fonctionnement plus et un coût réduit par rapport aux microprocesseurs</a:t>
            </a:r>
          </a:p>
          <a:p>
            <a:pPr lvl="1"/>
            <a:r>
              <a:rPr lang="fr-FR" dirty="0"/>
              <a:t>Pas de date de création officielle</a:t>
            </a:r>
          </a:p>
          <a:p>
            <a:pPr lvl="1"/>
            <a:r>
              <a:rPr lang="fr-FR" dirty="0"/>
              <a:t>Le Intel 4004 est un microcontrôleur !</a:t>
            </a:r>
          </a:p>
        </p:txBody>
      </p:sp>
      <p:pic>
        <p:nvPicPr>
          <p:cNvPr id="4098" name="Picture 2" descr="https://upload.wikimedia.org/wikipedia/commons/thumb/b/b9/CD-CX10RFW_quadrotor_board_3.jpg/1024px-CD-CX10RFW_quadrotor_board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040" y="4774858"/>
            <a:ext cx="2983960" cy="167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67115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3907</TotalTime>
  <Words>685</Words>
  <Application>Microsoft Office PowerPoint</Application>
  <PresentationFormat>Affichage à l'écran (4:3)</PresentationFormat>
  <Paragraphs>179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Monotype Sorts</vt:lpstr>
      <vt:lpstr>Times New Roman</vt:lpstr>
      <vt:lpstr>cvc</vt:lpstr>
      <vt:lpstr>Présentation PowerPoint</vt:lpstr>
      <vt:lpstr>IoT</vt:lpstr>
      <vt:lpstr>Micro-processeur</vt:lpstr>
      <vt:lpstr>Intel</vt:lpstr>
      <vt:lpstr>Les nano-ordinateurs</vt:lpstr>
      <vt:lpstr>Raspberry Pi</vt:lpstr>
      <vt:lpstr>Raspberry Pi 4B</vt:lpstr>
      <vt:lpstr>Oldies</vt:lpstr>
      <vt:lpstr>Micro-contrôleur</vt:lpstr>
      <vt:lpstr>SoC</vt:lpstr>
      <vt:lpstr>Eeprom</vt:lpstr>
      <vt:lpstr>Objectif</vt:lpstr>
      <vt:lpstr>La famille des micro-contrôleurs</vt:lpstr>
      <vt:lpstr>ST Microelectronics</vt:lpstr>
      <vt:lpstr>STM32</vt:lpstr>
      <vt:lpstr>ATMel</vt:lpstr>
      <vt:lpstr>ESP32</vt:lpstr>
      <vt:lpstr>RP 2040</vt:lpstr>
      <vt:lpstr>Les Boards</vt:lpstr>
      <vt:lpstr>Arduino</vt:lpstr>
      <vt:lpstr>Arduino UNO</vt:lpstr>
      <vt:lpstr>STM32 Nucleo</vt:lpstr>
      <vt:lpstr>PyBoard</vt:lpstr>
      <vt:lpstr>Raspbery Pi Pico</vt:lpstr>
      <vt:lpstr>ESP32</vt:lpstr>
      <vt:lpstr>Arduino Nano</vt:lpstr>
      <vt:lpstr>De nombreux autres Arduino</vt:lpstr>
      <vt:lpstr>Communications</vt:lpstr>
      <vt:lpstr>Architecture</vt:lpstr>
      <vt:lpstr>Les différentes approches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223</cp:revision>
  <dcterms:created xsi:type="dcterms:W3CDTF">2000-04-10T19:33:12Z</dcterms:created>
  <dcterms:modified xsi:type="dcterms:W3CDTF">2025-04-15T21:25:33Z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