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87" r:id="rId4"/>
    <p:sldId id="294" r:id="rId5"/>
    <p:sldId id="284" r:id="rId6"/>
    <p:sldId id="285" r:id="rId7"/>
    <p:sldId id="297" r:id="rId8"/>
    <p:sldId id="286" r:id="rId9"/>
    <p:sldId id="288" r:id="rId10"/>
    <p:sldId id="289" r:id="rId11"/>
    <p:sldId id="291" r:id="rId12"/>
    <p:sldId id="290" r:id="rId13"/>
    <p:sldId id="295" r:id="rId14"/>
    <p:sldId id="296" r:id="rId15"/>
    <p:sldId id="292" r:id="rId16"/>
    <p:sldId id="300" r:id="rId17"/>
    <p:sldId id="298" r:id="rId18"/>
    <p:sldId id="299" r:id="rId19"/>
    <p:sldId id="30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Electricité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D669A-F8AD-D6DB-A6B8-B4C675FE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07EB1-5C32-B956-E7EF-9FF4F162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condensateur stocke le courant</a:t>
            </a:r>
          </a:p>
          <a:p>
            <a:pPr lvl="1"/>
            <a:r>
              <a:rPr lang="fr-FR" dirty="0"/>
              <a:t>Le restitue s'il n'est plus alimenté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CBD3D4-E0DA-D420-D367-45B5E68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8" y="3016010"/>
            <a:ext cx="42106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4FE-981B-4CDA-BB73-DF39101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Transformateur</a:t>
            </a:r>
          </a:p>
        </p:txBody>
      </p:sp>
      <p:pic>
        <p:nvPicPr>
          <p:cNvPr id="6146" name="Picture 2" descr="Fonctionnement d'un transformateur électrique | StudySmarter">
            <a:extLst>
              <a:ext uri="{FF2B5EF4-FFF2-40B4-BE49-F238E27FC236}">
                <a16:creationId xmlns:a16="http://schemas.microsoft.com/office/drawing/2014/main" id="{A97E1FC4-B6B2-E05E-5E48-F48F6E261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2" y="1412875"/>
            <a:ext cx="7119086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FC164-36F5-B952-D826-2AF5C87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6296-61A6-8020-D264-2714169D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l'alternatif en continue redressé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un transfo 230V -&gt; 5V</a:t>
            </a:r>
          </a:p>
          <a:p>
            <a:pPr lvl="1"/>
            <a:r>
              <a:rPr lang="fr-FR" dirty="0"/>
              <a:t>Bobine ratio 230 / 6.4</a:t>
            </a:r>
          </a:p>
          <a:p>
            <a:pPr lvl="1"/>
            <a:r>
              <a:rPr lang="fr-FR" dirty="0"/>
              <a:t>Chute de tension de 2 * 0.7v</a:t>
            </a:r>
          </a:p>
        </p:txBody>
      </p:sp>
      <p:pic>
        <p:nvPicPr>
          <p:cNvPr id="5122" name="Picture 2" descr="schéma">
            <a:extLst>
              <a:ext uri="{FF2B5EF4-FFF2-40B4-BE49-F238E27FC236}">
                <a16:creationId xmlns:a16="http://schemas.microsoft.com/office/drawing/2014/main" id="{38587A43-BF18-69C1-13C7-1C261C61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21630" cy="23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B2E55-70E5-66E1-51AC-F077FBB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B22CB-6264-F3D8-725D-AC5DB0CB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Transformateur + Pont de Graetz</a:t>
            </a:r>
          </a:p>
          <a:p>
            <a:r>
              <a:rPr lang="fr-FR" dirty="0"/>
              <a:t>Peu performant</a:t>
            </a:r>
          </a:p>
          <a:p>
            <a:pPr lvl="1"/>
            <a:r>
              <a:rPr lang="fr-FR" dirty="0"/>
              <a:t>Effet joule élevé</a:t>
            </a:r>
          </a:p>
          <a:p>
            <a:r>
              <a:rPr lang="fr-FR" dirty="0"/>
              <a:t>Lourd</a:t>
            </a:r>
          </a:p>
          <a:p>
            <a:r>
              <a:rPr lang="fr-FR" dirty="0"/>
              <a:t>Chère</a:t>
            </a:r>
          </a:p>
          <a:p>
            <a:pPr lvl="1"/>
            <a:r>
              <a:rPr lang="fr-FR" dirty="0"/>
              <a:t>Beaucoup de Cuivre</a:t>
            </a:r>
          </a:p>
          <a:p>
            <a:r>
              <a:rPr lang="fr-FR" dirty="0"/>
              <a:t>En cas de défaillance peu injecter du 230V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5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9B7CD-95EB-4821-8501-F866402D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à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9694E-DEC1-3734-25A1-9946AED8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Pour découper la tension, on n'utilise rien d'autre qu'un interrupteur qui va s'ouvrir et se fermer très rapidement.</a:t>
            </a:r>
          </a:p>
          <a:p>
            <a:pPr lvl="1"/>
            <a:r>
              <a:rPr lang="fr-FR" dirty="0"/>
              <a:t>Cet interrupteur électronique est un transistor MOSFET que l'on pilotera tout simplement en ouverture et en fermeture, entre 20KHz et 500KHz</a:t>
            </a:r>
          </a:p>
          <a:p>
            <a:pPr lvl="1"/>
            <a:r>
              <a:rPr lang="fr-FR" dirty="0"/>
              <a:t>Puis la tension est lissée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5C3AE-F71A-F7D6-3BAD-EB8BF319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46" y="1570204"/>
            <a:ext cx="3618077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1530-F44F-6836-D3F7-F25FBE3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Diviseur de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45A-1480-257F-2010-FCFCA3A9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diviseur de tension est un montage électronique simple qui permet de diminuer une tension d'entrée</a:t>
            </a:r>
          </a:p>
          <a:p>
            <a:pPr lvl="1"/>
            <a:r>
              <a:rPr lang="fr-FR" dirty="0"/>
              <a:t>Utilisé pour passer de 5v </a:t>
            </a:r>
            <a:r>
              <a:rPr lang="fr-FR"/>
              <a:t>à 3.3v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978E7-0B10-A85B-96B7-FC22524A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76" y="2492896"/>
            <a:ext cx="3741401" cy="33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D344B1-3CF1-FD39-C859-49342D28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74" y="2996952"/>
            <a:ext cx="35152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08C09-C88D-EF49-0AF7-8CC771F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Transistor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A4321-2F14-9309-91E1-E8A94B4B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transistor est un semi conducteur</a:t>
            </a:r>
          </a:p>
          <a:p>
            <a:pPr lvl="1"/>
            <a:r>
              <a:rPr lang="fr-FR" dirty="0"/>
              <a:t>Il en existe plusieurs familles NPN, PNP</a:t>
            </a:r>
          </a:p>
          <a:p>
            <a:r>
              <a:rPr lang="fr-FR" dirty="0"/>
              <a:t>Il agit comme un interrupteur électrique</a:t>
            </a:r>
          </a:p>
          <a:p>
            <a:pPr lvl="1"/>
            <a:r>
              <a:rPr lang="fr-FR" dirty="0"/>
              <a:t>Sur un NPN</a:t>
            </a:r>
          </a:p>
          <a:p>
            <a:pPr lvl="1"/>
            <a:r>
              <a:rPr lang="fr-FR" dirty="0"/>
              <a:t>Si C = HIGH ET B = HIGH =&gt; E = HIGH</a:t>
            </a:r>
          </a:p>
          <a:p>
            <a:pPr lvl="1"/>
            <a:r>
              <a:rPr lang="fr-FR" dirty="0"/>
              <a:t>Si C = ANY ET B = LOW =&gt; E = LOW</a:t>
            </a:r>
          </a:p>
          <a:p>
            <a:r>
              <a:rPr lang="fr-FR" dirty="0"/>
              <a:t>Les transistors sont généralement en 5V</a:t>
            </a:r>
          </a:p>
          <a:p>
            <a:pPr lvl="1"/>
            <a:r>
              <a:rPr lang="fr-FR" dirty="0"/>
              <a:t>Le seuil de déclenchement est généralement vers 2.5V</a:t>
            </a:r>
          </a:p>
          <a:p>
            <a:pPr lvl="1"/>
            <a:r>
              <a:rPr lang="fr-FR" dirty="0"/>
              <a:t>Il n'est pas parfait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C450A-9574-74F1-EB0A-A767212C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04" y="1057266"/>
            <a:ext cx="714475" cy="1495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6D02BF-63A4-84BC-DA13-8DA7F69B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3429000"/>
            <a:ext cx="933580" cy="1238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7A3AA9-0254-57FE-BE8A-CF6C919BB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690" y="5085184"/>
            <a:ext cx="1569323" cy="12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1F94-F58E-5FC4-AC82-3DC773D0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Multimetre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E687-512C-0B05-3E0E-1F1916D7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Guide d'utilisation du multimètre - eSpares Blog">
            <a:extLst>
              <a:ext uri="{FF2B5EF4-FFF2-40B4-BE49-F238E27FC236}">
                <a16:creationId xmlns:a16="http://schemas.microsoft.com/office/drawing/2014/main" id="{587D4B77-0218-E8CF-0D30-7D21366A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73273"/>
            <a:ext cx="6408712" cy="53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7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A099-30A5-8F90-C2E7-ACBB8CD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Breadboard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044F2-F6A8-4F6F-030B-D99C5517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MCBB400 MULTICOMP, Breadboard, Solderless, ABS (Acrylonitrile Butadiene  Styrene), 8.3mm, 54.5mm x 83.5mm | Farnell France">
            <a:extLst>
              <a:ext uri="{FF2B5EF4-FFF2-40B4-BE49-F238E27FC236}">
                <a16:creationId xmlns:a16="http://schemas.microsoft.com/office/drawing/2014/main" id="{7A7E5B36-E345-2385-2BDB-05EABE5E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8" y="820325"/>
            <a:ext cx="8028953" cy="56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3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A439C-F96C-DBD3-5BAA-FA9F2C6E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9A791-C06A-BA60-A28F-DCDEFC6A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898DD5-0B63-710E-7E37-BCA5596B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02196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5AA96-0247-83E5-F59E-1197901E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ouvert et fermé</a:t>
            </a:r>
          </a:p>
        </p:txBody>
      </p:sp>
      <p:pic>
        <p:nvPicPr>
          <p:cNvPr id="2052" name="Picture 4" descr="Circuit ouvert et circuit fermé Électricité Physique sciences de  l'éducation | Vecteur Premium">
            <a:extLst>
              <a:ext uri="{FF2B5EF4-FFF2-40B4-BE49-F238E27FC236}">
                <a16:creationId xmlns:a16="http://schemas.microsoft.com/office/drawing/2014/main" id="{CCF92695-E4BA-3D4E-5A07-730F8D6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12" y="789016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 electrique">
            <a:extLst>
              <a:ext uri="{FF2B5EF4-FFF2-40B4-BE49-F238E27FC236}">
                <a16:creationId xmlns:a16="http://schemas.microsoft.com/office/drawing/2014/main" id="{91D9422A-D4A4-6087-A84E-8318C16F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49863"/>
            <a:ext cx="24574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DB1D-D9C0-E10B-E0BB-58D47BBC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6486-AD94-1933-0CA6-F7E12E9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La RÉSISTANCE électrique ⚡ mesures - ohmmètre | Collège cycle 4 - Lycée |  Physique - YouTube">
            <a:extLst>
              <a:ext uri="{FF2B5EF4-FFF2-40B4-BE49-F238E27FC236}">
                <a16:creationId xmlns:a16="http://schemas.microsoft.com/office/drawing/2014/main" id="{A7878DCE-1F29-EDCA-FFE9-C0D5EE88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6413"/>
            <a:ext cx="7176120" cy="53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FAD2-CCBB-5FA5-E264-EB6A8B6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en Série et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00D1-35F2-0410-2EB0-EB4B29F7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Qu'est-ce qu'un circuit en série et un circuit en parallèle - YouTube">
            <a:extLst>
              <a:ext uri="{FF2B5EF4-FFF2-40B4-BE49-F238E27FC236}">
                <a16:creationId xmlns:a16="http://schemas.microsoft.com/office/drawing/2014/main" id="{8D5D89FA-FF75-BD20-A00A-08210852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6077"/>
            <a:ext cx="6898611" cy="51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ED0B-935B-2A62-2676-0E7AC2C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d'Ohm</a:t>
            </a:r>
          </a:p>
        </p:txBody>
      </p:sp>
      <p:pic>
        <p:nvPicPr>
          <p:cNvPr id="1026" name="Picture 2" descr="Loi d'Ohm - Chicoree">
            <a:extLst>
              <a:ext uri="{FF2B5EF4-FFF2-40B4-BE49-F238E27FC236}">
                <a16:creationId xmlns:a16="http://schemas.microsoft.com/office/drawing/2014/main" id="{54099ADA-602F-5C05-D170-4A7B620ED5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4248472" cy="4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3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5D65-526F-FD55-9772-6F1D8CA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Joule</a:t>
            </a:r>
          </a:p>
        </p:txBody>
      </p:sp>
      <p:pic>
        <p:nvPicPr>
          <p:cNvPr id="2050" name="Picture 2" descr="Effet Joule - Chicoree">
            <a:extLst>
              <a:ext uri="{FF2B5EF4-FFF2-40B4-BE49-F238E27FC236}">
                <a16:creationId xmlns:a16="http://schemas.microsoft.com/office/drawing/2014/main" id="{ED25B22D-0397-3133-0124-A788FC5E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3" y="1052736"/>
            <a:ext cx="87179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FF528-8309-453C-5CD4-A4E4BC7A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64020-0E2B-375F-F895-3A7AFBD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 = Alternative </a:t>
            </a:r>
            <a:r>
              <a:rPr lang="fr-FR" dirty="0" err="1"/>
              <a:t>Current</a:t>
            </a:r>
            <a:endParaRPr lang="fr-FR" dirty="0"/>
          </a:p>
          <a:p>
            <a:r>
              <a:rPr lang="fr-FR" dirty="0"/>
              <a:t>DC = Direct </a:t>
            </a:r>
            <a:r>
              <a:rPr lang="fr-FR" dirty="0" err="1"/>
              <a:t>Current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tension efficace en AC est la surface (l'intégrale) de la </a:t>
            </a:r>
            <a:r>
              <a:rPr lang="fr-FR" dirty="0" err="1"/>
              <a:t>sinusoide</a:t>
            </a:r>
            <a:endParaRPr lang="fr-FR" dirty="0"/>
          </a:p>
          <a:p>
            <a:pPr lvl="1"/>
            <a:r>
              <a:rPr lang="fr-FR" dirty="0"/>
              <a:t>Umax = 325V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6D2BC-0B34-CAA7-06BB-1892F933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3209"/>
            <a:ext cx="2474322" cy="1181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388F82-30C1-989E-FFFA-B71909A3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2481130"/>
            <a:ext cx="5410955" cy="1895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064AF8-441B-8854-8334-5AA51B8B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26" y="4893987"/>
            <a:ext cx="1156253" cy="11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A31C9-0516-70C7-50A2-F09F466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AA39F-DA38-EA67-6775-E40FE7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Semi-conducteur</a:t>
            </a:r>
          </a:p>
          <a:p>
            <a:pPr lvl="1"/>
            <a:r>
              <a:rPr lang="fr-FR" dirty="0"/>
              <a:t>Ne laisse passer le courant que dans un sens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Chute de tension d'environ 0.7v à basse tension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6E760E-F863-685F-24FD-192B945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88" y="3057473"/>
            <a:ext cx="249589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DDEB9-80B0-4B4C-09B3-4A7A9A7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 de diode</a:t>
            </a:r>
          </a:p>
        </p:txBody>
      </p:sp>
      <p:pic>
        <p:nvPicPr>
          <p:cNvPr id="4098" name="Picture 2" descr="Pont de diodes — Wikipédia">
            <a:extLst>
              <a:ext uri="{FF2B5EF4-FFF2-40B4-BE49-F238E27FC236}">
                <a16:creationId xmlns:a16="http://schemas.microsoft.com/office/drawing/2014/main" id="{25B6B5B3-9CDF-AFB5-1A2E-2C27C7EE4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6" y="1132904"/>
            <a:ext cx="4847183" cy="29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nt de diodes — Wikipédia">
            <a:extLst>
              <a:ext uri="{FF2B5EF4-FFF2-40B4-BE49-F238E27FC236}">
                <a16:creationId xmlns:a16="http://schemas.microsoft.com/office/drawing/2014/main" id="{2016B094-3AE8-1E4D-F9A9-75487C8D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952328" cy="20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18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272</Words>
  <Application>Microsoft Office PowerPoint</Application>
  <PresentationFormat>Affichage à l'écran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Circuit ouvert et fermé</vt:lpstr>
      <vt:lpstr>Résistance</vt:lpstr>
      <vt:lpstr>Montage en Série et Parallèle</vt:lpstr>
      <vt:lpstr>Loi d'Ohm</vt:lpstr>
      <vt:lpstr>Effet Joule</vt:lpstr>
      <vt:lpstr>Présentation PowerPoint</vt:lpstr>
      <vt:lpstr>Diode</vt:lpstr>
      <vt:lpstr>Pont de diode</vt:lpstr>
      <vt:lpstr>Condensateur</vt:lpstr>
      <vt:lpstr>Transformateur</vt:lpstr>
      <vt:lpstr>Alimentation linéaire</vt:lpstr>
      <vt:lpstr>Alimentation linéaire</vt:lpstr>
      <vt:lpstr>Alimentation à découpage</vt:lpstr>
      <vt:lpstr>Diviseur de tension</vt:lpstr>
      <vt:lpstr>Transistor</vt:lpstr>
      <vt:lpstr>Multimetre</vt:lpstr>
      <vt:lpstr>Breadboard</vt:lpstr>
      <vt:lpstr>Le but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222</cp:revision>
  <dcterms:created xsi:type="dcterms:W3CDTF">2000-04-10T19:33:12Z</dcterms:created>
  <dcterms:modified xsi:type="dcterms:W3CDTF">2025-04-15T21:28:29Z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