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7"/>
  </p:notesMasterIdLst>
  <p:handoutMasterIdLst>
    <p:handoutMasterId r:id="rId18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2" r:id="rId9"/>
    <p:sldId id="271" r:id="rId10"/>
    <p:sldId id="273" r:id="rId11"/>
    <p:sldId id="276" r:id="rId12"/>
    <p:sldId id="275" r:id="rId13"/>
    <p:sldId id="277" r:id="rId14"/>
    <p:sldId id="278" r:id="rId15"/>
    <p:sldId id="274" r:id="rId1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29" d="100"/>
          <a:sy n="29" d="100"/>
        </p:scale>
        <p:origin x="73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Chapitre 3</a:t>
            </a:r>
          </a:p>
          <a:p>
            <a:pPr eaLnBrk="1" hangingPunct="1"/>
            <a:r>
              <a:rPr lang="fr-FR" altLang="fr-FR" dirty="0"/>
              <a:t>Mise en </a:t>
            </a:r>
            <a:r>
              <a:rPr lang="fr-FR" altLang="fr-FR" dirty="0" err="1"/>
              <a:t>oeuvre</a:t>
            </a:r>
            <a:endParaRPr lang="fr-FR" altLang="fr-FR" dirty="0"/>
          </a:p>
          <a:p>
            <a:pPr eaLnBrk="1" hangingPunct="1"/>
            <a:endParaRPr lang="fr-FR" alt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452" y="3789040"/>
            <a:ext cx="2669096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Numérique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 de sortie numérique</a:t>
            </a:r>
          </a:p>
          <a:p>
            <a:pPr lvl="1"/>
            <a:r>
              <a:rPr lang="fr-FR" dirty="0"/>
              <a:t>Une </a:t>
            </a:r>
            <a:r>
              <a:rPr lang="fr-FR" dirty="0" err="1"/>
              <a:t>led</a:t>
            </a:r>
            <a:r>
              <a:rPr lang="fr-FR" dirty="0"/>
              <a:t> on / off</a:t>
            </a:r>
          </a:p>
          <a:p>
            <a:pPr lvl="1"/>
            <a:r>
              <a:rPr lang="fr-FR" dirty="0"/>
              <a:t>Un relais de puissance</a:t>
            </a:r>
          </a:p>
          <a:p>
            <a:pPr lvl="1"/>
            <a:r>
              <a:rPr lang="fr-FR" dirty="0"/>
              <a:t>Un port série</a:t>
            </a:r>
          </a:p>
          <a:p>
            <a:pPr lvl="1"/>
            <a:r>
              <a:rPr lang="fr-FR" dirty="0"/>
              <a:t>…</a:t>
            </a:r>
          </a:p>
          <a:p>
            <a:r>
              <a:rPr lang="fr-FR" dirty="0"/>
              <a:t>Exemple d'entrée numérique</a:t>
            </a:r>
          </a:p>
          <a:p>
            <a:pPr lvl="1"/>
            <a:r>
              <a:rPr lang="fr-FR" dirty="0"/>
              <a:t>Un bouton poussoir</a:t>
            </a:r>
          </a:p>
          <a:p>
            <a:pPr lvl="1"/>
            <a:r>
              <a:rPr lang="fr-FR" dirty="0"/>
              <a:t>Un capteur numérique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0901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numériques en série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I/O numériques nécessitent l'échange de données en série</a:t>
            </a:r>
          </a:p>
          <a:p>
            <a:pPr lvl="1"/>
            <a:r>
              <a:rPr lang="fr-FR" dirty="0"/>
              <a:t>Si le débit est rapide nécessité d'une communication série avec un </a:t>
            </a:r>
            <a:r>
              <a:rPr lang="fr-FR" dirty="0" err="1"/>
              <a:t>baudrate</a:t>
            </a:r>
            <a:endParaRPr lang="fr-FR" dirty="0"/>
          </a:p>
          <a:p>
            <a:pPr lvl="1"/>
            <a:r>
              <a:rPr lang="fr-FR" dirty="0"/>
              <a:t>Présence d'un UART</a:t>
            </a:r>
          </a:p>
          <a:p>
            <a:pPr lvl="1"/>
            <a:r>
              <a:rPr lang="fr-FR" dirty="0"/>
              <a:t>Présence d'un Bus</a:t>
            </a:r>
          </a:p>
        </p:txBody>
      </p:sp>
    </p:spTree>
    <p:extLst>
      <p:ext uri="{BB962C8B-B14F-4D97-AF65-F5344CB8AC3E}">
        <p14:creationId xmlns:p14="http://schemas.microsoft.com/office/powerpoint/2010/main" val="4066398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Tinkercad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simuler un circuit électronique en ligne</a:t>
            </a:r>
          </a:p>
          <a:p>
            <a:r>
              <a:rPr lang="fr-FR" dirty="0"/>
              <a:t>Tinkercad.com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841" y="2232943"/>
            <a:ext cx="3073391" cy="340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15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</a:t>
            </a:r>
            <a:r>
              <a:rPr lang="fr-FR" dirty="0" err="1"/>
              <a:t>Arduino</a:t>
            </a:r>
            <a:r>
              <a:rPr lang="fr-FR" dirty="0"/>
              <a:t> peut communiquer en liaison série</a:t>
            </a:r>
          </a:p>
          <a:p>
            <a:r>
              <a:rPr lang="fr-FR" dirty="0"/>
              <a:t>UART hardware sur I/O Numérique Rx1 / Tx2</a:t>
            </a:r>
          </a:p>
          <a:p>
            <a:pPr lvl="1"/>
            <a:r>
              <a:rPr lang="fr-FR" dirty="0"/>
              <a:t>Universal </a:t>
            </a:r>
            <a:r>
              <a:rPr lang="fr-FR" dirty="0" err="1"/>
              <a:t>Asynchronous</a:t>
            </a:r>
            <a:r>
              <a:rPr lang="fr-FR" dirty="0"/>
              <a:t> </a:t>
            </a:r>
            <a:r>
              <a:rPr lang="fr-FR" dirty="0" err="1"/>
              <a:t>Receiver</a:t>
            </a:r>
            <a:r>
              <a:rPr lang="fr-FR" dirty="0"/>
              <a:t> </a:t>
            </a:r>
            <a:r>
              <a:rPr lang="fr-FR" dirty="0" err="1"/>
              <a:t>Transmitter</a:t>
            </a:r>
            <a:endParaRPr lang="fr-FR" dirty="0"/>
          </a:p>
          <a:p>
            <a:r>
              <a:rPr lang="fr-FR" dirty="0" err="1"/>
              <a:t>Baudrate</a:t>
            </a:r>
            <a:r>
              <a:rPr lang="fr-FR" dirty="0"/>
              <a:t> par défaut 9600</a:t>
            </a:r>
          </a:p>
          <a:p>
            <a:r>
              <a:rPr lang="fr-FR" dirty="0"/>
              <a:t>Possibilité d'avoir d'autres port série software</a:t>
            </a:r>
          </a:p>
          <a:p>
            <a:endParaRPr lang="fr-FR" dirty="0"/>
          </a:p>
        </p:txBody>
      </p:sp>
      <p:pic>
        <p:nvPicPr>
          <p:cNvPr id="1026" name="Picture 2" descr="http://tpil.projet.free.fr/TP_Arduino/Images/UART_princi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62" y="4509120"/>
            <a:ext cx="455295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081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Permet de géré plusieurs I/O sans s'occuper de l'adressage</a:t>
            </a:r>
          </a:p>
          <a:p>
            <a:r>
              <a:rPr lang="fr-FR" sz="2400" dirty="0"/>
              <a:t>L'</a:t>
            </a:r>
            <a:r>
              <a:rPr lang="fr-FR" sz="2400" dirty="0" err="1"/>
              <a:t>Arduino</a:t>
            </a:r>
            <a:r>
              <a:rPr lang="fr-FR" sz="2400" dirty="0"/>
              <a:t> possède plusieurs protocoles de bus</a:t>
            </a:r>
          </a:p>
          <a:p>
            <a:r>
              <a:rPr lang="fr-FR" sz="2400" dirty="0"/>
              <a:t>SPI</a:t>
            </a:r>
          </a:p>
          <a:p>
            <a:pPr lvl="1"/>
            <a:r>
              <a:rPr lang="fr-FR" sz="2000" dirty="0"/>
              <a:t>Rapide 4Mbits/s uniquement en interne ou avec les </a:t>
            </a:r>
            <a:r>
              <a:rPr lang="fr-FR" sz="2000" dirty="0" err="1"/>
              <a:t>shields</a:t>
            </a:r>
            <a:endParaRPr lang="fr-FR" sz="2000" dirty="0"/>
          </a:p>
          <a:p>
            <a:r>
              <a:rPr lang="fr-FR" sz="2400" dirty="0"/>
              <a:t>I2C</a:t>
            </a:r>
          </a:p>
          <a:p>
            <a:pPr lvl="1"/>
            <a:r>
              <a:rPr lang="fr-FR" sz="2000" dirty="0"/>
              <a:t>100Kbits/s, simple</a:t>
            </a:r>
          </a:p>
          <a:p>
            <a:r>
              <a:rPr lang="fr-FR" sz="2400" dirty="0"/>
              <a:t>Ethernet</a:t>
            </a:r>
          </a:p>
          <a:p>
            <a:pPr lvl="1"/>
            <a:r>
              <a:rPr lang="fr-FR" sz="2000" dirty="0"/>
              <a:t>10Mbits/s, complexe</a:t>
            </a:r>
          </a:p>
          <a:p>
            <a:r>
              <a:rPr lang="fr-FR" sz="2400" dirty="0"/>
              <a:t>CAN</a:t>
            </a:r>
          </a:p>
          <a:p>
            <a:pPr lvl="1"/>
            <a:r>
              <a:rPr lang="fr-FR" sz="2000" dirty="0"/>
              <a:t>Nécessite un extension, très performant dans la communication entre </a:t>
            </a:r>
            <a:r>
              <a:rPr lang="fr-FR" sz="2000" dirty="0" err="1"/>
              <a:t>Arduino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356867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Montage complet du TP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38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Branchements</a:t>
            </a:r>
          </a:p>
        </p:txBody>
      </p:sp>
      <p:pic>
        <p:nvPicPr>
          <p:cNvPr id="7170" name="Picture 2" descr="Résultat de recherche d'images pour &quot;description arduino un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56370"/>
            <a:ext cx="7272808" cy="502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14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Bien faire attention aux voltage et à l'intensité</a:t>
            </a:r>
          </a:p>
          <a:p>
            <a:r>
              <a:rPr lang="fr-FR" dirty="0"/>
              <a:t>Loi de Ohm : U = R.I</a:t>
            </a:r>
          </a:p>
          <a:p>
            <a:r>
              <a:rPr lang="fr-FR" dirty="0"/>
              <a:t>Effet Joule : P = U.I</a:t>
            </a:r>
          </a:p>
          <a:p>
            <a:r>
              <a:rPr lang="fr-FR" dirty="0"/>
              <a:t>Par exemple </a:t>
            </a:r>
            <a:r>
              <a:rPr lang="fr-FR" dirty="0" err="1"/>
              <a:t>Pmax</a:t>
            </a:r>
            <a:r>
              <a:rPr lang="fr-FR" dirty="0"/>
              <a:t> = 0.41W</a:t>
            </a:r>
          </a:p>
          <a:p>
            <a:pPr lvl="1"/>
            <a:r>
              <a:rPr lang="fr-FR" dirty="0"/>
              <a:t>Pour 9V, Imax = </a:t>
            </a:r>
            <a:r>
              <a:rPr lang="fr-FR" dirty="0" err="1"/>
              <a:t>Pmax</a:t>
            </a:r>
            <a:r>
              <a:rPr lang="fr-FR" dirty="0"/>
              <a:t> / U, Imax = 45mA </a:t>
            </a:r>
          </a:p>
        </p:txBody>
      </p:sp>
    </p:spTree>
    <p:extLst>
      <p:ext uri="{BB962C8B-B14F-4D97-AF65-F5344CB8AC3E}">
        <p14:creationId xmlns:p14="http://schemas.microsoft.com/office/powerpoint/2010/main" val="978633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d'une résistance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vous branchez une LED directement sur le 5V est brule !!</a:t>
            </a:r>
          </a:p>
          <a:p>
            <a:r>
              <a:rPr lang="fr-FR" dirty="0"/>
              <a:t>Il faut donc une résistance</a:t>
            </a:r>
          </a:p>
          <a:p>
            <a:r>
              <a:rPr lang="fr-FR" dirty="0"/>
              <a:t>Spécifications de la </a:t>
            </a:r>
            <a:r>
              <a:rPr lang="fr-FR" dirty="0" err="1"/>
              <a:t>Led</a:t>
            </a:r>
            <a:r>
              <a:rPr lang="fr-FR" dirty="0"/>
              <a:t> :</a:t>
            </a:r>
          </a:p>
          <a:p>
            <a:pPr lvl="1"/>
            <a:r>
              <a:rPr lang="fr-FR" dirty="0" err="1"/>
              <a:t>Led</a:t>
            </a:r>
            <a:r>
              <a:rPr lang="fr-FR" dirty="0"/>
              <a:t> CMS rouge (</a:t>
            </a:r>
            <a:r>
              <a:rPr lang="fr-FR" dirty="0" err="1"/>
              <a:t>Ui</a:t>
            </a:r>
            <a:r>
              <a:rPr lang="fr-FR" dirty="0"/>
              <a:t> = 2.2v ; I = 20mA)</a:t>
            </a:r>
          </a:p>
          <a:p>
            <a:pPr lvl="1"/>
            <a:r>
              <a:rPr lang="fr-FR" dirty="0" err="1"/>
              <a:t>Ua</a:t>
            </a:r>
            <a:r>
              <a:rPr lang="fr-FR" dirty="0"/>
              <a:t> = 5V</a:t>
            </a:r>
          </a:p>
          <a:p>
            <a:pPr lvl="1"/>
            <a:r>
              <a:rPr lang="fr-FR" dirty="0"/>
              <a:t>DU = RI, </a:t>
            </a:r>
            <a:r>
              <a:rPr lang="fr-FR" dirty="0" err="1"/>
              <a:t>Ua</a:t>
            </a:r>
            <a:r>
              <a:rPr lang="fr-FR" dirty="0"/>
              <a:t> - </a:t>
            </a:r>
            <a:r>
              <a:rPr lang="fr-FR" dirty="0" err="1"/>
              <a:t>Ui</a:t>
            </a:r>
            <a:r>
              <a:rPr lang="fr-FR" dirty="0"/>
              <a:t> = RI</a:t>
            </a:r>
          </a:p>
          <a:p>
            <a:pPr lvl="1"/>
            <a:r>
              <a:rPr lang="fr-FR" dirty="0"/>
              <a:t>R = (</a:t>
            </a:r>
            <a:r>
              <a:rPr lang="fr-FR" dirty="0" err="1"/>
              <a:t>Ua</a:t>
            </a:r>
            <a:r>
              <a:rPr lang="fr-FR" dirty="0"/>
              <a:t> - </a:t>
            </a:r>
            <a:r>
              <a:rPr lang="fr-FR" dirty="0" err="1"/>
              <a:t>Ui</a:t>
            </a:r>
            <a:r>
              <a:rPr lang="fr-FR" dirty="0"/>
              <a:t>) / I</a:t>
            </a:r>
          </a:p>
          <a:p>
            <a:pPr lvl="1"/>
            <a:r>
              <a:rPr lang="fr-FR" dirty="0"/>
              <a:t>R = (5 - 2.2) / 0.02</a:t>
            </a:r>
          </a:p>
          <a:p>
            <a:pPr lvl="1"/>
            <a:r>
              <a:rPr lang="fr-FR" dirty="0"/>
              <a:t>R = 490 Ohm</a:t>
            </a:r>
          </a:p>
          <a:p>
            <a:pPr lvl="1"/>
            <a:r>
              <a:rPr lang="fr-FR" dirty="0"/>
              <a:t>Nous mettrons en série un résistance de 500 Ohm</a:t>
            </a:r>
          </a:p>
        </p:txBody>
      </p:sp>
      <p:pic>
        <p:nvPicPr>
          <p:cNvPr id="8194" name="Picture 2" descr="schema 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826" y="2348880"/>
            <a:ext cx="17145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91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Tableau des </a:t>
            </a:r>
            <a:r>
              <a:rPr lang="fr-FR" dirty="0" err="1"/>
              <a:t>Leds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052736"/>
            <a:ext cx="6192688" cy="524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41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Seeeduino</a:t>
            </a:r>
            <a:r>
              <a:rPr lang="fr-FR" dirty="0"/>
              <a:t> Grove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Branchement facile par connecteur</a:t>
            </a:r>
          </a:p>
          <a:p>
            <a:pPr lvl="1"/>
            <a:r>
              <a:rPr lang="fr-FR" dirty="0"/>
              <a:t>Les résistances sont déjà calculées</a:t>
            </a:r>
          </a:p>
          <a:p>
            <a:pPr lvl="1"/>
            <a:r>
              <a:rPr lang="fr-FR" dirty="0"/>
              <a:t>Idéale pour le prototypage</a:t>
            </a:r>
          </a:p>
          <a:p>
            <a:r>
              <a:rPr lang="fr-FR" dirty="0"/>
              <a:t>Nécessite un Bridge</a:t>
            </a:r>
          </a:p>
          <a:p>
            <a:pPr lvl="1"/>
            <a:r>
              <a:rPr lang="fr-FR" dirty="0"/>
              <a:t>Ou une carte </a:t>
            </a:r>
            <a:r>
              <a:rPr lang="fr-FR" dirty="0" err="1"/>
              <a:t>Seeeduino</a:t>
            </a:r>
            <a:endParaRPr lang="fr-FR" dirty="0"/>
          </a:p>
          <a:p>
            <a:r>
              <a:rPr lang="fr-FR" dirty="0"/>
              <a:t>Nécessite des </a:t>
            </a:r>
            <a:r>
              <a:rPr lang="fr-FR" dirty="0" err="1"/>
              <a:t>devices</a:t>
            </a:r>
            <a:r>
              <a:rPr lang="fr-FR" dirty="0"/>
              <a:t> adaptées</a:t>
            </a:r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07766" y="4261023"/>
            <a:ext cx="3276600" cy="2466975"/>
          </a:xfrm>
          <a:prstGeom prst="rect">
            <a:avLst/>
          </a:prstGeom>
        </p:spPr>
      </p:pic>
      <p:pic>
        <p:nvPicPr>
          <p:cNvPr id="6146" name="Picture 2" descr="Résultat de recherche d'images pour &quot;seeeduin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366" y="3840986"/>
            <a:ext cx="2849836" cy="261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07503" y="4311799"/>
            <a:ext cx="28003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6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Alimentation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</a:t>
            </a:r>
            <a:r>
              <a:rPr lang="fr-FR" dirty="0" err="1"/>
              <a:t>Arduino</a:t>
            </a:r>
            <a:r>
              <a:rPr lang="fr-FR" dirty="0"/>
              <a:t> peut être alimenté de 5V à 12V</a:t>
            </a:r>
          </a:p>
          <a:p>
            <a:pPr lvl="1"/>
            <a:r>
              <a:rPr lang="fr-FR" dirty="0" err="1"/>
              <a:t>Pmin</a:t>
            </a:r>
            <a:r>
              <a:rPr lang="fr-FR" dirty="0"/>
              <a:t> = 0.1W sans </a:t>
            </a:r>
            <a:r>
              <a:rPr lang="fr-FR" dirty="0" err="1"/>
              <a:t>device</a:t>
            </a:r>
            <a:r>
              <a:rPr lang="fr-FR" dirty="0"/>
              <a:t>, </a:t>
            </a:r>
            <a:r>
              <a:rPr lang="fr-FR" dirty="0" err="1"/>
              <a:t>Pmax</a:t>
            </a:r>
            <a:r>
              <a:rPr lang="fr-FR" dirty="0"/>
              <a:t> = 2.5W</a:t>
            </a:r>
          </a:p>
          <a:p>
            <a:r>
              <a:rPr lang="fr-FR" dirty="0"/>
              <a:t>Alimenté par USB (5.1V) ou par connecteur</a:t>
            </a:r>
          </a:p>
          <a:p>
            <a:pPr lvl="1"/>
            <a:r>
              <a:rPr lang="fr-FR" dirty="0"/>
              <a:t>Le connecteur l'emporte sur l'USB</a:t>
            </a:r>
          </a:p>
          <a:p>
            <a:pPr lvl="1"/>
            <a:r>
              <a:rPr lang="fr-FR" dirty="0"/>
              <a:t>Pas de fusible !</a:t>
            </a:r>
          </a:p>
          <a:p>
            <a:pPr lvl="1"/>
            <a:r>
              <a:rPr lang="fr-FR" dirty="0"/>
              <a:t>Chute de tension maximale : 1V</a:t>
            </a:r>
          </a:p>
          <a:p>
            <a:pPr lvl="1"/>
            <a:r>
              <a:rPr lang="fr-FR" dirty="0"/>
              <a:t>Prévoir une tension de 6V</a:t>
            </a:r>
          </a:p>
          <a:p>
            <a:pPr lvl="1"/>
            <a:r>
              <a:rPr lang="fr-FR" dirty="0"/>
              <a:t>Puissance maximale par broche 40mA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916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Numérique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Reçoit des 0 et des 1</a:t>
            </a:r>
          </a:p>
          <a:p>
            <a:pPr lvl="1"/>
            <a:r>
              <a:rPr lang="fr-FR" dirty="0"/>
              <a:t>0 correspond à 0V</a:t>
            </a:r>
          </a:p>
          <a:p>
            <a:pPr lvl="1"/>
            <a:r>
              <a:rPr lang="fr-FR" dirty="0"/>
              <a:t>1 correspond à 5V</a:t>
            </a:r>
          </a:p>
          <a:p>
            <a:r>
              <a:rPr lang="fr-FR" dirty="0"/>
              <a:t>Les données peuvent être envoyées avec une certaine fréquence (</a:t>
            </a:r>
            <a:r>
              <a:rPr lang="fr-FR" dirty="0" err="1"/>
              <a:t>baudrate</a:t>
            </a:r>
            <a:r>
              <a:rPr lang="fr-FR" dirty="0"/>
              <a:t>) pour pouvoir fabriquer des chiffres</a:t>
            </a:r>
          </a:p>
          <a:p>
            <a:r>
              <a:rPr lang="fr-FR" dirty="0"/>
              <a:t>Principe de la communication de série</a:t>
            </a:r>
          </a:p>
          <a:p>
            <a:r>
              <a:rPr lang="fr-FR" dirty="0"/>
              <a:t>Il existe des bus de communication pour faciliter ce traitement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3419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Analogiques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I/O Analogiques et une entrée sortie avec une valeur comprise entre 0V et 5V</a:t>
            </a:r>
          </a:p>
          <a:p>
            <a:r>
              <a:rPr lang="fr-FR" dirty="0"/>
              <a:t>Il faut ensuite convertir cette valeur en un chiffre traitable par programmation</a:t>
            </a:r>
          </a:p>
          <a:p>
            <a:r>
              <a:rPr lang="fr-FR" dirty="0"/>
              <a:t>Exemple d'entrée analogique</a:t>
            </a:r>
          </a:p>
          <a:p>
            <a:pPr lvl="1"/>
            <a:r>
              <a:rPr lang="fr-FR" dirty="0"/>
              <a:t>Un capteur analogique (température, pression, …)</a:t>
            </a:r>
          </a:p>
          <a:p>
            <a:pPr lvl="1"/>
            <a:r>
              <a:rPr lang="fr-FR" dirty="0"/>
              <a:t>Un gyroscope</a:t>
            </a:r>
          </a:p>
          <a:p>
            <a:r>
              <a:rPr lang="fr-FR" dirty="0"/>
              <a:t>Exemple de sortie analogique</a:t>
            </a:r>
          </a:p>
          <a:p>
            <a:pPr lvl="1"/>
            <a:r>
              <a:rPr lang="fr-FR" dirty="0"/>
              <a:t>Une </a:t>
            </a:r>
            <a:r>
              <a:rPr lang="fr-FR" dirty="0" err="1"/>
              <a:t>Led</a:t>
            </a:r>
            <a:r>
              <a:rPr lang="fr-FR" dirty="0"/>
              <a:t> en fading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457212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2660</TotalTime>
  <Words>480</Words>
  <Application>Microsoft Office PowerPoint</Application>
  <PresentationFormat>Affichage à l'écran (4:3)</PresentationFormat>
  <Paragraphs>91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Monotype Sorts</vt:lpstr>
      <vt:lpstr>Times New Roman</vt:lpstr>
      <vt:lpstr>cvc</vt:lpstr>
      <vt:lpstr>Présentation PowerPoint</vt:lpstr>
      <vt:lpstr>Branchements</vt:lpstr>
      <vt:lpstr>Attention</vt:lpstr>
      <vt:lpstr>Calcul d'une résistance</vt:lpstr>
      <vt:lpstr>Tableau des Leds</vt:lpstr>
      <vt:lpstr>Seeeduino Grove</vt:lpstr>
      <vt:lpstr>Alimentation</vt:lpstr>
      <vt:lpstr>I/O Numérique</vt:lpstr>
      <vt:lpstr>I/O Analogiques</vt:lpstr>
      <vt:lpstr>I/O Numérique</vt:lpstr>
      <vt:lpstr>Données numériques en série</vt:lpstr>
      <vt:lpstr>Tinkercad</vt:lpstr>
      <vt:lpstr>UART</vt:lpstr>
      <vt:lpstr>Bus</vt:lpstr>
      <vt:lpstr>Montage complet du TP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201</cp:revision>
  <dcterms:created xsi:type="dcterms:W3CDTF">2000-04-10T19:33:12Z</dcterms:created>
  <dcterms:modified xsi:type="dcterms:W3CDTF">2021-08-24T13:50:16Z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