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5"/>
  </p:notesMasterIdLst>
  <p:handoutMasterIdLst>
    <p:handoutMasterId r:id="rId36"/>
  </p:handoutMasterIdLst>
  <p:sldIdLst>
    <p:sldId id="264" r:id="rId2"/>
    <p:sldId id="266" r:id="rId3"/>
    <p:sldId id="267" r:id="rId4"/>
    <p:sldId id="282" r:id="rId5"/>
    <p:sldId id="271" r:id="rId6"/>
    <p:sldId id="272" r:id="rId7"/>
    <p:sldId id="284" r:id="rId8"/>
    <p:sldId id="286" r:id="rId9"/>
    <p:sldId id="287" r:id="rId10"/>
    <p:sldId id="288" r:id="rId11"/>
    <p:sldId id="297" r:id="rId12"/>
    <p:sldId id="298" r:id="rId13"/>
    <p:sldId id="299" r:id="rId14"/>
    <p:sldId id="300" r:id="rId15"/>
    <p:sldId id="301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9" r:id="rId28"/>
    <p:sldId id="320" r:id="rId29"/>
    <p:sldId id="321" r:id="rId30"/>
    <p:sldId id="329" r:id="rId31"/>
    <p:sldId id="330" r:id="rId32"/>
    <p:sldId id="331" r:id="rId33"/>
    <p:sldId id="335" r:id="rId3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160" y="5157192"/>
            <a:ext cx="67151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= valeur.</a:t>
            </a:r>
          </a:p>
          <a:p>
            <a:r>
              <a:rPr lang="fr-FR" dirty="0"/>
              <a:t>Une variable doit respecter quelques règles de syntaxe incontournables :</a:t>
            </a:r>
          </a:p>
          <a:p>
            <a:pPr lvl="1"/>
            <a:r>
              <a:rPr lang="fr-FR" dirty="0"/>
              <a:t>Le nom de la variable ne peut être composé que de lettres, majuscules ou minuscules, de chiffres et du symbole souligné « _ »</a:t>
            </a:r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Python est sensible à la casse, ce qui signifie que des lettres majuscules et minuscules ne constituent pas la même variable</a:t>
            </a:r>
          </a:p>
        </p:txBody>
      </p:sp>
    </p:spTree>
    <p:extLst>
      <p:ext uri="{BB962C8B-B14F-4D97-AF65-F5344CB8AC3E}">
        <p14:creationId xmlns:p14="http://schemas.microsoft.com/office/powerpoint/2010/main" val="60599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/>
              <a:t>type()</a:t>
            </a:r>
          </a:p>
          <a:p>
            <a:pPr lvl="1"/>
            <a:r>
              <a:rPr lang="fr-FR" dirty="0"/>
              <a:t>Renvoie le type de la variable</a:t>
            </a:r>
          </a:p>
          <a:p>
            <a:pPr lvl="1"/>
            <a:r>
              <a:rPr lang="fr-FR" dirty="0"/>
              <a:t>type(3.14)</a:t>
            </a:r>
          </a:p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une variable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16847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 err="1"/>
              <a:t>len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la taille d’une string</a:t>
            </a:r>
          </a:p>
          <a:p>
            <a:pPr lvl="1"/>
            <a:r>
              <a:rPr lang="fr-FR" dirty="0" err="1"/>
              <a:t>len</a:t>
            </a:r>
            <a:r>
              <a:rPr lang="fr-FR" dirty="0"/>
              <a:t>(s)</a:t>
            </a:r>
          </a:p>
          <a:p>
            <a:r>
              <a:rPr lang="fr-FR" dirty="0"/>
              <a:t>input()</a:t>
            </a:r>
          </a:p>
          <a:p>
            <a:pPr lvl="1"/>
            <a:r>
              <a:rPr lang="fr-FR" dirty="0"/>
              <a:t>Permet la saisie d’une entrée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= input("Entrez une année: ")</a:t>
            </a:r>
          </a:p>
          <a:p>
            <a:r>
              <a:rPr lang="fr-FR" dirty="0" err="1"/>
              <a:t>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Convertir un string en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105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strings sont en objet</a:t>
            </a:r>
          </a:p>
          <a:p>
            <a:r>
              <a:rPr lang="fr-FR" dirty="0" err="1"/>
              <a:t>lower</a:t>
            </a:r>
            <a:r>
              <a:rPr lang="fr-FR" dirty="0"/>
              <a:t>(), </a:t>
            </a:r>
            <a:r>
              <a:rPr lang="fr-FR" dirty="0" err="1"/>
              <a:t>upper</a:t>
            </a:r>
            <a:r>
              <a:rPr lang="fr-FR" dirty="0"/>
              <a:t>(), </a:t>
            </a:r>
            <a:r>
              <a:rPr lang="fr-FR" dirty="0" err="1"/>
              <a:t>capitalize</a:t>
            </a:r>
            <a:r>
              <a:rPr lang="fr-FR" dirty="0"/>
              <a:t>(), </a:t>
            </a:r>
            <a:r>
              <a:rPr lang="fr-FR" dirty="0" err="1"/>
              <a:t>strip</a:t>
            </a:r>
            <a:r>
              <a:rPr lang="fr-FR" dirty="0"/>
              <a:t>()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0" y="2580637"/>
            <a:ext cx="5248225" cy="637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0" y="3366071"/>
            <a:ext cx="6779317" cy="2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56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de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 permet d’afficher une chaîne avec paramètre de format {}</a:t>
            </a:r>
          </a:p>
          <a:p>
            <a:pPr lvl="1"/>
            <a:r>
              <a:rPr lang="fr-FR" dirty="0"/>
              <a:t>Identique au C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Opérateur de concaténation : +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Transtypage obligatoire si concaténation de nombre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996952"/>
            <a:ext cx="6509328" cy="9189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581128"/>
            <a:ext cx="3736836" cy="67550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146" y="5891361"/>
            <a:ext cx="3740433" cy="740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2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pPr lvl="1"/>
            <a:r>
              <a:rPr lang="fr-FR" dirty="0"/>
              <a:t>Chaine formatée à partir de variables existantes</a:t>
            </a:r>
          </a:p>
          <a:p>
            <a:pPr lvl="1"/>
            <a:r>
              <a:rPr lang="en-US" dirty="0"/>
              <a:t>name = "Fred"</a:t>
            </a:r>
          </a:p>
          <a:p>
            <a:pPr lvl="1"/>
            <a:r>
              <a:rPr lang="en-US" dirty="0" err="1"/>
              <a:t>f"He</a:t>
            </a:r>
            <a:r>
              <a:rPr lang="en-US" dirty="0"/>
              <a:t> said his name is {name}."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020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53752"/>
            <a:ext cx="7829947" cy="1143000"/>
          </a:xfrm>
        </p:spPr>
        <p:txBody>
          <a:bodyPr/>
          <a:lstStyle/>
          <a:p>
            <a:r>
              <a:rPr lang="fr-FR" dirty="0"/>
              <a:t>Conditions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855" y="4171950"/>
            <a:ext cx="4110628" cy="139863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68760"/>
            <a:ext cx="4536504" cy="236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1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de code est une morceau de code</a:t>
            </a:r>
          </a:p>
          <a:p>
            <a:pPr lvl="1"/>
            <a:r>
              <a:rPr lang="fr-FR" dirty="0"/>
              <a:t>Utilise pour la visibilité des variables</a:t>
            </a:r>
          </a:p>
          <a:p>
            <a:pPr lvl="1"/>
            <a:r>
              <a:rPr lang="fr-FR" dirty="0"/>
              <a:t>{} en C</a:t>
            </a:r>
          </a:p>
          <a:p>
            <a:r>
              <a:rPr lang="fr-FR" dirty="0"/>
              <a:t>Python utilise les indentations pour définir un bloc</a:t>
            </a:r>
          </a:p>
          <a:p>
            <a:pPr lvl="1"/>
            <a:r>
              <a:rPr lang="fr-FR" dirty="0"/>
              <a:t>Une indentation ou 4 espaces = 1 bloc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005064"/>
            <a:ext cx="3366823" cy="14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254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Blocs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77" y="1663196"/>
            <a:ext cx="4539719" cy="453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74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Scope et indentation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faut veiller à l’indentation car en python, il n’y pas de délimiteur pour définir les scopes</a:t>
            </a:r>
          </a:p>
          <a:p>
            <a:pPr eaLnBrk="1" hangingPunct="1"/>
            <a:r>
              <a:rPr lang="fr-BE" altLang="fr-FR" dirty="0"/>
              <a:t>Une variable est visible (scope) dans sa fonction ou dans son module</a:t>
            </a:r>
          </a:p>
          <a:p>
            <a:pPr eaLnBrk="1" hangingPunct="1"/>
            <a:r>
              <a:rPr lang="fr-BE" altLang="fr-FR" dirty="0"/>
              <a:t>Concis</a:t>
            </a:r>
          </a:p>
          <a:p>
            <a:pPr eaLnBrk="1" hangingPunct="1"/>
            <a:r>
              <a:rPr lang="fr-BE" altLang="fr-FR" dirty="0"/>
              <a:t>Nécessite d’être très propre</a:t>
            </a:r>
          </a:p>
          <a:p>
            <a:pPr lvl="1" eaLnBrk="1" hangingPunct="1"/>
            <a:r>
              <a:rPr lang="fr-BE" altLang="fr-FR" dirty="0"/>
              <a:t>Différents des langages de type C</a:t>
            </a:r>
          </a:p>
          <a:p>
            <a:pPr eaLnBrk="1" hangingPunct="1"/>
            <a:r>
              <a:rPr lang="fr-BE" altLang="fr-FR" dirty="0"/>
              <a:t>Un bloc doit posséder du code</a:t>
            </a:r>
          </a:p>
          <a:p>
            <a:pPr lvl="1" eaLnBrk="1" hangingPunct="1"/>
            <a:r>
              <a:rPr lang="fr-BE" altLang="fr-FR" dirty="0"/>
              <a:t>Commande </a:t>
            </a:r>
            <a:r>
              <a:rPr lang="fr-BE" altLang="fr-FR" dirty="0" err="1"/>
              <a:t>pass</a:t>
            </a:r>
            <a:r>
              <a:rPr lang="fr-BE" altLang="fr-FR" dirty="0"/>
              <a:t> qui ne fait rien !</a:t>
            </a:r>
          </a:p>
        </p:txBody>
      </p:sp>
    </p:spTree>
    <p:extLst>
      <p:ext uri="{BB962C8B-B14F-4D97-AF65-F5344CB8AC3E}">
        <p14:creationId xmlns:p14="http://schemas.microsoft.com/office/powerpoint/2010/main" val="407244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776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programmation objet et multiplateformes</a:t>
            </a:r>
          </a:p>
          <a:p>
            <a:r>
              <a:rPr lang="fr-FR" altLang="fr-FR" dirty="0"/>
              <a:t>Python est libre</a:t>
            </a:r>
          </a:p>
          <a:p>
            <a:r>
              <a:rPr lang="fr-FR" altLang="fr-FR" dirty="0"/>
              <a:t>Créé par Guido van </a:t>
            </a:r>
            <a:r>
              <a:rPr lang="fr-FR" altLang="fr-FR" dirty="0" err="1"/>
              <a:t>Rossum</a:t>
            </a:r>
            <a:endParaRPr lang="fr-FR" altLang="fr-FR" dirty="0"/>
          </a:p>
          <a:p>
            <a:pPr lvl="1"/>
            <a:r>
              <a:rPr lang="fr-FR" altLang="fr-FR" dirty="0"/>
              <a:t>Hommage aux Monty Python</a:t>
            </a:r>
          </a:p>
          <a:p>
            <a:r>
              <a:rPr lang="fr-FR" altLang="fr-FR" dirty="0"/>
              <a:t>Python 3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3016" y="5135005"/>
            <a:ext cx="6715125" cy="1285875"/>
          </a:xfrm>
          <a:prstGeom prst="rect">
            <a:avLst/>
          </a:prstGeom>
        </p:spPr>
      </p:pic>
      <p:pic>
        <p:nvPicPr>
          <p:cNvPr id="7" name="Picture 2" descr="Afficher l'image d'orig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904" y="2141204"/>
            <a:ext cx="3813096" cy="274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/>
              <a:t>Grouping Indentation</a:t>
            </a:r>
          </a:p>
        </p:txBody>
      </p:sp>
      <p:sp>
        <p:nvSpPr>
          <p:cNvPr id="15363" name="Rectangle 8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sz="2000"/>
              <a:t>In Python:</a:t>
            </a:r>
          </a:p>
          <a:p>
            <a:pPr eaLnBrk="1" hangingPunct="1">
              <a:buFontTx/>
              <a:buNone/>
            </a:pPr>
            <a:endParaRPr lang="en-US" altLang="fr-FR" sz="2000"/>
          </a:p>
          <a:p>
            <a:pPr eaLnBrk="1" hangingPunct="1">
              <a:buFontTx/>
              <a:buNone/>
            </a:pPr>
            <a:r>
              <a:rPr lang="en-US" altLang="fr-FR" sz="2000"/>
              <a:t>for i in range(20):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if i%3 == 0: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print i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if i%5 == 0: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        print "Bingo!"</a:t>
            </a:r>
          </a:p>
          <a:p>
            <a:pPr eaLnBrk="1" hangingPunct="1">
              <a:buFontTx/>
              <a:buNone/>
            </a:pPr>
            <a:r>
              <a:rPr lang="en-US" altLang="fr-FR" sz="2000"/>
              <a:t>    print "---"</a:t>
            </a:r>
          </a:p>
        </p:txBody>
      </p:sp>
      <p:sp>
        <p:nvSpPr>
          <p:cNvPr id="15364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447800"/>
            <a:ext cx="35433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In 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r-FR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for (i = 0; i &lt; 20;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if (i%3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printf("%d\n", 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if (i%5 == 0)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      printf("Bingo!\n");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      printf("---\n");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fr-FR" sz="2000"/>
              <a:t>}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8159750" y="1295400"/>
            <a:ext cx="603250" cy="452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sz="1000"/>
              <a:t>0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3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6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9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12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15</a:t>
            </a:r>
          </a:p>
          <a:p>
            <a:pPr algn="l"/>
            <a:r>
              <a:rPr lang="en-US" altLang="fr-FR" sz="1000"/>
              <a:t>Bingo!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18</a:t>
            </a:r>
          </a:p>
          <a:p>
            <a:pPr algn="l"/>
            <a:r>
              <a:rPr lang="en-US" altLang="fr-FR" sz="1000"/>
              <a:t>---</a:t>
            </a:r>
          </a:p>
          <a:p>
            <a:pPr algn="l"/>
            <a:r>
              <a:rPr lang="en-US" altLang="fr-FR" sz="100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127518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</a:t>
            </a:r>
          </a:p>
        </p:txBody>
      </p:sp>
      <p:pic>
        <p:nvPicPr>
          <p:cNvPr id="4" name="Picture 1030" descr="D:\python\sv4884889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10000" contrast="78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12776"/>
            <a:ext cx="5735131" cy="432463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8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Booléens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3 possède le type </a:t>
            </a:r>
            <a:r>
              <a:rPr lang="fr-FR" dirty="0" err="1"/>
              <a:t>bool</a:t>
            </a:r>
            <a:endParaRPr lang="fr-FR" dirty="0"/>
          </a:p>
          <a:p>
            <a:r>
              <a:rPr lang="fr-FR" dirty="0" err="1"/>
              <a:t>True</a:t>
            </a:r>
            <a:r>
              <a:rPr lang="fr-FR" dirty="0"/>
              <a:t> ou False</a:t>
            </a:r>
          </a:p>
          <a:p>
            <a:pPr lvl="1"/>
            <a:r>
              <a:rPr lang="fr-FR" dirty="0"/>
              <a:t>Attention à la casse</a:t>
            </a:r>
          </a:p>
        </p:txBody>
      </p:sp>
    </p:spTree>
    <p:extLst>
      <p:ext uri="{BB962C8B-B14F-4D97-AF65-F5344CB8AC3E}">
        <p14:creationId xmlns:p14="http://schemas.microsoft.com/office/powerpoint/2010/main" val="1959247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/>
              <a:t>while </a:t>
            </a:r>
            <a:r>
              <a:rPr lang="en-US" altLang="fr-FR" i="1" dirty="0"/>
              <a:t>condition</a:t>
            </a:r>
            <a:r>
              <a:rPr lang="en-US" altLang="fr-FR" dirty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/>
              <a:t>    </a:t>
            </a:r>
            <a:r>
              <a:rPr lang="en-US" altLang="fr-FR" i="1" dirty="0"/>
              <a:t>statements</a:t>
            </a:r>
            <a:endParaRPr lang="en-US" altLang="fr-FR" dirty="0"/>
          </a:p>
          <a:p>
            <a:pPr eaLnBrk="1" hangingPunct="1">
              <a:buFontTx/>
              <a:buNone/>
            </a:pPr>
            <a:endParaRPr lang="en-US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93" y="3212976"/>
            <a:ext cx="8170688" cy="117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83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fr-FR" dirty="0"/>
              <a:t>for </a:t>
            </a:r>
            <a:r>
              <a:rPr lang="en-US" altLang="fr-FR" i="1" dirty="0" err="1"/>
              <a:t>var</a:t>
            </a:r>
            <a:r>
              <a:rPr lang="en-US" altLang="fr-FR" dirty="0"/>
              <a:t> in </a:t>
            </a:r>
            <a:r>
              <a:rPr lang="en-US" altLang="fr-FR" i="1" dirty="0"/>
              <a:t>sequence</a:t>
            </a:r>
            <a:r>
              <a:rPr lang="en-US" altLang="fr-FR" dirty="0"/>
              <a:t>:</a:t>
            </a:r>
          </a:p>
          <a:p>
            <a:pPr eaLnBrk="1" hangingPunct="1">
              <a:buFontTx/>
              <a:buNone/>
            </a:pPr>
            <a:r>
              <a:rPr lang="en-US" altLang="fr-FR" dirty="0"/>
              <a:t>    </a:t>
            </a:r>
            <a:r>
              <a:rPr lang="en-US" altLang="fr-FR" i="1" dirty="0"/>
              <a:t>statements</a:t>
            </a:r>
            <a:endParaRPr lang="en-US" alt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734253" cy="93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3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range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976664" cy="5040560"/>
          </a:xfrm>
        </p:spPr>
        <p:txBody>
          <a:bodyPr/>
          <a:lstStyle/>
          <a:p>
            <a:pPr eaLnBrk="1" hangingPunct="1"/>
            <a:r>
              <a:rPr lang="fr-BE" altLang="fr-FR" dirty="0"/>
              <a:t>L’instruction range permet de créer une liste croissante d’entiers successifs compris dans une certaine borne dépendant du nombre de paramètres de l’instruction : </a:t>
            </a:r>
          </a:p>
          <a:p>
            <a:pPr lvl="1" eaLnBrk="1" hangingPunct="1"/>
            <a:r>
              <a:rPr lang="fr-BE" altLang="fr-FR" dirty="0"/>
              <a:t>1 paramètre : entiers compris entre 0 et le paramètre</a:t>
            </a:r>
          </a:p>
          <a:p>
            <a:pPr lvl="1" eaLnBrk="1" hangingPunct="1"/>
            <a:r>
              <a:rPr lang="fr-BE" altLang="fr-FR" dirty="0"/>
              <a:t>2 paramètres : entier compris entre param1 et param2</a:t>
            </a:r>
          </a:p>
          <a:p>
            <a:pPr lvl="1" eaLnBrk="1" hangingPunct="1"/>
            <a:r>
              <a:rPr lang="fr-BE" altLang="fr-FR" dirty="0"/>
              <a:t>3 paramètres : entier compris entre parm1 et param2 et de pas param3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624" y="3284984"/>
            <a:ext cx="2681947" cy="290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8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Break et continue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break</a:t>
            </a:r>
          </a:p>
          <a:p>
            <a:pPr lvl="1"/>
            <a:r>
              <a:rPr lang="fr-FR" dirty="0"/>
              <a:t>Stop une itération</a:t>
            </a:r>
          </a:p>
          <a:p>
            <a:r>
              <a:rPr lang="fr-FR" dirty="0"/>
              <a:t>continue</a:t>
            </a:r>
          </a:p>
          <a:p>
            <a:pPr lvl="1"/>
            <a:r>
              <a:rPr lang="fr-FR" dirty="0"/>
              <a:t>Passe à l’itération suivante</a:t>
            </a:r>
          </a:p>
        </p:txBody>
      </p:sp>
    </p:spTree>
    <p:extLst>
      <p:ext uri="{BB962C8B-B14F-4D97-AF65-F5344CB8AC3E}">
        <p14:creationId xmlns:p14="http://schemas.microsoft.com/office/powerpoint/2010/main" val="30928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Outre les fonctions de bases de Python, il est possible d’en définir de nouvelles grâce à l’instruction « </a:t>
            </a:r>
            <a:r>
              <a:rPr lang="fr-BE" altLang="fr-FR" dirty="0" err="1"/>
              <a:t>def</a:t>
            </a:r>
            <a:r>
              <a:rPr lang="fr-BE" altLang="fr-FR" dirty="0"/>
              <a:t> ».</a:t>
            </a:r>
          </a:p>
          <a:p>
            <a:pPr marL="0" indent="0" eaLnBrk="1" hangingPunct="1">
              <a:buNone/>
            </a:pPr>
            <a:r>
              <a:rPr lang="fr-BE" altLang="fr-FR" dirty="0"/>
              <a:t>        </a:t>
            </a: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</a:t>
            </a:r>
            <a:r>
              <a:rPr lang="fr-BE" altLang="fr-FR" dirty="0" err="1">
                <a:solidFill>
                  <a:schemeClr val="accent2"/>
                </a:solidFill>
              </a:rPr>
              <a:t>nom_fct</a:t>
            </a:r>
            <a:r>
              <a:rPr lang="fr-BE" altLang="fr-FR" dirty="0">
                <a:solidFill>
                  <a:schemeClr val="accent2"/>
                </a:solidFill>
              </a:rPr>
              <a:t> (arg1,arg2,…,</a:t>
            </a:r>
            <a:r>
              <a:rPr lang="fr-BE" altLang="fr-FR" dirty="0" err="1">
                <a:solidFill>
                  <a:schemeClr val="accent2"/>
                </a:solidFill>
              </a:rPr>
              <a:t>argn</a:t>
            </a:r>
            <a:r>
              <a:rPr lang="fr-BE" altLang="fr-FR" dirty="0">
                <a:solidFill>
                  <a:schemeClr val="accent2"/>
                </a:solidFill>
              </a:rPr>
              <a:t>):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&lt;instruction&gt;</a:t>
            </a:r>
          </a:p>
          <a:p>
            <a:pPr marL="0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           return &lt;valeur&gt;</a:t>
            </a:r>
          </a:p>
          <a:p>
            <a:pPr eaLnBrk="1" hangingPunct="1"/>
            <a:r>
              <a:rPr lang="fr-BE" altLang="fr-FR" dirty="0"/>
              <a:t>La surcharge est </a:t>
            </a:r>
            <a:r>
              <a:rPr lang="fr-BE" altLang="fr-FR"/>
              <a:t>autorisée en Python 3</a:t>
            </a:r>
            <a:endParaRPr lang="fr-BE" altLang="fr-FR" dirty="0">
              <a:solidFill>
                <a:schemeClr val="accent2"/>
              </a:solidFill>
            </a:endParaRPr>
          </a:p>
          <a:p>
            <a:pPr eaLnBrk="1" hangingPunct="1"/>
            <a:endParaRPr lang="fr-BE" altLang="fr-FR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28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Appel d’une fonction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altLang="fr-FR" dirty="0"/>
              <a:t>La forme générale pour passer des arguments est </a:t>
            </a:r>
            <a:r>
              <a:rPr lang="fr-BE" altLang="fr-FR" dirty="0" err="1"/>
              <a:t>nom_fct</a:t>
            </a:r>
            <a:r>
              <a:rPr lang="fr-BE" altLang="fr-FR" dirty="0"/>
              <a:t>(arg1,arg2,…,</a:t>
            </a:r>
            <a:r>
              <a:rPr lang="fr-BE" altLang="fr-FR" dirty="0" err="1"/>
              <a:t>argn</a:t>
            </a:r>
            <a:r>
              <a:rPr lang="fr-BE" altLang="fr-FR" dirty="0"/>
              <a:t>)</a:t>
            </a:r>
          </a:p>
          <a:p>
            <a:r>
              <a:rPr lang="fr-BE" altLang="fr-FR" dirty="0"/>
              <a:t>Les fonctions peuvent être appelées en utilisant des arguments mots-clés de la forme « </a:t>
            </a:r>
            <a:r>
              <a:rPr lang="fr-BE" altLang="fr-FR" dirty="0" err="1"/>
              <a:t>parametre</a:t>
            </a:r>
            <a:r>
              <a:rPr lang="fr-BE" altLang="fr-FR" dirty="0"/>
              <a:t>=valeur »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223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par défauts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fr-BE" altLang="fr-FR" dirty="0"/>
              <a:t>Il est possible de définir des paramètres par défaut pour un ou plusieurs arguments. Ce qui crée une fonction qui pourra être appelée avec moins d’arguments que ce qui a été défini.</a:t>
            </a:r>
          </a:p>
          <a:p>
            <a:pPr marL="400050" lvl="1" indent="0" eaLnBrk="1" hangingPunct="1">
              <a:buNone/>
            </a:pPr>
            <a:r>
              <a:rPr lang="fr-BE" altLang="fr-FR" dirty="0" err="1">
                <a:solidFill>
                  <a:schemeClr val="accent2"/>
                </a:solidFill>
              </a:rPr>
              <a:t>def</a:t>
            </a:r>
            <a:r>
              <a:rPr lang="fr-BE" altLang="fr-FR" dirty="0">
                <a:solidFill>
                  <a:schemeClr val="accent2"/>
                </a:solidFill>
              </a:rPr>
              <a:t> perroquet (voltage,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=‘c\’est du </a:t>
            </a:r>
            <a:r>
              <a:rPr lang="fr-BE" altLang="fr-FR" dirty="0" err="1">
                <a:solidFill>
                  <a:schemeClr val="accent2"/>
                </a:solidFill>
              </a:rPr>
              <a:t>solide’,action</a:t>
            </a:r>
            <a:r>
              <a:rPr lang="fr-BE" altLang="fr-FR" dirty="0">
                <a:solidFill>
                  <a:schemeClr val="accent2"/>
                </a:solidFill>
              </a:rPr>
              <a:t>=‘</a:t>
            </a:r>
            <a:r>
              <a:rPr lang="fr-BE" altLang="fr-FR" dirty="0" err="1">
                <a:solidFill>
                  <a:schemeClr val="accent2"/>
                </a:solidFill>
              </a:rPr>
              <a:t>voom</a:t>
            </a:r>
            <a:r>
              <a:rPr lang="fr-BE" altLang="fr-FR" dirty="0">
                <a:solidFill>
                  <a:schemeClr val="accent2"/>
                </a:solidFill>
              </a:rPr>
              <a:t>’):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  « -- Ce perroquet ne feras pas », action,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si vous le mettez sous », voltage,  « volts. »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        </a:t>
            </a:r>
            <a:r>
              <a:rPr lang="fr-BE" altLang="fr-FR" dirty="0" err="1">
                <a:solidFill>
                  <a:schemeClr val="accent2"/>
                </a:solidFill>
              </a:rPr>
              <a:t>print</a:t>
            </a:r>
            <a:r>
              <a:rPr lang="fr-BE" altLang="fr-FR" dirty="0">
                <a:solidFill>
                  <a:schemeClr val="accent2"/>
                </a:solidFill>
              </a:rPr>
              <a:t> « --  Ca », </a:t>
            </a:r>
            <a:r>
              <a:rPr lang="fr-BE" altLang="fr-FR" dirty="0" err="1">
                <a:solidFill>
                  <a:schemeClr val="accent2"/>
                </a:solidFill>
              </a:rPr>
              <a:t>etat</a:t>
            </a:r>
            <a:r>
              <a:rPr lang="fr-BE" altLang="fr-FR" dirty="0">
                <a:solidFill>
                  <a:schemeClr val="accent2"/>
                </a:solidFill>
              </a:rPr>
              <a:t>, « ! »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pourrait être appelé de l’une des façons suivantes : </a:t>
            </a:r>
          </a:p>
          <a:p>
            <a:pPr marL="400050" lvl="1" indent="0" eaLnBrk="1" hangingPunct="1">
              <a:buNone/>
            </a:pPr>
            <a:r>
              <a:rPr lang="fr-BE" altLang="fr-FR" dirty="0"/>
              <a:t>         </a:t>
            </a:r>
            <a:r>
              <a:rPr lang="fr-BE" altLang="fr-FR" dirty="0">
                <a:solidFill>
                  <a:schemeClr val="accent2"/>
                </a:solidFill>
              </a:rPr>
              <a:t>perroquet (1000)</a:t>
            </a:r>
          </a:p>
          <a:p>
            <a:pPr marL="400050" lvl="1" indent="0" eaLnBrk="1" hangingPunct="1">
              <a:buNone/>
            </a:pPr>
            <a:r>
              <a:rPr lang="fr-BE" altLang="fr-FR" dirty="0">
                <a:solidFill>
                  <a:schemeClr val="accent2"/>
                </a:solidFill>
              </a:rPr>
              <a:t>         perroquet (action = ‘</a:t>
            </a:r>
            <a:r>
              <a:rPr lang="fr-BE" altLang="fr-FR" dirty="0" err="1">
                <a:solidFill>
                  <a:schemeClr val="accent2"/>
                </a:solidFill>
              </a:rPr>
              <a:t>vooooooom</a:t>
            </a:r>
            <a:r>
              <a:rPr lang="fr-BE" altLang="fr-FR" dirty="0">
                <a:solidFill>
                  <a:schemeClr val="accent2"/>
                </a:solidFill>
              </a:rPr>
              <a:t>’, voltage = 1000000)</a:t>
            </a:r>
          </a:p>
        </p:txBody>
      </p:sp>
    </p:spTree>
    <p:extLst>
      <p:ext uri="{BB962C8B-B14F-4D97-AF65-F5344CB8AC3E}">
        <p14:creationId xmlns:p14="http://schemas.microsoft.com/office/powerpoint/2010/main" val="4174030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187450" y="12700"/>
            <a:ext cx="7829550" cy="1143000"/>
          </a:xfrm>
        </p:spPr>
        <p:txBody>
          <a:bodyPr/>
          <a:lstStyle/>
          <a:p>
            <a:r>
              <a:rPr lang="fr-FR" altLang="fr-FR" dirty="0"/>
              <a:t>Python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79388" y="1412875"/>
            <a:ext cx="8766175" cy="5040313"/>
          </a:xfrm>
        </p:spPr>
        <p:txBody>
          <a:bodyPr/>
          <a:lstStyle/>
          <a:p>
            <a:r>
              <a:rPr lang="fr-FR" altLang="fr-FR" dirty="0"/>
              <a:t>Python est un langage de haut niveau mais simple</a:t>
            </a:r>
          </a:p>
          <a:p>
            <a:r>
              <a:rPr lang="fr-FR" altLang="fr-FR" dirty="0"/>
              <a:t>Python est interprété</a:t>
            </a:r>
          </a:p>
          <a:p>
            <a:pPr lvl="1"/>
            <a:r>
              <a:rPr lang="fr-FR" altLang="fr-FR" dirty="0"/>
              <a:t>Pas le plus rapide</a:t>
            </a:r>
          </a:p>
          <a:p>
            <a:r>
              <a:rPr lang="fr-FR" altLang="fr-FR" dirty="0"/>
              <a:t>Python favorise la programmation impérative structurée, fonctionnelle et orientée objet</a:t>
            </a:r>
          </a:p>
          <a:p>
            <a:r>
              <a:rPr lang="fr-FR" altLang="fr-FR" dirty="0"/>
              <a:t>Python 3.x</a:t>
            </a:r>
          </a:p>
          <a:p>
            <a:pPr lvl="1"/>
            <a:r>
              <a:rPr lang="fr-FR" altLang="fr-FR" dirty="0"/>
              <a:t>Grosses différences avec Python 2.x</a:t>
            </a:r>
          </a:p>
          <a:p>
            <a:endParaRPr lang="fr-FR" alt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" y="5167313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13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20357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65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80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22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7496"/>
            <a:ext cx="9318716" cy="33436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72" y="5157192"/>
            <a:ext cx="67151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21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07220"/>
            <a:ext cx="9648727" cy="504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5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Scripts Python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Fichiers *.</a:t>
            </a:r>
            <a:r>
              <a:rPr lang="fr-FR" dirty="0" err="1"/>
              <a:t>py</a:t>
            </a:r>
            <a:endParaRPr lang="fr-FR" dirty="0"/>
          </a:p>
          <a:p>
            <a:r>
              <a:rPr lang="fr-FR" dirty="0"/>
              <a:t>Python filename.py</a:t>
            </a:r>
          </a:p>
          <a:p>
            <a:r>
              <a:rPr lang="fr-FR" dirty="0"/>
              <a:t>Editeurs</a:t>
            </a:r>
          </a:p>
          <a:p>
            <a:pPr lvl="1"/>
            <a:r>
              <a:rPr lang="fr-FR" dirty="0"/>
              <a:t>Notepad</a:t>
            </a:r>
          </a:p>
          <a:p>
            <a:pPr lvl="1"/>
            <a:r>
              <a:rPr lang="fr-FR" dirty="0"/>
              <a:t>Visual Studio</a:t>
            </a:r>
          </a:p>
          <a:p>
            <a:pPr lvl="2"/>
            <a:r>
              <a:rPr lang="fr-FR" dirty="0"/>
              <a:t>Code</a:t>
            </a:r>
          </a:p>
          <a:p>
            <a:pPr lvl="2"/>
            <a:r>
              <a:rPr lang="fr-FR" dirty="0" err="1"/>
              <a:t>Community</a:t>
            </a:r>
            <a:endParaRPr lang="fr-FR" dirty="0"/>
          </a:p>
          <a:p>
            <a:pPr lvl="2"/>
            <a:r>
              <a:rPr lang="fr-FR" dirty="0"/>
              <a:t>Professional</a:t>
            </a:r>
          </a:p>
          <a:p>
            <a:pPr lvl="1"/>
            <a:r>
              <a:rPr lang="fr-FR" dirty="0"/>
              <a:t>Eclipse</a:t>
            </a:r>
          </a:p>
          <a:p>
            <a:pPr lvl="1"/>
            <a:r>
              <a:rPr lang="fr-FR" dirty="0" err="1"/>
              <a:t>PyCharm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48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</a:p>
          <a:p>
            <a:pPr lvl="1"/>
            <a:r>
              <a:rPr lang="fr-FR" dirty="0"/>
              <a:t>Commentaire mono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""" """ Commentaire </a:t>
            </a:r>
            <a:r>
              <a:rPr lang="fr-FR" dirty="0" err="1"/>
              <a:t>multiligne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2" y="4725144"/>
            <a:ext cx="592344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7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opérations courantes sont autorisées</a:t>
            </a:r>
          </a:p>
          <a:p>
            <a:pPr lvl="1"/>
            <a:r>
              <a:rPr lang="fr-FR" dirty="0"/>
              <a:t>+,-,*,/, +=, -=</a:t>
            </a:r>
          </a:p>
          <a:p>
            <a:pPr lvl="1"/>
            <a:r>
              <a:rPr lang="fr-FR" dirty="0"/>
              <a:t>/ représente la division flottante</a:t>
            </a:r>
          </a:p>
          <a:p>
            <a:pPr lvl="2"/>
            <a:r>
              <a:rPr lang="fr-FR" dirty="0"/>
              <a:t>Attention en Python 2 / représentait la division entière</a:t>
            </a:r>
          </a:p>
          <a:p>
            <a:pPr lvl="1"/>
            <a:r>
              <a:rPr lang="fr-FR" dirty="0"/>
              <a:t>// représente la division entière</a:t>
            </a:r>
          </a:p>
          <a:p>
            <a:pPr lvl="1"/>
            <a:r>
              <a:rPr lang="fr-FR" dirty="0"/>
              <a:t>** représente la puissance</a:t>
            </a:r>
          </a:p>
          <a:p>
            <a:pPr lvl="1"/>
            <a:r>
              <a:rPr lang="fr-FR" dirty="0"/>
              <a:t>% représente le reste de la division entière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538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chaînes</a:t>
            </a:r>
            <a:endParaRPr lang="en-US" altLang="fr-FR" sz="2400" dirty="0"/>
          </a:p>
          <a:p>
            <a:pPr lvl="1"/>
            <a:r>
              <a:rPr lang="en-US" altLang="fr-FR" sz="2000" dirty="0"/>
              <a:t>"</a:t>
            </a:r>
            <a:r>
              <a:rPr lang="en-US" altLang="fr-FR" sz="2000" dirty="0" err="1"/>
              <a:t>helloworld</a:t>
            </a:r>
            <a:r>
              <a:rPr lang="en-US" altLang="fr-FR" sz="2000" dirty="0"/>
              <a:t>“, 'single quotes'  """triple quotes"""  </a:t>
            </a:r>
            <a:r>
              <a:rPr lang="en-US" altLang="fr-FR" sz="2000" dirty="0" err="1"/>
              <a:t>r"raw</a:t>
            </a:r>
            <a:r>
              <a:rPr lang="en-US" altLang="fr-FR" sz="2000" dirty="0"/>
              <a:t> strings"</a:t>
            </a:r>
          </a:p>
          <a:p>
            <a:pPr lvl="1"/>
            <a:r>
              <a:rPr lang="en-US" altLang="fr-FR" sz="2000" dirty="0"/>
              <a:t>"escapes: \n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\033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\if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“</a:t>
            </a:r>
            <a:endParaRPr lang="en-US" altLang="fr-FR" sz="2200" dirty="0"/>
          </a:p>
        </p:txBody>
      </p:sp>
    </p:spTree>
    <p:extLst>
      <p:ext uri="{BB962C8B-B14F-4D97-AF65-F5344CB8AC3E}">
        <p14:creationId xmlns:p14="http://schemas.microsoft.com/office/powerpoint/2010/main" val="307929509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2635</TotalTime>
  <Words>1319</Words>
  <Application>Microsoft Office PowerPoint</Application>
  <PresentationFormat>Affichage à l'écran (4:3)</PresentationFormat>
  <Paragraphs>239</Paragraphs>
  <Slides>33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9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Python</vt:lpstr>
      <vt:lpstr>Python</vt:lpstr>
      <vt:lpstr>Exemple</vt:lpstr>
      <vt:lpstr>CLI</vt:lpstr>
      <vt:lpstr>Scripts Python</vt:lpstr>
      <vt:lpstr>Commentaires</vt:lpstr>
      <vt:lpstr>Les opérations</vt:lpstr>
      <vt:lpstr>Les chaînes</vt:lpstr>
      <vt:lpstr>Les variables</vt:lpstr>
      <vt:lpstr>Les premières fonctions</vt:lpstr>
      <vt:lpstr>Les premières fonctions</vt:lpstr>
      <vt:lpstr>Les fonctions des chaînes</vt:lpstr>
      <vt:lpstr>Affichage de chaînes</vt:lpstr>
      <vt:lpstr>fstrings</vt:lpstr>
      <vt:lpstr>Conditions</vt:lpstr>
      <vt:lpstr>Blocs</vt:lpstr>
      <vt:lpstr>Blocs</vt:lpstr>
      <vt:lpstr>Scope et indentation</vt:lpstr>
      <vt:lpstr>Grouping Indentation</vt:lpstr>
      <vt:lpstr>Opérateurs</vt:lpstr>
      <vt:lpstr>Booléens</vt:lpstr>
      <vt:lpstr>Boucle</vt:lpstr>
      <vt:lpstr>for</vt:lpstr>
      <vt:lpstr>range</vt:lpstr>
      <vt:lpstr>Break et continue</vt:lpstr>
      <vt:lpstr>Fonctions</vt:lpstr>
      <vt:lpstr>Appel d’une fonction</vt:lpstr>
      <vt:lpstr>Paramètres par défauts</vt:lpstr>
      <vt:lpstr>Les listes</vt:lpstr>
      <vt:lpstr>Opérations de liste</vt:lpstr>
      <vt:lpstr>Exemples</vt:lpstr>
      <vt:lpstr>Exemples de méthodes de liste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195</cp:revision>
  <dcterms:created xsi:type="dcterms:W3CDTF">2000-04-10T19:33:12Z</dcterms:created>
  <dcterms:modified xsi:type="dcterms:W3CDTF">2021-09-01T18:34:57Z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