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2"/>
  </p:notesMasterIdLst>
  <p:handoutMasterIdLst>
    <p:handoutMasterId r:id="rId13"/>
  </p:handoutMasterIdLst>
  <p:sldIdLst>
    <p:sldId id="264" r:id="rId2"/>
    <p:sldId id="266" r:id="rId3"/>
    <p:sldId id="274" r:id="rId4"/>
    <p:sldId id="267" r:id="rId5"/>
    <p:sldId id="268" r:id="rId6"/>
    <p:sldId id="269" r:id="rId7"/>
    <p:sldId id="273" r:id="rId8"/>
    <p:sldId id="270" r:id="rId9"/>
    <p:sldId id="271" r:id="rId10"/>
    <p:sldId id="272" r:id="rId11"/>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590" autoAdjust="0"/>
  </p:normalViewPr>
  <p:slideViewPr>
    <p:cSldViewPr>
      <p:cViewPr varScale="1">
        <p:scale>
          <a:sx n="81" d="100"/>
          <a:sy n="81" d="100"/>
        </p:scale>
        <p:origin x="150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IoT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371600" y="1628800"/>
            <a:ext cx="6400800" cy="4010000"/>
          </a:xfrm>
        </p:spPr>
        <p:txBody>
          <a:bodyPr/>
          <a:lstStyle/>
          <a:p>
            <a:pPr eaLnBrk="1" hangingPunct="1"/>
            <a:r>
              <a:rPr lang="fr-FR" altLang="fr-FR" dirty="0" err="1"/>
              <a:t>IoT</a:t>
            </a:r>
            <a:endParaRPr lang="fr-FR" altLang="fr-FR" dirty="0"/>
          </a:p>
          <a:p>
            <a:pPr eaLnBrk="1" hangingPunct="1"/>
            <a:endParaRPr lang="fr-FR" altLang="fr-FR" dirty="0"/>
          </a:p>
          <a:p>
            <a:pPr eaLnBrk="1" hangingPunct="1"/>
            <a:r>
              <a:rPr lang="fr-FR" altLang="fr-FR" dirty="0"/>
              <a:t>Chapitre 12</a:t>
            </a:r>
          </a:p>
          <a:p>
            <a:pPr eaLnBrk="1" hangingPunct="1"/>
            <a:r>
              <a:rPr lang="fr-FR" altLang="fr-FR" dirty="0"/>
              <a:t>Les protocoles </a:t>
            </a:r>
            <a:r>
              <a:rPr lang="fr-FR" altLang="fr-FR" dirty="0" err="1"/>
              <a:t>IoT</a:t>
            </a:r>
            <a:endParaRPr lang="fr-FR" alt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Bluetooth</a:t>
            </a:r>
          </a:p>
        </p:txBody>
      </p:sp>
      <p:sp>
        <p:nvSpPr>
          <p:cNvPr id="3" name="Espace réservé du contenu 2"/>
          <p:cNvSpPr>
            <a:spLocks noGrp="1"/>
          </p:cNvSpPr>
          <p:nvPr>
            <p:ph idx="1"/>
          </p:nvPr>
        </p:nvSpPr>
        <p:spPr/>
        <p:txBody>
          <a:bodyPr/>
          <a:lstStyle/>
          <a:p>
            <a:r>
              <a:rPr lang="fr-FR" dirty="0"/>
              <a:t>Bluetooth 5 LE </a:t>
            </a:r>
            <a:r>
              <a:rPr lang="fr-FR"/>
              <a:t>est aujourd'hui </a:t>
            </a:r>
            <a:r>
              <a:rPr lang="fr-FR" dirty="0"/>
              <a:t>considéré comme un protocole </a:t>
            </a:r>
            <a:r>
              <a:rPr lang="fr-FR" dirty="0" err="1"/>
              <a:t>IoT</a:t>
            </a:r>
            <a:endParaRPr lang="fr-FR" dirty="0"/>
          </a:p>
        </p:txBody>
      </p:sp>
    </p:spTree>
    <p:extLst>
      <p:ext uri="{BB962C8B-B14F-4D97-AF65-F5344CB8AC3E}">
        <p14:creationId xmlns:p14="http://schemas.microsoft.com/office/powerpoint/2010/main" val="288979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défis des protocoles </a:t>
            </a:r>
            <a:r>
              <a:rPr lang="fr-FR" dirty="0" err="1"/>
              <a:t>IoT</a:t>
            </a:r>
            <a:endParaRPr lang="fr-FR" dirty="0"/>
          </a:p>
        </p:txBody>
      </p:sp>
      <p:sp>
        <p:nvSpPr>
          <p:cNvPr id="3" name="Espace réservé du contenu 2"/>
          <p:cNvSpPr>
            <a:spLocks noGrp="1"/>
          </p:cNvSpPr>
          <p:nvPr>
            <p:ph idx="1"/>
          </p:nvPr>
        </p:nvSpPr>
        <p:spPr/>
        <p:txBody>
          <a:bodyPr/>
          <a:lstStyle/>
          <a:p>
            <a:r>
              <a:rPr lang="fr-FR" dirty="0"/>
              <a:t>Un protocole </a:t>
            </a:r>
            <a:r>
              <a:rPr lang="fr-FR" dirty="0" err="1"/>
              <a:t>IoT</a:t>
            </a:r>
            <a:r>
              <a:rPr lang="fr-FR" dirty="0"/>
              <a:t> doit être</a:t>
            </a:r>
          </a:p>
          <a:p>
            <a:pPr lvl="1"/>
            <a:r>
              <a:rPr lang="fr-FR" dirty="0"/>
              <a:t>Fiable</a:t>
            </a:r>
          </a:p>
          <a:p>
            <a:pPr lvl="1"/>
            <a:r>
              <a:rPr lang="fr-FR" dirty="0"/>
              <a:t>Low </a:t>
            </a:r>
            <a:r>
              <a:rPr lang="fr-FR" dirty="0" err="1"/>
              <a:t>energy</a:t>
            </a:r>
            <a:endParaRPr lang="fr-FR" dirty="0"/>
          </a:p>
          <a:p>
            <a:pPr lvl="1"/>
            <a:r>
              <a:rPr lang="fr-FR" dirty="0"/>
              <a:t>Sans fil</a:t>
            </a:r>
          </a:p>
        </p:txBody>
      </p:sp>
    </p:spTree>
    <p:extLst>
      <p:ext uri="{BB962C8B-B14F-4D97-AF65-F5344CB8AC3E}">
        <p14:creationId xmlns:p14="http://schemas.microsoft.com/office/powerpoint/2010/main" val="1048181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26E089-4379-4D4E-8AF3-64F9762486F6}"/>
              </a:ext>
            </a:extLst>
          </p:cNvPr>
          <p:cNvSpPr>
            <a:spLocks noGrp="1"/>
          </p:cNvSpPr>
          <p:nvPr>
            <p:ph type="title"/>
          </p:nvPr>
        </p:nvSpPr>
        <p:spPr/>
        <p:txBody>
          <a:bodyPr/>
          <a:lstStyle/>
          <a:p>
            <a:r>
              <a:rPr lang="fr-FR" dirty="0"/>
              <a:t>LoRa</a:t>
            </a:r>
          </a:p>
        </p:txBody>
      </p:sp>
      <p:sp>
        <p:nvSpPr>
          <p:cNvPr id="3" name="Espace réservé du contenu 2">
            <a:extLst>
              <a:ext uri="{FF2B5EF4-FFF2-40B4-BE49-F238E27FC236}">
                <a16:creationId xmlns:a16="http://schemas.microsoft.com/office/drawing/2014/main" id="{33DB30CA-E928-4377-900A-92C62C7F887A}"/>
              </a:ext>
            </a:extLst>
          </p:cNvPr>
          <p:cNvSpPr>
            <a:spLocks noGrp="1"/>
          </p:cNvSpPr>
          <p:nvPr>
            <p:ph idx="1"/>
          </p:nvPr>
        </p:nvSpPr>
        <p:spPr/>
        <p:txBody>
          <a:bodyPr/>
          <a:lstStyle/>
          <a:p>
            <a:r>
              <a:rPr lang="fr-FR" dirty="0"/>
              <a:t>Créé en 2009 par la start-up grenobloise </a:t>
            </a:r>
            <a:r>
              <a:rPr lang="fr-FR" dirty="0" err="1"/>
              <a:t>Cycléo</a:t>
            </a:r>
            <a:r>
              <a:rPr lang="fr-FR" dirty="0"/>
              <a:t> et rachetée par </a:t>
            </a:r>
            <a:r>
              <a:rPr lang="fr-FR" dirty="0" err="1"/>
              <a:t>Semtech</a:t>
            </a:r>
            <a:r>
              <a:rPr lang="fr-FR" dirty="0"/>
              <a:t> en 2012</a:t>
            </a:r>
          </a:p>
          <a:p>
            <a:pPr lvl="1"/>
            <a:r>
              <a:rPr lang="fr-FR" dirty="0" err="1"/>
              <a:t>Semtech</a:t>
            </a:r>
            <a:r>
              <a:rPr lang="fr-FR" dirty="0"/>
              <a:t> promeut sa plateforme LoRa grâce à la LoRa Alliance, dont elle fait partie</a:t>
            </a:r>
          </a:p>
          <a:p>
            <a:pPr lvl="1"/>
            <a:r>
              <a:rPr lang="fr-FR" dirty="0"/>
              <a:t>Le protocole </a:t>
            </a:r>
            <a:r>
              <a:rPr lang="fr-FR" dirty="0" err="1"/>
              <a:t>LoRaWAN</a:t>
            </a:r>
            <a:r>
              <a:rPr lang="fr-FR" dirty="0"/>
              <a:t> sur la couche physique LoRa permet de connecter des capteurs ou des objets nécessitant une longue autonomie de batterie (comptée en années), dans un volume (taille d'une boite d'allumettes ou d'un paquet de cigarettes) et un coût réduit</a:t>
            </a:r>
          </a:p>
        </p:txBody>
      </p:sp>
    </p:spTree>
    <p:extLst>
      <p:ext uri="{BB962C8B-B14F-4D97-AF65-F5344CB8AC3E}">
        <p14:creationId xmlns:p14="http://schemas.microsoft.com/office/powerpoint/2010/main" val="182909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LoRa</a:t>
            </a:r>
            <a:endParaRPr lang="fr-FR" dirty="0"/>
          </a:p>
        </p:txBody>
      </p:sp>
      <p:sp>
        <p:nvSpPr>
          <p:cNvPr id="3" name="Espace réservé du contenu 2"/>
          <p:cNvSpPr>
            <a:spLocks noGrp="1"/>
          </p:cNvSpPr>
          <p:nvPr>
            <p:ph idx="1"/>
          </p:nvPr>
        </p:nvSpPr>
        <p:spPr/>
        <p:txBody>
          <a:bodyPr/>
          <a:lstStyle/>
          <a:p>
            <a:r>
              <a:rPr lang="fr-FR" dirty="0"/>
              <a:t>LoRa (Long Range)</a:t>
            </a:r>
          </a:p>
          <a:p>
            <a:pPr lvl="1"/>
            <a:r>
              <a:rPr lang="fr-FR"/>
              <a:t>433 - 868 </a:t>
            </a:r>
            <a:r>
              <a:rPr lang="fr-FR" dirty="0"/>
              <a:t>MHz</a:t>
            </a:r>
          </a:p>
          <a:p>
            <a:r>
              <a:rPr lang="fr-FR" dirty="0" err="1"/>
              <a:t>LoRa</a:t>
            </a:r>
            <a:r>
              <a:rPr lang="fr-FR" dirty="0"/>
              <a:t> est un protocole radio de longue portée et de faible consommation électrique</a:t>
            </a:r>
          </a:p>
          <a:p>
            <a:r>
              <a:rPr lang="fr-FR" dirty="0"/>
              <a:t>U = 3.3v</a:t>
            </a:r>
          </a:p>
          <a:p>
            <a:r>
              <a:rPr lang="fr-FR" dirty="0"/>
              <a:t>I = 13.5mA en réception soit 0.04W</a:t>
            </a:r>
          </a:p>
          <a:p>
            <a:pPr lvl="1"/>
            <a:r>
              <a:rPr lang="fr-FR" dirty="0"/>
              <a:t>I = 2.7mA en attente soit 9mW</a:t>
            </a:r>
          </a:p>
          <a:p>
            <a:r>
              <a:rPr lang="fr-FR" dirty="0"/>
              <a:t>I = 124mA en émission soit 0.4W</a:t>
            </a:r>
          </a:p>
          <a:p>
            <a:r>
              <a:rPr lang="fr-FR" dirty="0"/>
              <a:t>d = 5km en zone urbaine, 15 km en campagne</a:t>
            </a:r>
          </a:p>
        </p:txBody>
      </p:sp>
    </p:spTree>
    <p:extLst>
      <p:ext uri="{BB962C8B-B14F-4D97-AF65-F5344CB8AC3E}">
        <p14:creationId xmlns:p14="http://schemas.microsoft.com/office/powerpoint/2010/main" val="35023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LoRaWAN</a:t>
            </a:r>
            <a:endParaRPr lang="fr-FR" dirty="0"/>
          </a:p>
        </p:txBody>
      </p:sp>
      <p:sp>
        <p:nvSpPr>
          <p:cNvPr id="3" name="Espace réservé du contenu 2"/>
          <p:cNvSpPr>
            <a:spLocks noGrp="1"/>
          </p:cNvSpPr>
          <p:nvPr>
            <p:ph idx="1"/>
          </p:nvPr>
        </p:nvSpPr>
        <p:spPr/>
        <p:txBody>
          <a:bodyPr/>
          <a:lstStyle/>
          <a:p>
            <a:r>
              <a:rPr lang="fr-FR" sz="2400" dirty="0" err="1"/>
              <a:t>LoRaWAN</a:t>
            </a:r>
            <a:r>
              <a:rPr lang="fr-FR" sz="2400" dirty="0"/>
              <a:t> est un protocole permettant la communication à bas débit, par radio, d'objets à faible consommation électrique communiquant selon la technologie </a:t>
            </a:r>
            <a:r>
              <a:rPr lang="fr-FR" sz="2400" dirty="0" err="1"/>
              <a:t>LoRa</a:t>
            </a:r>
            <a:r>
              <a:rPr lang="fr-FR" sz="2400" dirty="0"/>
              <a:t> et connectés à l'Internet via des passerelles</a:t>
            </a:r>
          </a:p>
          <a:p>
            <a:pPr lvl="1"/>
            <a:r>
              <a:rPr lang="fr-FR" sz="2000" dirty="0" err="1"/>
              <a:t>LoRa</a:t>
            </a:r>
            <a:r>
              <a:rPr lang="fr-FR" sz="2000" dirty="0"/>
              <a:t> permet de connecter des objets nécessitant une longue autonomie (comptée en années), dans un volume (taille d'une boite d'allumettes ou d'un paquet de cigarettes) et un coût réduits</a:t>
            </a:r>
          </a:p>
          <a:p>
            <a:pPr lvl="1"/>
            <a:r>
              <a:rPr lang="fr-FR" sz="2000" dirty="0"/>
              <a:t>Débit faible (en </a:t>
            </a:r>
            <a:r>
              <a:rPr lang="fr-FR" sz="2000" dirty="0" err="1"/>
              <a:t>kbits/s</a:t>
            </a:r>
            <a:r>
              <a:rPr lang="fr-FR" sz="2000" dirty="0"/>
              <a:t>)</a:t>
            </a:r>
          </a:p>
        </p:txBody>
      </p:sp>
      <p:pic>
        <p:nvPicPr>
          <p:cNvPr id="1026" name="Picture 2" descr="https://upload.wikimedia.org/wikipedia/commons/thumb/e/ec/Architecture_lorawan.png/800px-Architecture_loraw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899098"/>
            <a:ext cx="4211960" cy="2958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927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Arduino</a:t>
            </a:r>
            <a:r>
              <a:rPr lang="fr-FR" dirty="0"/>
              <a:t> </a:t>
            </a:r>
            <a:r>
              <a:rPr lang="fr-FR" dirty="0" err="1"/>
              <a:t>LoRaWAN</a:t>
            </a:r>
            <a:endParaRPr lang="fr-FR" dirty="0"/>
          </a:p>
        </p:txBody>
      </p:sp>
      <p:sp>
        <p:nvSpPr>
          <p:cNvPr id="3" name="Espace réservé du contenu 2"/>
          <p:cNvSpPr>
            <a:spLocks noGrp="1"/>
          </p:cNvSpPr>
          <p:nvPr>
            <p:ph idx="1"/>
          </p:nvPr>
        </p:nvSpPr>
        <p:spPr/>
        <p:txBody>
          <a:bodyPr/>
          <a:lstStyle/>
          <a:p>
            <a:r>
              <a:rPr lang="fr-FR" dirty="0"/>
              <a:t>La carte </a:t>
            </a:r>
            <a:r>
              <a:rPr lang="fr-FR" dirty="0" err="1"/>
              <a:t>Seeeduino</a:t>
            </a:r>
            <a:r>
              <a:rPr lang="fr-FR" dirty="0"/>
              <a:t> </a:t>
            </a:r>
            <a:r>
              <a:rPr lang="fr-FR" dirty="0" err="1"/>
              <a:t>LoRaWAN</a:t>
            </a:r>
            <a:endParaRPr lang="fr-FR" dirty="0"/>
          </a:p>
        </p:txBody>
      </p:sp>
      <p:pic>
        <p:nvPicPr>
          <p:cNvPr id="2050" name="Picture 2" descr="Résultat de recherche d'images pour &quot;arduino lorawan&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7130" y="3405938"/>
            <a:ext cx="4488433" cy="3366325"/>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3"/>
          <a:stretch>
            <a:fillRect/>
          </a:stretch>
        </p:blipFill>
        <p:spPr>
          <a:xfrm>
            <a:off x="1163580" y="2924944"/>
            <a:ext cx="4105275" cy="2790825"/>
          </a:xfrm>
          <a:prstGeom prst="rect">
            <a:avLst/>
          </a:prstGeom>
        </p:spPr>
      </p:pic>
    </p:spTree>
    <p:extLst>
      <p:ext uri="{BB962C8B-B14F-4D97-AF65-F5344CB8AC3E}">
        <p14:creationId xmlns:p14="http://schemas.microsoft.com/office/powerpoint/2010/main" val="413212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EC4A24-A1E2-44B7-9A6B-27A2FC675F8F}"/>
              </a:ext>
            </a:extLst>
          </p:cNvPr>
          <p:cNvSpPr>
            <a:spLocks noGrp="1"/>
          </p:cNvSpPr>
          <p:nvPr>
            <p:ph type="title"/>
          </p:nvPr>
        </p:nvSpPr>
        <p:spPr/>
        <p:txBody>
          <a:bodyPr/>
          <a:lstStyle/>
          <a:p>
            <a:r>
              <a:rPr lang="fr-FR" dirty="0"/>
              <a:t>Raspberry Lora</a:t>
            </a:r>
          </a:p>
        </p:txBody>
      </p:sp>
      <p:sp>
        <p:nvSpPr>
          <p:cNvPr id="3" name="Espace réservé du contenu 2">
            <a:extLst>
              <a:ext uri="{FF2B5EF4-FFF2-40B4-BE49-F238E27FC236}">
                <a16:creationId xmlns:a16="http://schemas.microsoft.com/office/drawing/2014/main" id="{254C5EB3-BE30-42E3-92A9-F578B2E13BF2}"/>
              </a:ext>
            </a:extLst>
          </p:cNvPr>
          <p:cNvSpPr>
            <a:spLocks noGrp="1"/>
          </p:cNvSpPr>
          <p:nvPr>
            <p:ph idx="1"/>
          </p:nvPr>
        </p:nvSpPr>
        <p:spPr/>
        <p:txBody>
          <a:bodyPr/>
          <a:lstStyle/>
          <a:p>
            <a:r>
              <a:rPr lang="fr-FR" dirty="0"/>
              <a:t>HAT RPI Lora</a:t>
            </a:r>
          </a:p>
        </p:txBody>
      </p:sp>
      <p:pic>
        <p:nvPicPr>
          <p:cNvPr id="1026" name="Picture 2" descr="Bouclier Pi à la raspberry - LoRa, 868 MHz, SX1262 WAVESHARE 16806">
            <a:extLst>
              <a:ext uri="{FF2B5EF4-FFF2-40B4-BE49-F238E27FC236}">
                <a16:creationId xmlns:a16="http://schemas.microsoft.com/office/drawing/2014/main" id="{897CD0DB-7EA9-42F1-AD52-3678054D68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1412776"/>
            <a:ext cx="28575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0A964FA8-5676-4136-A684-A95F13E62C4C}"/>
              </a:ext>
            </a:extLst>
          </p:cNvPr>
          <p:cNvPicPr>
            <a:picLocks noChangeAspect="1"/>
          </p:cNvPicPr>
          <p:nvPr/>
        </p:nvPicPr>
        <p:blipFill>
          <a:blip r:embed="rId3"/>
          <a:stretch>
            <a:fillRect/>
          </a:stretch>
        </p:blipFill>
        <p:spPr>
          <a:xfrm>
            <a:off x="755576" y="2370372"/>
            <a:ext cx="4205881" cy="4077072"/>
          </a:xfrm>
          <a:prstGeom prst="rect">
            <a:avLst/>
          </a:prstGeom>
        </p:spPr>
      </p:pic>
    </p:spTree>
    <p:extLst>
      <p:ext uri="{BB962C8B-B14F-4D97-AF65-F5344CB8AC3E}">
        <p14:creationId xmlns:p14="http://schemas.microsoft.com/office/powerpoint/2010/main" val="2414170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Sigfox</a:t>
            </a:r>
            <a:endParaRPr lang="fr-FR" dirty="0"/>
          </a:p>
        </p:txBody>
      </p:sp>
      <p:sp>
        <p:nvSpPr>
          <p:cNvPr id="3" name="Espace réservé du contenu 2"/>
          <p:cNvSpPr>
            <a:spLocks noGrp="1"/>
          </p:cNvSpPr>
          <p:nvPr>
            <p:ph idx="1"/>
          </p:nvPr>
        </p:nvSpPr>
        <p:spPr/>
        <p:txBody>
          <a:bodyPr/>
          <a:lstStyle/>
          <a:p>
            <a:r>
              <a:rPr lang="fr-FR" dirty="0"/>
              <a:t>Sigfox est un opérateur de télécommunications français qui est spécialisé dans le M2M via des réseaux bas débit</a:t>
            </a:r>
          </a:p>
          <a:p>
            <a:pPr lvl="1"/>
            <a:r>
              <a:rPr lang="fr-FR" dirty="0"/>
              <a:t>Machine 2 Machine</a:t>
            </a:r>
          </a:p>
          <a:p>
            <a:pPr lvl="1"/>
            <a:r>
              <a:rPr lang="fr-FR" dirty="0"/>
              <a:t>Il contribue à l'Internet des objets en permettant l'interconnexion via une passerelle</a:t>
            </a:r>
          </a:p>
          <a:p>
            <a:pPr lvl="1"/>
            <a:r>
              <a:rPr lang="fr-FR" dirty="0"/>
              <a:t>Sa technologie radio UNB (« Ultra </a:t>
            </a:r>
            <a:r>
              <a:rPr lang="fr-FR" dirty="0" err="1"/>
              <a:t>narrow</a:t>
            </a:r>
            <a:r>
              <a:rPr lang="fr-FR" dirty="0"/>
              <a:t> band ») lui permet de bâtir un réseau cellulaire bas-débit, économe en énergie. Ce type de réseau est déployé dans certaines bandes de fréquences ISM, disponibles mondialement sans licence. En Europe, la bande de fréquence ISM utilisée est celle de 868 MHz</a:t>
            </a:r>
          </a:p>
        </p:txBody>
      </p:sp>
    </p:spTree>
    <p:extLst>
      <p:ext uri="{BB962C8B-B14F-4D97-AF65-F5344CB8AC3E}">
        <p14:creationId xmlns:p14="http://schemas.microsoft.com/office/powerpoint/2010/main" val="368848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5G</a:t>
            </a:r>
          </a:p>
        </p:txBody>
      </p:sp>
      <p:sp>
        <p:nvSpPr>
          <p:cNvPr id="3" name="Espace réservé du contenu 2"/>
          <p:cNvSpPr>
            <a:spLocks noGrp="1"/>
          </p:cNvSpPr>
          <p:nvPr>
            <p:ph idx="1"/>
          </p:nvPr>
        </p:nvSpPr>
        <p:spPr/>
        <p:txBody>
          <a:bodyPr/>
          <a:lstStyle/>
          <a:p>
            <a:r>
              <a:rPr lang="fr-FR" dirty="0"/>
              <a:t>La 5G permet également d'avoir des transferts bas débit</a:t>
            </a:r>
          </a:p>
        </p:txBody>
      </p:sp>
    </p:spTree>
    <p:extLst>
      <p:ext uri="{BB962C8B-B14F-4D97-AF65-F5344CB8AC3E}">
        <p14:creationId xmlns:p14="http://schemas.microsoft.com/office/powerpoint/2010/main" val="1076349737"/>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2740</TotalTime>
  <Words>347</Words>
  <Application>Microsoft Office PowerPoint</Application>
  <PresentationFormat>Affichage à l'écran (4:3)</PresentationFormat>
  <Paragraphs>39</Paragraphs>
  <Slides>10</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10</vt:i4>
      </vt:variant>
    </vt:vector>
  </HeadingPairs>
  <TitlesOfParts>
    <vt:vector size="14" baseType="lpstr">
      <vt:lpstr>Arial</vt:lpstr>
      <vt:lpstr>Monotype Sorts</vt:lpstr>
      <vt:lpstr>Times New Roman</vt:lpstr>
      <vt:lpstr>cvc</vt:lpstr>
      <vt:lpstr>Présentation PowerPoint</vt:lpstr>
      <vt:lpstr>Le défis des protocoles IoT</vt:lpstr>
      <vt:lpstr>LoRa</vt:lpstr>
      <vt:lpstr>LoRa</vt:lpstr>
      <vt:lpstr>LoRaWAN</vt:lpstr>
      <vt:lpstr>Arduino LoRaWAN</vt:lpstr>
      <vt:lpstr>Raspberry Lora</vt:lpstr>
      <vt:lpstr>Sigfox</vt:lpstr>
      <vt:lpstr>5G</vt:lpstr>
      <vt:lpstr>Bluetooth</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205</cp:revision>
  <dcterms:created xsi:type="dcterms:W3CDTF">2000-04-10T19:33:12Z</dcterms:created>
  <dcterms:modified xsi:type="dcterms:W3CDTF">2021-09-09T09:25:33Z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