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Mise </a:t>
            </a:r>
            <a:r>
              <a:rPr lang="fr-FR" altLang="fr-FR" dirty="0"/>
              <a:t>en </a:t>
            </a:r>
            <a:r>
              <a:rPr lang="fr-FR" altLang="fr-FR" dirty="0" err="1"/>
              <a:t>oeuvre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numériques en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I/O numériques nécessitent l'échange de données en série</a:t>
            </a:r>
          </a:p>
          <a:p>
            <a:pPr lvl="1"/>
            <a:r>
              <a:rPr lang="fr-FR" dirty="0"/>
              <a:t>Si le débit est rapide nécessité d'une communication série avec un </a:t>
            </a:r>
            <a:r>
              <a:rPr lang="fr-FR" dirty="0" err="1"/>
              <a:t>baudrate</a:t>
            </a:r>
            <a:endParaRPr lang="fr-FR" dirty="0"/>
          </a:p>
          <a:p>
            <a:pPr lvl="1"/>
            <a:r>
              <a:rPr lang="fr-FR" dirty="0"/>
              <a:t>Présence d'un UART</a:t>
            </a:r>
          </a:p>
          <a:p>
            <a:pPr lvl="1"/>
            <a:r>
              <a:rPr lang="fr-FR" dirty="0"/>
              <a:t>Présence d'un Bus</a:t>
            </a:r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communiquer en liaison série</a:t>
            </a:r>
          </a:p>
          <a:p>
            <a:r>
              <a:rPr lang="fr-FR" dirty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/>
          </a:p>
          <a:p>
            <a:r>
              <a:rPr lang="fr-FR" dirty="0" err="1"/>
              <a:t>Baudrate</a:t>
            </a:r>
            <a:r>
              <a:rPr lang="fr-FR" dirty="0"/>
              <a:t> par défaut 9600</a:t>
            </a:r>
          </a:p>
          <a:p>
            <a:r>
              <a:rPr lang="fr-FR" dirty="0"/>
              <a:t>Possibilité d'avoir d'autres port série software</a:t>
            </a:r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géré plusieurs I/O sans s'occuper de l'adressage</a:t>
            </a:r>
          </a:p>
          <a:p>
            <a:r>
              <a:rPr lang="fr-FR" sz="2400" dirty="0"/>
              <a:t>L'</a:t>
            </a:r>
            <a:r>
              <a:rPr lang="fr-FR" sz="2400" dirty="0" err="1"/>
              <a:t>Arduino</a:t>
            </a:r>
            <a:r>
              <a:rPr lang="fr-FR" sz="2400" dirty="0"/>
              <a:t> possède plusieurs protocoles de bus</a:t>
            </a:r>
          </a:p>
          <a:p>
            <a:r>
              <a:rPr lang="fr-FR" sz="2400" dirty="0"/>
              <a:t>SPI</a:t>
            </a:r>
          </a:p>
          <a:p>
            <a:pPr lvl="1"/>
            <a:r>
              <a:rPr lang="fr-FR" sz="2000" dirty="0"/>
              <a:t>Rapide 4Mbits/s uniquement en interne ou avec les </a:t>
            </a:r>
            <a:r>
              <a:rPr lang="fr-FR" sz="2000" dirty="0" err="1"/>
              <a:t>shields</a:t>
            </a:r>
            <a:endParaRPr lang="fr-FR" sz="2000" dirty="0"/>
          </a:p>
          <a:p>
            <a:r>
              <a:rPr lang="fr-FR" sz="2400" dirty="0"/>
              <a:t>I2C</a:t>
            </a:r>
          </a:p>
          <a:p>
            <a:pPr lvl="1"/>
            <a:r>
              <a:rPr lang="fr-FR" sz="2000" dirty="0"/>
              <a:t>100Kbits/s, simple</a:t>
            </a:r>
          </a:p>
          <a:p>
            <a:r>
              <a:rPr lang="fr-FR" sz="2400" dirty="0"/>
              <a:t>Ethernet</a:t>
            </a:r>
          </a:p>
          <a:p>
            <a:pPr lvl="1"/>
            <a:r>
              <a:rPr lang="fr-FR" sz="2000" dirty="0"/>
              <a:t>10Mbits/s, complexe</a:t>
            </a:r>
          </a:p>
          <a:p>
            <a:r>
              <a:rPr lang="fr-FR" sz="2400" dirty="0"/>
              <a:t>CAN</a:t>
            </a:r>
          </a:p>
          <a:p>
            <a:pPr lvl="1"/>
            <a:r>
              <a:rPr lang="fr-FR" sz="2000" dirty="0"/>
              <a:t>Nécessite un extension, très performant dans la communication entre </a:t>
            </a:r>
            <a:r>
              <a:rPr lang="fr-FR" sz="2000" dirty="0" err="1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2424-1908-4E62-B017-63B5A6F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F171E-0155-48DC-A0CE-090E0A9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On</a:t>
            </a:r>
          </a:p>
          <a:p>
            <a:r>
              <a:rPr lang="fr-FR" dirty="0"/>
              <a:t>L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par défaut</a:t>
            </a:r>
          </a:p>
          <a:p>
            <a:pPr lvl="1"/>
            <a:r>
              <a:rPr lang="fr-FR" dirty="0"/>
              <a:t>Digital 13 (LED_BUILTIN)</a:t>
            </a:r>
          </a:p>
          <a:p>
            <a:r>
              <a:rPr lang="fr-FR" dirty="0"/>
              <a:t>TX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 Transfert série</a:t>
            </a:r>
          </a:p>
          <a:p>
            <a:r>
              <a:rPr lang="fr-FR" dirty="0"/>
              <a:t>RX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une Réception série</a:t>
            </a:r>
          </a:p>
          <a:p>
            <a:pPr lvl="1"/>
            <a:endParaRPr lang="fr-FR" dirty="0"/>
          </a:p>
        </p:txBody>
      </p:sp>
      <p:pic>
        <p:nvPicPr>
          <p:cNvPr id="4" name="Picture 2" descr="Résultat de recherche d'images pour &quot;description arduino uno&quot;">
            <a:extLst>
              <a:ext uri="{FF2B5EF4-FFF2-40B4-BE49-F238E27FC236}">
                <a16:creationId xmlns:a16="http://schemas.microsoft.com/office/drawing/2014/main" id="{5963B347-8C60-423E-8F60-9668EF87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6313"/>
            <a:ext cx="4507054" cy="31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3F42850-490C-4651-9BD2-156551A17A8C}"/>
              </a:ext>
            </a:extLst>
          </p:cNvPr>
          <p:cNvCxnSpPr/>
          <p:nvPr/>
        </p:nvCxnSpPr>
        <p:spPr bwMode="auto">
          <a:xfrm>
            <a:off x="1187624" y="1700808"/>
            <a:ext cx="648072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1D26FE8-5075-4115-AC03-4600F0F92702}"/>
              </a:ext>
            </a:extLst>
          </p:cNvPr>
          <p:cNvCxnSpPr/>
          <p:nvPr/>
        </p:nvCxnSpPr>
        <p:spPr bwMode="auto">
          <a:xfrm flipV="1">
            <a:off x="899592" y="1844824"/>
            <a:ext cx="5616624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53A5F1-1523-48B1-B6BF-FA2C43B447FD}"/>
              </a:ext>
            </a:extLst>
          </p:cNvPr>
          <p:cNvCxnSpPr/>
          <p:nvPr/>
        </p:nvCxnSpPr>
        <p:spPr bwMode="auto">
          <a:xfrm flipV="1">
            <a:off x="1054133" y="1988840"/>
            <a:ext cx="5534091" cy="20882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FB0CB4-B2C6-418B-9954-A4E1944645A7}"/>
              </a:ext>
            </a:extLst>
          </p:cNvPr>
          <p:cNvCxnSpPr/>
          <p:nvPr/>
        </p:nvCxnSpPr>
        <p:spPr bwMode="auto">
          <a:xfrm flipV="1">
            <a:off x="1187624" y="2060848"/>
            <a:ext cx="5400600" cy="29883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DFA89-8056-8845-AF9B-2D06C0B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d'activation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37A7B-5AE9-2FAA-0C54-8B9BA03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256583" cy="5040560"/>
          </a:xfrm>
        </p:spPr>
        <p:txBody>
          <a:bodyPr/>
          <a:lstStyle/>
          <a:p>
            <a:r>
              <a:rPr lang="fr-FR" dirty="0"/>
              <a:t>Les données numériques sont</a:t>
            </a:r>
          </a:p>
          <a:p>
            <a:pPr lvl="1"/>
            <a:r>
              <a:rPr lang="fr-FR" dirty="0"/>
              <a:t>HIGH = 5v</a:t>
            </a:r>
          </a:p>
          <a:p>
            <a:pPr lvl="1"/>
            <a:r>
              <a:rPr lang="fr-FR" dirty="0"/>
              <a:t>LOW = 0v</a:t>
            </a:r>
          </a:p>
          <a:p>
            <a:pPr lvl="1"/>
            <a:r>
              <a:rPr lang="fr-FR" dirty="0"/>
              <a:t>Une fonction d'activation permet de passer d'un état à l'autre</a:t>
            </a:r>
          </a:p>
          <a:p>
            <a:pPr lvl="1"/>
            <a:r>
              <a:rPr lang="fr-FR" dirty="0"/>
              <a:t>Idem dans un transistor</a:t>
            </a:r>
          </a:p>
        </p:txBody>
      </p:sp>
      <p:pic>
        <p:nvPicPr>
          <p:cNvPr id="1026" name="Picture 2" descr="sigmoïde — Wiktionnaire, le dictionnaire libre">
            <a:extLst>
              <a:ext uri="{FF2B5EF4-FFF2-40B4-BE49-F238E27FC236}">
                <a16:creationId xmlns:a16="http://schemas.microsoft.com/office/drawing/2014/main" id="{91DF1C72-3E41-E0D6-0852-62D22B73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5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55F5F-4A5B-061C-7DCC-EF1F508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Fluctuation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80F9F-F688-C952-7E7A-E3A180B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cas d'un circuit ouvert sur une entrée numérique</a:t>
            </a:r>
          </a:p>
          <a:p>
            <a:pPr lvl="1"/>
            <a:r>
              <a:rPr lang="fr-FR" dirty="0"/>
              <a:t>L'entrée n'est en fait reliée à rien</a:t>
            </a:r>
          </a:p>
          <a:p>
            <a:pPr lvl="1"/>
            <a:r>
              <a:rPr lang="fr-FR" dirty="0"/>
              <a:t>A cause des courant de fuite la tension peut être &gt; 0v = Bruit</a:t>
            </a:r>
          </a:p>
          <a:p>
            <a:pPr lvl="1"/>
            <a:r>
              <a:rPr lang="fr-FR" dirty="0"/>
              <a:t>Le signal peut donc fluctuer et passer à HIGH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CCBD30-F6AD-7489-FC44-AE893A28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9" y="4653136"/>
            <a:ext cx="522995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720C8-8783-6DF6-9E49-7C96BD8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F4602-096C-AD9A-97BE-D558A5C4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En ajoutant une résistance </a:t>
            </a:r>
            <a:r>
              <a:rPr lang="fr-FR" dirty="0" err="1"/>
              <a:t>PullDown</a:t>
            </a:r>
            <a:r>
              <a:rPr lang="fr-FR" dirty="0"/>
              <a:t> le signal est forcé à 0v en cas de circuit ouvert</a:t>
            </a:r>
          </a:p>
          <a:p>
            <a:r>
              <a:rPr lang="fr-FR" dirty="0"/>
              <a:t>Passe à 5v sur circuit fermé</a:t>
            </a:r>
          </a:p>
          <a:p>
            <a:pPr lvl="1"/>
            <a:r>
              <a:rPr lang="fr-FR" dirty="0"/>
              <a:t>Mais génère un courant de fuite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F217F-2815-0634-F476-E74BA0F2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36" y="1412776"/>
            <a:ext cx="4229964" cy="22056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A4E7-6D29-AF34-B6CC-F4EF215A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57" y="4143527"/>
            <a:ext cx="4183321" cy="23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0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B745A-EA75-2EF7-2153-15C9AC45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r>
              <a:rPr lang="fr-FR" dirty="0"/>
              <a:t> &amp; </a:t>
            </a:r>
            <a:r>
              <a:rPr lang="fr-FR" dirty="0" err="1"/>
              <a:t>PullUp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C0E9F-55AF-92D4-0298-EF33B2D3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248472" cy="5040560"/>
          </a:xfrm>
        </p:spPr>
        <p:txBody>
          <a:bodyPr/>
          <a:lstStyle/>
          <a:p>
            <a:r>
              <a:rPr lang="fr-FR" dirty="0"/>
              <a:t>L'Arduino et l'ESP32 possède des résistances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/>
              <a:t>Terme inversé</a:t>
            </a:r>
            <a:endParaRPr lang="fr-FR" dirty="0"/>
          </a:p>
          <a:p>
            <a:r>
              <a:rPr lang="fr-FR" dirty="0"/>
              <a:t>Elles doivent être activée</a:t>
            </a:r>
          </a:p>
        </p:txBody>
      </p:sp>
      <p:pic>
        <p:nvPicPr>
          <p:cNvPr id="3076" name="Picture 4" descr="Résistance de rappel - Arduino">
            <a:extLst>
              <a:ext uri="{FF2B5EF4-FFF2-40B4-BE49-F238E27FC236}">
                <a16:creationId xmlns:a16="http://schemas.microsoft.com/office/drawing/2014/main" id="{93DE77EB-6027-F438-7C84-53BE2488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87" y="1413786"/>
            <a:ext cx="3657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faire attention au voltage et à l'intensité</a:t>
            </a:r>
          </a:p>
          <a:p>
            <a:r>
              <a:rPr lang="fr-FR" dirty="0"/>
              <a:t>Loi de Ohm : U = R.I</a:t>
            </a:r>
          </a:p>
          <a:p>
            <a:r>
              <a:rPr lang="fr-FR" dirty="0"/>
              <a:t>Effet Joule : P = U.I</a:t>
            </a:r>
          </a:p>
          <a:p>
            <a:r>
              <a:rPr lang="fr-FR" dirty="0"/>
              <a:t>Par exemple </a:t>
            </a:r>
            <a:r>
              <a:rPr lang="fr-FR" dirty="0" err="1"/>
              <a:t>Pmax</a:t>
            </a:r>
            <a:r>
              <a:rPr lang="fr-FR" dirty="0"/>
              <a:t> = 0.41W</a:t>
            </a:r>
          </a:p>
          <a:p>
            <a:pPr lvl="1"/>
            <a:r>
              <a:rPr lang="fr-FR" dirty="0"/>
              <a:t>Pour 9V, Imax = </a:t>
            </a:r>
            <a:r>
              <a:rPr lang="fr-FR" dirty="0" err="1"/>
              <a:t>Pmax</a:t>
            </a:r>
            <a:r>
              <a:rPr lang="fr-FR" dirty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LED est un semi conducteur qui se comporte comme une diode et libère de la lumière</a:t>
            </a:r>
          </a:p>
          <a:p>
            <a:pPr lvl="1"/>
            <a:r>
              <a:rPr lang="fr-FR" dirty="0"/>
              <a:t>Si vous branchez une LED directement sur le 5V est brule </a:t>
            </a:r>
          </a:p>
          <a:p>
            <a:pPr lvl="1"/>
            <a:r>
              <a:rPr lang="fr-FR" dirty="0"/>
              <a:t>Il faut donc une résistance</a:t>
            </a:r>
          </a:p>
          <a:p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</a:t>
            </a:r>
            <a:r>
              <a:rPr lang="fr-FR"/>
              <a:t>= 2.2v +/- 0.1v; </a:t>
            </a:r>
            <a:r>
              <a:rPr lang="fr-FR" dirty="0"/>
              <a:t>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5V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(5 - 2.2) / 0.02</a:t>
            </a:r>
          </a:p>
          <a:p>
            <a:pPr lvl="1"/>
            <a:r>
              <a:rPr lang="fr-FR" dirty="0"/>
              <a:t>R = 140 Ohm +/- 5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88" y="3933056"/>
            <a:ext cx="214938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des </a:t>
            </a:r>
            <a:r>
              <a:rPr lang="fr-FR" dirty="0" err="1"/>
              <a:t>Leds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D9523D-8ACC-E606-B2EF-26E5704D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37" y="1218891"/>
            <a:ext cx="626832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r>
              <a:rPr lang="fr-FR" dirty="0"/>
              <a:t>Nécessite un Bridge</a:t>
            </a:r>
          </a:p>
          <a:p>
            <a:pPr lvl="1"/>
            <a:r>
              <a:rPr lang="fr-FR" dirty="0"/>
              <a:t>Ou une carte </a:t>
            </a:r>
            <a:r>
              <a:rPr lang="fr-FR" dirty="0" err="1"/>
              <a:t>Seeeduino</a:t>
            </a:r>
            <a:endParaRPr lang="fr-FR" dirty="0"/>
          </a:p>
          <a:p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adaptées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0.1W sans </a:t>
            </a:r>
            <a:r>
              <a:rPr lang="fr-FR" dirty="0" err="1"/>
              <a:t>device</a:t>
            </a:r>
            <a:r>
              <a:rPr lang="fr-FR" dirty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/>
              <a:t>Alimenté par USB (5.1V) ou par connecteur</a:t>
            </a:r>
          </a:p>
          <a:p>
            <a:pPr lvl="1"/>
            <a:r>
              <a:rPr lang="fr-FR" dirty="0"/>
              <a:t>Le connecteur l'emporte sur l'USB</a:t>
            </a:r>
          </a:p>
          <a:p>
            <a:pPr lvl="1"/>
            <a:r>
              <a:rPr lang="fr-FR" dirty="0"/>
              <a:t>Pas de fusible !</a:t>
            </a:r>
          </a:p>
          <a:p>
            <a:pPr lvl="1"/>
            <a:r>
              <a:rPr lang="fr-FR" dirty="0"/>
              <a:t>Chute de tension maximale : 1V</a:t>
            </a:r>
          </a:p>
          <a:p>
            <a:pPr lvl="1"/>
            <a:r>
              <a:rPr lang="fr-FR" dirty="0"/>
              <a:t>Prévoir une tension de 6V</a:t>
            </a:r>
          </a:p>
          <a:p>
            <a:pPr lvl="1"/>
            <a:r>
              <a:rPr lang="fr-FR" dirty="0"/>
              <a:t>Puissance maximale par broche 40mA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Reçoit des 0 et des 1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 correspond à 5V</a:t>
            </a:r>
          </a:p>
          <a:p>
            <a:r>
              <a:rPr lang="fr-FR" dirty="0"/>
              <a:t>Les données peuvent être envoyées avec une certaine fréquence (</a:t>
            </a:r>
            <a:r>
              <a:rPr lang="fr-FR" dirty="0" err="1"/>
              <a:t>baudrate</a:t>
            </a:r>
            <a:r>
              <a:rPr lang="fr-FR" dirty="0"/>
              <a:t>) pour pouvoir fabriquer des chiffres</a:t>
            </a:r>
          </a:p>
          <a:p>
            <a:r>
              <a:rPr lang="fr-FR" dirty="0"/>
              <a:t>Principe de la communication de série</a:t>
            </a:r>
          </a:p>
          <a:p>
            <a:r>
              <a:rPr lang="fr-FR" dirty="0"/>
              <a:t>Il existe des bus de communication pour faciliter ce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Analogiques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I/O Analogiques et une entrée sortie avec une valeur comprise entre 0V et 5V</a:t>
            </a:r>
          </a:p>
          <a:p>
            <a:r>
              <a:rPr lang="fr-FR" dirty="0"/>
              <a:t>Il faut ensuite convertir cette valeur en un chiffre traitable par programmation</a:t>
            </a:r>
          </a:p>
          <a:p>
            <a:r>
              <a:rPr lang="fr-FR" dirty="0"/>
              <a:t>Exemple d'entrée analogique</a:t>
            </a:r>
          </a:p>
          <a:p>
            <a:pPr lvl="1"/>
            <a:r>
              <a:rPr lang="fr-FR" dirty="0"/>
              <a:t>Un capteur analogique (température, pression, …)</a:t>
            </a:r>
          </a:p>
          <a:p>
            <a:pPr lvl="1"/>
            <a:r>
              <a:rPr lang="fr-FR" dirty="0"/>
              <a:t>Un gyroscope</a:t>
            </a:r>
          </a:p>
          <a:p>
            <a:r>
              <a:rPr lang="fr-FR" dirty="0"/>
              <a:t>Exemple de sortie analogique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en fading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sortie numérique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on / off</a:t>
            </a:r>
          </a:p>
          <a:p>
            <a:pPr lvl="1"/>
            <a:r>
              <a:rPr lang="fr-FR" dirty="0"/>
              <a:t>Un relais de puissance</a:t>
            </a:r>
          </a:p>
          <a:p>
            <a:pPr lvl="1"/>
            <a:r>
              <a:rPr lang="fr-FR" dirty="0"/>
              <a:t>Un port série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 d'entrée numérique</a:t>
            </a:r>
          </a:p>
          <a:p>
            <a:pPr lvl="1"/>
            <a:r>
              <a:rPr lang="fr-FR" dirty="0"/>
              <a:t>Un bouton poussoir</a:t>
            </a:r>
          </a:p>
          <a:p>
            <a:pPr lvl="1"/>
            <a:r>
              <a:rPr lang="fr-FR" dirty="0"/>
              <a:t>Un capteur numérique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609</Words>
  <Application>Microsoft Office PowerPoint</Application>
  <PresentationFormat>Affichage à l'écran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Attention</vt:lpstr>
      <vt:lpstr>Calcul d'une résistance</vt:lpstr>
      <vt:lpstr>Tableau des Leds</vt:lpstr>
      <vt:lpstr>Seeeduino Grove</vt:lpstr>
      <vt:lpstr>Alimentation</vt:lpstr>
      <vt:lpstr>I/O Numérique</vt:lpstr>
      <vt:lpstr>I/O Analogiques</vt:lpstr>
      <vt:lpstr>I/O Numérique</vt:lpstr>
      <vt:lpstr>Données numériques en série</vt:lpstr>
      <vt:lpstr>UART</vt:lpstr>
      <vt:lpstr>Bus</vt:lpstr>
      <vt:lpstr>Leds Uno</vt:lpstr>
      <vt:lpstr>fonction d'activation</vt:lpstr>
      <vt:lpstr>Fluctuation</vt:lpstr>
      <vt:lpstr>PullDown</vt:lpstr>
      <vt:lpstr>PullDown &amp; PullUp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216</cp:revision>
  <dcterms:created xsi:type="dcterms:W3CDTF">2000-04-10T19:33:12Z</dcterms:created>
  <dcterms:modified xsi:type="dcterms:W3CDTF">2025-04-12T19:01:13Z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