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64" r:id="rId2"/>
    <p:sldId id="266" r:id="rId3"/>
    <p:sldId id="268" r:id="rId4"/>
    <p:sldId id="269" r:id="rId5"/>
    <p:sldId id="288" r:id="rId6"/>
    <p:sldId id="275" r:id="rId7"/>
    <p:sldId id="270" r:id="rId8"/>
    <p:sldId id="287" r:id="rId9"/>
    <p:sldId id="273" r:id="rId10"/>
    <p:sldId id="298" r:id="rId11"/>
    <p:sldId id="276" r:id="rId12"/>
    <p:sldId id="271" r:id="rId13"/>
    <p:sldId id="293" r:id="rId14"/>
    <p:sldId id="292" r:id="rId15"/>
    <p:sldId id="272" r:id="rId16"/>
    <p:sldId id="274" r:id="rId17"/>
    <p:sldId id="286" r:id="rId18"/>
    <p:sldId id="297" r:id="rId19"/>
    <p:sldId id="291" r:id="rId20"/>
    <p:sldId id="277" r:id="rId21"/>
    <p:sldId id="278" r:id="rId22"/>
    <p:sldId id="294" r:id="rId23"/>
    <p:sldId id="289" r:id="rId24"/>
    <p:sldId id="299" r:id="rId25"/>
    <p:sldId id="279" r:id="rId26"/>
    <p:sldId id="295" r:id="rId27"/>
    <p:sldId id="280" r:id="rId28"/>
    <p:sldId id="296" r:id="rId2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/>
              <a:t>Programmation</a:t>
            </a:r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22729-F3D9-75E0-5856-FE298382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ports  digitaux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E2E51-B406-8AEB-A832-88512507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Renvoient HIGH (1 – 5V) ou LOW (0)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281DF2-10E0-198F-479F-E7DF68837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207" y="1966435"/>
            <a:ext cx="4553585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6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exemple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" y="2060848"/>
            <a:ext cx="4466469" cy="4032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1" y="2636912"/>
            <a:ext cx="352940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 permet de définir un port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(8, OUTPUT)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(7, INPUT)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(6, INPUT_PULLUP)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(5, INPUT_PULLDOWN)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(LED_BUILTIN, OUTPUT)</a:t>
            </a:r>
          </a:p>
        </p:txBody>
      </p:sp>
    </p:spTree>
    <p:extLst>
      <p:ext uri="{BB962C8B-B14F-4D97-AF65-F5344CB8AC3E}">
        <p14:creationId xmlns:p14="http://schemas.microsoft.com/office/powerpoint/2010/main" val="294873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7A605-0BBA-3F93-5010-91F20E46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D79FB-4CC9-C252-1B12-2C59D463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digitalWrite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9F8B5-8BAD-F76C-0865-C800F6E1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digitalWrite</a:t>
            </a:r>
            <a:r>
              <a:rPr lang="fr-FR" dirty="0"/>
              <a:t>(8, HIGH)</a:t>
            </a:r>
          </a:p>
          <a:p>
            <a:pPr lvl="1"/>
            <a:r>
              <a:rPr lang="fr-FR" dirty="0"/>
              <a:t>Envoie 5V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(8, 1)</a:t>
            </a:r>
          </a:p>
          <a:p>
            <a:r>
              <a:rPr lang="fr-FR" dirty="0" err="1"/>
              <a:t>digitalWrite</a:t>
            </a:r>
            <a:r>
              <a:rPr lang="fr-FR" dirty="0"/>
              <a:t>(8, LOW)</a:t>
            </a:r>
          </a:p>
          <a:p>
            <a:pPr lvl="1"/>
            <a:r>
              <a:rPr lang="fr-FR" dirty="0"/>
              <a:t>Envoie 0V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(8, 0)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7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CF295-EF66-EAC2-E4B6-BCD3CEB8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AA9832-B5DE-63AB-EA1E-E7E89BA4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Blink | Arduino Documentation">
            <a:extLst>
              <a:ext uri="{FF2B5EF4-FFF2-40B4-BE49-F238E27FC236}">
                <a16:creationId xmlns:a16="http://schemas.microsoft.com/office/drawing/2014/main" id="{ADA786A0-6D6E-B08F-4174-1DA5705EC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55690"/>
            <a:ext cx="8964488" cy="504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7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digitalRead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boolean</a:t>
            </a:r>
            <a:r>
              <a:rPr lang="fr-FR" dirty="0"/>
              <a:t> val = </a:t>
            </a:r>
            <a:r>
              <a:rPr lang="fr-FR" dirty="0" err="1"/>
              <a:t>digitalRead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Lit la valeur du port numérique 8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18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 poussoir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une entrée numérique</a:t>
            </a:r>
          </a:p>
        </p:txBody>
      </p:sp>
      <p:pic>
        <p:nvPicPr>
          <p:cNvPr id="1028" name="Picture 4" descr="img">
            <a:extLst>
              <a:ext uri="{FF2B5EF4-FFF2-40B4-BE49-F238E27FC236}">
                <a16:creationId xmlns:a16="http://schemas.microsoft.com/office/drawing/2014/main" id="{3A93BC08-7F47-3C8C-F371-39B934A8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99109"/>
            <a:ext cx="7776864" cy="437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1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se passer de carte d'essai ou de soudure</a:t>
            </a:r>
          </a:p>
        </p:txBody>
      </p:sp>
      <p:pic>
        <p:nvPicPr>
          <p:cNvPr id="4" name="Image 3" descr="https://github.com/SeeedDocument/Base_Shield_V2/raw/master/img/hardware_overvie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5760720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28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31781-D56A-C394-13B3-C54AC6FB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</a:t>
            </a:r>
            <a:r>
              <a:rPr lang="fr-FR" dirty="0"/>
              <a:t> &amp; Bouton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DB631-39DE-E8A9-30BD-8A32E190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6" name="Picture 2" descr="Arduino - Turn LED ON and OFF With Button - The Robotics Back-End">
            <a:extLst>
              <a:ext uri="{FF2B5EF4-FFF2-40B4-BE49-F238E27FC236}">
                <a16:creationId xmlns:a16="http://schemas.microsoft.com/office/drawing/2014/main" id="{16E6E45F-900B-A497-44E1-87E791FD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4750"/>
            <a:ext cx="9144000" cy="45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8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78817-F317-50C9-A887-FC742197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Ports Analogiques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A44BC-6BAB-F234-FC6A-2901CF08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l'Arduino UNO possède 5 ports analogiques en input seulement</a:t>
            </a:r>
          </a:p>
          <a:p>
            <a:pPr lvl="1"/>
            <a:r>
              <a:rPr lang="fr-FR" dirty="0"/>
              <a:t>A0 à A4</a:t>
            </a:r>
          </a:p>
          <a:p>
            <a:r>
              <a:rPr lang="fr-FR" dirty="0"/>
              <a:t>Permet d'avoir une valeur analogique sur 10 bits</a:t>
            </a:r>
          </a:p>
          <a:p>
            <a:pPr lvl="1"/>
            <a:r>
              <a:rPr lang="fr-FR" dirty="0"/>
              <a:t>Entre 0 et 1024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1024 correspond à 5V</a:t>
            </a:r>
          </a:p>
          <a:p>
            <a:r>
              <a:rPr lang="fr-FR" dirty="0"/>
              <a:t>Par de port analogique en Output</a:t>
            </a:r>
          </a:p>
          <a:p>
            <a:pPr lvl="1"/>
            <a:r>
              <a:rPr lang="fr-FR" dirty="0"/>
              <a:t>Remplacé par des PWM</a:t>
            </a:r>
          </a:p>
          <a:p>
            <a:r>
              <a:rPr lang="fr-FR" dirty="0"/>
              <a:t>Peuvent fonctionner en digital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34E3F5-4188-2287-1F15-BC371EDC2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454" y="3429000"/>
            <a:ext cx="293410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2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C++ est un langage de programmation orienté objet</a:t>
            </a:r>
          </a:p>
          <a:p>
            <a:r>
              <a:rPr lang="fr-FR" dirty="0"/>
              <a:t>Arduino est compatible C++ 11 et GCC</a:t>
            </a:r>
          </a:p>
          <a:p>
            <a:r>
              <a:rPr lang="fr-FR" dirty="0"/>
              <a:t>C++ 16 bits</a:t>
            </a:r>
          </a:p>
          <a:p>
            <a:pPr lvl="1"/>
            <a:r>
              <a:rPr lang="fr-FR" dirty="0"/>
              <a:t>Convertit en 8 bits</a:t>
            </a:r>
          </a:p>
          <a:p>
            <a:pPr lvl="1"/>
            <a:r>
              <a:rPr lang="fr-FR" dirty="0" err="1"/>
              <a:t>int</a:t>
            </a:r>
            <a:r>
              <a:rPr lang="fr-FR" dirty="0"/>
              <a:t> € [-32 767 .. 32768]</a:t>
            </a:r>
          </a:p>
          <a:p>
            <a:pPr lvl="1"/>
            <a:r>
              <a:rPr lang="fr-FR" dirty="0" err="1"/>
              <a:t>uint</a:t>
            </a:r>
            <a:r>
              <a:rPr lang="fr-FR" dirty="0"/>
              <a:t> &lt; 65536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0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ports analogiques permettent de lire et écrire dans un range 10 bits</a:t>
            </a:r>
          </a:p>
          <a:p>
            <a:pPr lvl="1"/>
            <a:r>
              <a:rPr lang="fr-FR" dirty="0"/>
              <a:t>Par exemple le potentiomètre</a:t>
            </a:r>
          </a:p>
          <a:p>
            <a:pPr lvl="1"/>
            <a:r>
              <a:rPr lang="fr-FR" dirty="0"/>
              <a:t>0 =&gt; 0°, 1023 =&gt; 300°, 512 =&gt; 150°</a:t>
            </a:r>
          </a:p>
          <a:p>
            <a:r>
              <a:rPr lang="fr-FR" dirty="0"/>
              <a:t>Le problème de la conversion se pose alors</a:t>
            </a:r>
          </a:p>
          <a:p>
            <a:pPr lvl="1"/>
            <a:r>
              <a:rPr lang="fr-FR" dirty="0"/>
              <a:t>Les capteurs ont souvent une conversion linéaire</a:t>
            </a:r>
          </a:p>
          <a:p>
            <a:pPr lvl="1"/>
            <a:r>
              <a:rPr lang="fr-FR" dirty="0"/>
              <a:t>Par exemple la température est sur 9 bits</a:t>
            </a:r>
          </a:p>
          <a:p>
            <a:r>
              <a:rPr lang="fr-FR" dirty="0" err="1"/>
              <a:t>AnalogRead</a:t>
            </a:r>
            <a:r>
              <a:rPr lang="fr-FR" dirty="0"/>
              <a:t>(A0)</a:t>
            </a:r>
          </a:p>
          <a:p>
            <a:pPr lvl="1"/>
            <a:r>
              <a:rPr lang="fr-FR" dirty="0"/>
              <a:t>Lit une donnée analogique sur le pin analogique 0</a:t>
            </a:r>
          </a:p>
          <a:p>
            <a:pPr lvl="1"/>
            <a:r>
              <a:rPr lang="fr-FR" dirty="0" err="1"/>
              <a:t>AnalogWrite</a:t>
            </a:r>
            <a:r>
              <a:rPr lang="fr-FR" dirty="0"/>
              <a:t>(A1) : non compatible UNO</a:t>
            </a:r>
          </a:p>
          <a:p>
            <a:pPr lvl="1"/>
            <a:r>
              <a:rPr lang="fr-FR" dirty="0"/>
              <a:t>Ecrit une donnée analogique sur le pin analogique 1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299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6984776" cy="5040560"/>
          </a:xfrm>
        </p:spPr>
        <p:txBody>
          <a:bodyPr/>
          <a:lstStyle/>
          <a:p>
            <a:r>
              <a:rPr lang="fr-FR" sz="2400" dirty="0"/>
              <a:t>Convertit une température entre 0 et 5V</a:t>
            </a:r>
          </a:p>
          <a:p>
            <a:pPr lvl="1"/>
            <a:r>
              <a:rPr lang="fr-FR" sz="2000" dirty="0" err="1"/>
              <a:t>int</a:t>
            </a:r>
            <a:r>
              <a:rPr lang="fr-FR" sz="2000" dirty="0"/>
              <a:t> a = </a:t>
            </a:r>
            <a:r>
              <a:rPr lang="fr-FR" sz="2000" dirty="0" err="1"/>
              <a:t>analogRead</a:t>
            </a:r>
            <a:r>
              <a:rPr lang="fr-FR" sz="2000" dirty="0"/>
              <a:t>(</a:t>
            </a:r>
            <a:r>
              <a:rPr lang="fr-FR" sz="2000" dirty="0" err="1"/>
              <a:t>pinTempSensor</a:t>
            </a:r>
            <a:r>
              <a:rPr lang="fr-FR" sz="2000" dirty="0"/>
              <a:t>);</a:t>
            </a:r>
          </a:p>
          <a:p>
            <a:pPr lvl="1"/>
            <a:r>
              <a:rPr lang="fr-FR" sz="2000" dirty="0" err="1"/>
              <a:t>Serial.print</a:t>
            </a:r>
            <a:r>
              <a:rPr lang="fr-FR" sz="2000" dirty="0"/>
              <a:t>("</a:t>
            </a:r>
            <a:r>
              <a:rPr lang="fr-FR" sz="2000" dirty="0" err="1"/>
              <a:t>Analog</a:t>
            </a:r>
            <a:r>
              <a:rPr lang="fr-FR" sz="2000" dirty="0"/>
              <a:t> =");</a:t>
            </a:r>
          </a:p>
          <a:p>
            <a:r>
              <a:rPr lang="fr-FR" sz="2400" dirty="0"/>
              <a:t>Pour convertir la tension en température (K°) une conversion linéaire est disponible</a:t>
            </a:r>
          </a:p>
          <a:p>
            <a:pPr lvl="1"/>
            <a:r>
              <a:rPr lang="pt-BR" sz="2000" dirty="0"/>
              <a:t>float R = 1023.0/a-1.0;</a:t>
            </a:r>
          </a:p>
          <a:p>
            <a:pPr lvl="1"/>
            <a:r>
              <a:rPr lang="pt-BR" sz="2000" dirty="0"/>
              <a:t>R = R0*R;</a:t>
            </a:r>
          </a:p>
          <a:p>
            <a:pPr lvl="1"/>
            <a:r>
              <a:rPr lang="pt-BR" sz="2000" dirty="0"/>
              <a:t>float kelvin= 1.0/(log(R/R0)/B+1/298.15)</a:t>
            </a:r>
          </a:p>
          <a:p>
            <a:r>
              <a:rPr lang="pt-BR" sz="2400" dirty="0"/>
              <a:t>Pour convertir en d° il suffit de retrancher 273.15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2496" y="4363031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F172A-E3E4-F0BD-D606-1868A4FA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7556C6-A3AA-8F68-7305-53BEB964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KY-013 Analog Temperature Sensor Module - ArduinoModulesInfo">
            <a:extLst>
              <a:ext uri="{FF2B5EF4-FFF2-40B4-BE49-F238E27FC236}">
                <a16:creationId xmlns:a16="http://schemas.microsoft.com/office/drawing/2014/main" id="{16D2D8E1-FEB5-5452-00E2-C43FA3D5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5675"/>
            <a:ext cx="9144000" cy="49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57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01C0B-168D-13BB-7EE5-53165807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3A7BD-DF86-471E-A4E5-8EC2CC89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Pulse </a:t>
            </a:r>
            <a:r>
              <a:rPr lang="fr-FR" dirty="0" err="1"/>
              <a:t>With</a:t>
            </a:r>
            <a:r>
              <a:rPr lang="fr-FR" dirty="0"/>
              <a:t> Modulation</a:t>
            </a:r>
          </a:p>
          <a:p>
            <a:r>
              <a:rPr lang="fr-FR" dirty="0"/>
              <a:t>Permet de reproduire un signal analogique avec du numérique</a:t>
            </a:r>
          </a:p>
          <a:p>
            <a:r>
              <a:rPr lang="en-US" dirty="0"/>
              <a:t>Sur Arduino UNO les pins PWM </a:t>
            </a:r>
            <a:r>
              <a:rPr lang="en-US" dirty="0" err="1"/>
              <a:t>sont</a:t>
            </a:r>
            <a:r>
              <a:rPr lang="en-US" dirty="0"/>
              <a:t> 3,5,6,9,10</a:t>
            </a:r>
          </a:p>
          <a:p>
            <a:pPr lvl="1"/>
            <a:r>
              <a:rPr lang="en-US" dirty="0"/>
              <a:t>5 et 6 </a:t>
            </a:r>
            <a:r>
              <a:rPr lang="en-US" dirty="0" err="1"/>
              <a:t>sont</a:t>
            </a:r>
            <a:r>
              <a:rPr lang="en-US" dirty="0"/>
              <a:t> à 980Hz, les </a:t>
            </a:r>
            <a:r>
              <a:rPr lang="en-US" dirty="0" err="1"/>
              <a:t>autres</a:t>
            </a:r>
            <a:r>
              <a:rPr lang="en-US" dirty="0"/>
              <a:t> à 490Hz </a:t>
            </a:r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6BF34-DDE2-2D48-E48F-288610E3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62" y="4292699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24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E9E8C-2DFC-9B89-721A-BFF44012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67041F-B578-2AC3-5678-631C0BBE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968552" cy="5040560"/>
          </a:xfrm>
        </p:spPr>
        <p:txBody>
          <a:bodyPr/>
          <a:lstStyle/>
          <a:p>
            <a:r>
              <a:rPr lang="fr-FR" dirty="0"/>
              <a:t>L'Arduino possède 6 ports PWM</a:t>
            </a:r>
          </a:p>
          <a:p>
            <a:pPr lvl="1"/>
            <a:r>
              <a:rPr lang="fr-FR" dirty="0"/>
              <a:t>Préfixés par ~</a:t>
            </a:r>
          </a:p>
          <a:p>
            <a:pPr lvl="1"/>
            <a:r>
              <a:rPr lang="fr-FR" dirty="0"/>
              <a:t>Peuvent être utilisés en digital ou </a:t>
            </a:r>
            <a:r>
              <a:rPr lang="fr-FR"/>
              <a:t>analog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FB50DB-1FFD-F956-9CE7-B9DFAD9B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96" y="1556792"/>
            <a:ext cx="3581275" cy="35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76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sur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LED peuvent être branchées sur une sortie PWM</a:t>
            </a:r>
          </a:p>
          <a:p>
            <a:pPr lvl="1"/>
            <a:r>
              <a:rPr lang="fr-FR" dirty="0"/>
              <a:t>Une sortie à 2.5V permet d'avoir une luminosité à 50%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analogPin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);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d'adapter</a:t>
            </a:r>
            <a:r>
              <a:rPr lang="en-US" dirty="0"/>
              <a:t> </a:t>
            </a:r>
            <a:r>
              <a:rPr lang="en-US" dirty="0" err="1"/>
              <a:t>l'intensité</a:t>
            </a:r>
            <a:r>
              <a:rPr lang="en-US" dirty="0"/>
              <a:t> de la LED à un </a:t>
            </a:r>
            <a:r>
              <a:rPr lang="en-US" dirty="0" err="1"/>
              <a:t>potentiomètre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932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0C91E-BA67-45C5-B976-3D203940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4AF0B-0B0D-85FE-2FAF-D1AC2F76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Fading a LED | Arduino Documentation">
            <a:extLst>
              <a:ext uri="{FF2B5EF4-FFF2-40B4-BE49-F238E27FC236}">
                <a16:creationId xmlns:a16="http://schemas.microsoft.com/office/drawing/2014/main" id="{C32B0E97-2542-7B5C-6B7F-8803761E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330"/>
            <a:ext cx="9175790" cy="51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5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boucle for permet de boucler sur des valeurs</a:t>
            </a:r>
          </a:p>
          <a:p>
            <a:r>
              <a:rPr lang="fr-FR" dirty="0"/>
              <a:t>Exemple le fading </a:t>
            </a:r>
            <a:r>
              <a:rPr lang="fr-FR" dirty="0" err="1"/>
              <a:t>led</a:t>
            </a:r>
            <a:endParaRPr lang="fr-FR" dirty="0"/>
          </a:p>
          <a:p>
            <a:pPr lvl="1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() {</a:t>
            </a:r>
            <a:br>
              <a:rPr lang="fr-FR" dirty="0"/>
            </a:br>
            <a:r>
              <a:rPr lang="fr-FR" dirty="0"/>
              <a:t>	for(i = 0; i &lt; 255; i++)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	for(i = 255; i &gt; 0; i--)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649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EFE90-0953-D6F8-2762-1F8856F3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Potentiometre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6044B-9AE5-D9A8-9909-6830D3D7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Fading/Controlling Led/brightness Using Potentiometer(Variable Resistor)  and Arduino Uno : 3 Steps - Instructables">
            <a:extLst>
              <a:ext uri="{FF2B5EF4-FFF2-40B4-BE49-F238E27FC236}">
                <a16:creationId xmlns:a16="http://schemas.microsoft.com/office/drawing/2014/main" id="{40746F32-D4B4-E496-F971-F6625EBD8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19058"/>
            <a:ext cx="6768752" cy="565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26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</a:t>
            </a:r>
            <a:r>
              <a:rPr lang="fr-FR" dirty="0" err="1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791575" cy="4886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4581128"/>
            <a:ext cx="2505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l'outil</a:t>
            </a:r>
          </a:p>
          <a:p>
            <a:r>
              <a:rPr lang="fr-FR" dirty="0"/>
              <a:t>Principe de la compilation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4437110"/>
            <a:ext cx="295275" cy="314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2060848"/>
            <a:ext cx="4530663" cy="43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8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29759-4A30-4B5C-BE40-4096E8F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14B40-ED69-4817-8621-914C756D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débugger l'application</a:t>
            </a:r>
          </a:p>
          <a:p>
            <a:r>
              <a:rPr lang="fr-FR" dirty="0"/>
              <a:t>Moniteur série</a:t>
            </a:r>
          </a:p>
          <a:p>
            <a:r>
              <a:rPr lang="fr-FR" dirty="0"/>
              <a:t>Port</a:t>
            </a:r>
          </a:p>
          <a:p>
            <a:r>
              <a:rPr lang="fr-FR" dirty="0"/>
              <a:t>Type de carte</a:t>
            </a:r>
          </a:p>
          <a:p>
            <a:r>
              <a:rPr lang="fr-FR" dirty="0" err="1"/>
              <a:t>Téléversage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70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 premier programme</a:t>
            </a:r>
          </a:p>
          <a:p>
            <a:r>
              <a:rPr lang="fr-FR" dirty="0"/>
              <a:t>Permet de communiquer dans un premier temps avec </a:t>
            </a:r>
            <a:r>
              <a:rPr lang="fr-FR" dirty="0" err="1"/>
              <a:t>Arduino</a:t>
            </a:r>
            <a:r>
              <a:rPr lang="fr-FR" dirty="0"/>
              <a:t> Studio par le port série</a:t>
            </a:r>
          </a:p>
          <a:p>
            <a:pPr lvl="1"/>
            <a:r>
              <a:rPr lang="fr-FR" dirty="0" err="1"/>
              <a:t>Serial.begin</a:t>
            </a:r>
            <a:r>
              <a:rPr lang="fr-FR" dirty="0"/>
              <a:t>(9600);</a:t>
            </a:r>
          </a:p>
          <a:p>
            <a:pPr lvl="1"/>
            <a:r>
              <a:rPr lang="fr-FR" dirty="0" err="1"/>
              <a:t>Serial.println</a:t>
            </a:r>
            <a:r>
              <a:rPr lang="fr-FR" dirty="0"/>
              <a:t>("Hello World!")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4293096"/>
            <a:ext cx="3390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setup() et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setup() est la première fonction appelée lors du démarrage de l'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 err="1"/>
              <a:t>loop</a:t>
            </a:r>
            <a:r>
              <a:rPr lang="fr-FR" dirty="0"/>
              <a:t>() est appelé en boucle après setup()</a:t>
            </a:r>
          </a:p>
          <a:p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84ED63-4820-4C8C-9FB6-DFF5AF88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540224"/>
            <a:ext cx="4248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FFEFF-774D-4733-9B4A-D8CC1CE9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3FB12-7E3D-4956-9A1C-3A8FD402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loop</a:t>
            </a:r>
            <a:r>
              <a:rPr lang="fr-FR" dirty="0"/>
              <a:t>() est exécuté une infinité de fois</a:t>
            </a:r>
          </a:p>
          <a:p>
            <a:pPr lvl="1"/>
            <a:r>
              <a:rPr lang="fr-FR" dirty="0"/>
              <a:t>setup()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 …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r>
              <a:rPr lang="fr-FR" dirty="0"/>
              <a:t>L'intelligence du code se trouve dans cette fonction</a:t>
            </a:r>
          </a:p>
          <a:p>
            <a:pPr lvl="1"/>
            <a:r>
              <a:rPr lang="fr-FR" dirty="0"/>
              <a:t>Attention c'est très rapide, nécessité d'un </a:t>
            </a:r>
            <a:r>
              <a:rPr lang="fr-FR" dirty="0" err="1"/>
              <a:t>delay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25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 permet d'effectuer une pause en milliseconde</a:t>
            </a:r>
          </a:p>
          <a:p>
            <a:r>
              <a:rPr lang="fr-FR" dirty="0" err="1"/>
              <a:t>delay</a:t>
            </a:r>
            <a:r>
              <a:rPr lang="fr-FR" dirty="0"/>
              <a:t>(1000)</a:t>
            </a:r>
          </a:p>
          <a:p>
            <a:pPr lvl="1"/>
            <a:r>
              <a:rPr lang="fr-FR" dirty="0"/>
              <a:t>Pause de 1s</a:t>
            </a:r>
          </a:p>
          <a:p>
            <a:pPr lvl="1"/>
            <a:r>
              <a:rPr lang="fr-FR" dirty="0"/>
              <a:t>Quasi obligatoire dans un </a:t>
            </a:r>
            <a:r>
              <a:rPr lang="fr-FR" dirty="0" err="1"/>
              <a:t>loop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653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3391</TotalTime>
  <Words>727</Words>
  <Application>Microsoft Office PowerPoint</Application>
  <PresentationFormat>Affichage à l'écran (4:3)</PresentationFormat>
  <Paragraphs>123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Monotype Sorts</vt:lpstr>
      <vt:lpstr>Times New Roman</vt:lpstr>
      <vt:lpstr>cvc</vt:lpstr>
      <vt:lpstr>Présentation PowerPoint</vt:lpstr>
      <vt:lpstr>C++</vt:lpstr>
      <vt:lpstr>Arduino Studio</vt:lpstr>
      <vt:lpstr>Arduino Studio</vt:lpstr>
      <vt:lpstr>Outils</vt:lpstr>
      <vt:lpstr>Hello World!</vt:lpstr>
      <vt:lpstr>setup() et loop()</vt:lpstr>
      <vt:lpstr>Loop</vt:lpstr>
      <vt:lpstr>delay()</vt:lpstr>
      <vt:lpstr>Les ports  digitaux</vt:lpstr>
      <vt:lpstr>Blink</vt:lpstr>
      <vt:lpstr>pinMode()</vt:lpstr>
      <vt:lpstr>digitalWrite</vt:lpstr>
      <vt:lpstr>Led</vt:lpstr>
      <vt:lpstr>digitalRead</vt:lpstr>
      <vt:lpstr>Bouton poussoir</vt:lpstr>
      <vt:lpstr>Grove</vt:lpstr>
      <vt:lpstr>Led &amp; Bouton</vt:lpstr>
      <vt:lpstr>Ports Analogiques</vt:lpstr>
      <vt:lpstr>Lecture Analogique</vt:lpstr>
      <vt:lpstr>Le capteur de température</vt:lpstr>
      <vt:lpstr>Le capteur de température</vt:lpstr>
      <vt:lpstr>PWM</vt:lpstr>
      <vt:lpstr>PWM</vt:lpstr>
      <vt:lpstr>Fading sur Led</vt:lpstr>
      <vt:lpstr>Fading led</vt:lpstr>
      <vt:lpstr>Boucle for</vt:lpstr>
      <vt:lpstr>Potentiometre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238</cp:revision>
  <dcterms:created xsi:type="dcterms:W3CDTF">2000-04-10T19:33:12Z</dcterms:created>
  <dcterms:modified xsi:type="dcterms:W3CDTF">2025-04-12T19:13:10Z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