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9" r:id="rId3"/>
    <p:sldId id="287" r:id="rId4"/>
    <p:sldId id="286" r:id="rId5"/>
    <p:sldId id="283" r:id="rId6"/>
    <p:sldId id="282" r:id="rId7"/>
    <p:sldId id="291" r:id="rId8"/>
    <p:sldId id="288" r:id="rId9"/>
    <p:sldId id="290" r:id="rId10"/>
    <p:sldId id="294" r:id="rId11"/>
    <p:sldId id="284" r:id="rId12"/>
    <p:sldId id="298" r:id="rId13"/>
    <p:sldId id="285" r:id="rId14"/>
    <p:sldId id="295" r:id="rId15"/>
    <p:sldId id="297" r:id="rId16"/>
    <p:sldId id="299" r:id="rId17"/>
    <p:sldId id="292" r:id="rId18"/>
    <p:sldId id="293" r:id="rId19"/>
    <p:sldId id="296" r:id="rId20"/>
    <p:sldId id="300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eed-Studio/Grove_BME280/blob/master/Seeed_BME280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Bus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44F62-F0B8-697C-761E-5F625F27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A0753-ED80-146A-AF08-68D11A6F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l'Arduino UNO</a:t>
            </a:r>
          </a:p>
          <a:p>
            <a:pPr lvl="1"/>
            <a:r>
              <a:rPr lang="fr-FR" dirty="0"/>
              <a:t>1 seul port suffit</a:t>
            </a:r>
          </a:p>
          <a:p>
            <a:pPr lvl="1"/>
            <a:r>
              <a:rPr lang="fr-FR" dirty="0"/>
              <a:t>A4 = SDL</a:t>
            </a:r>
          </a:p>
          <a:p>
            <a:pPr lvl="1"/>
            <a:r>
              <a:rPr lang="fr-FR" dirty="0"/>
              <a:t>A5 = SCL</a:t>
            </a:r>
          </a:p>
          <a:p>
            <a:pPr lvl="1"/>
            <a:r>
              <a:rPr lang="fr-FR" dirty="0"/>
              <a:t>Il est possible de brancher tous les périphériques I2C sur le même port I2C Arduino</a:t>
            </a:r>
          </a:p>
          <a:p>
            <a:r>
              <a:rPr lang="fr-FR" dirty="0"/>
              <a:t>Sur Lotus</a:t>
            </a:r>
          </a:p>
          <a:p>
            <a:pPr lvl="1"/>
            <a:r>
              <a:rPr lang="fr-FR" dirty="0"/>
              <a:t>2 Ports I2C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563C8C-0971-2B78-7232-28E9D1F7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861048"/>
            <a:ext cx="3493383" cy="22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Librairie Seeed_BME280, inclut Wire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07E13-C1FE-5F93-2E20-65023D45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ABC04-8983-9588-2C36-465E941D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100" name="Picture 4" descr="Tuto BME280 : code arduino, librairie, branchement I2C / SPI">
            <a:extLst>
              <a:ext uri="{FF2B5EF4-FFF2-40B4-BE49-F238E27FC236}">
                <a16:creationId xmlns:a16="http://schemas.microsoft.com/office/drawing/2014/main" id="{308AD1C1-61DF-6454-0E87-CFE7249E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52500"/>
            <a:ext cx="7543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0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/>
              <a:t>rgb_lcd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/>
              <a:t>lcd.setRGB</a:t>
            </a:r>
            <a:r>
              <a:rPr lang="fr-FR" dirty="0"/>
              <a:t>(0, 0, 255);</a:t>
            </a:r>
          </a:p>
          <a:p>
            <a:r>
              <a:rPr lang="fr-FR" dirty="0" err="1"/>
              <a:t>lcd.print</a:t>
            </a:r>
            <a:r>
              <a:rPr lang="fr-FR" dirty="0"/>
              <a:t>("Hello World!");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A1717-2CE0-FB8B-BD88-F1C2E500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047EE-6451-6C5C-3D17-4B4427BD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 descr="I2C LCD on Arduino - Easily Setup and Control With An UNO">
            <a:extLst>
              <a:ext uri="{FF2B5EF4-FFF2-40B4-BE49-F238E27FC236}">
                <a16:creationId xmlns:a16="http://schemas.microsoft.com/office/drawing/2014/main" id="{3C009796-C2D7-7937-F915-52354A40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8" y="1700808"/>
            <a:ext cx="914789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8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39832-8660-45B4-AC1A-A987CD8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sur le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F7959-E3D2-BB17-8F1B-BD50ED9B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plusieurs périphériques sur le bus</a:t>
            </a:r>
          </a:p>
        </p:txBody>
      </p:sp>
      <p:pic>
        <p:nvPicPr>
          <p:cNvPr id="2050" name="Picture 2" descr="Arduino I2C Tutorial | Arduino Wire Library I2C Communication">
            <a:extLst>
              <a:ext uri="{FF2B5EF4-FFF2-40B4-BE49-F238E27FC236}">
                <a16:creationId xmlns:a16="http://schemas.microsoft.com/office/drawing/2014/main" id="{45BA1B2F-2418-32EF-5D18-E3DB9FB3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588224" cy="37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0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843E2-9469-1258-5A67-268564D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9F82C-B300-F237-EA73-F13E4FFE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BMP280: Measure Temperature, Pressure and Altitude | Arduino Project Hub">
            <a:extLst>
              <a:ext uri="{FF2B5EF4-FFF2-40B4-BE49-F238E27FC236}">
                <a16:creationId xmlns:a16="http://schemas.microsoft.com/office/drawing/2014/main" id="{854A8CE9-93A0-6253-2256-D52ECBAB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0"/>
            <a:ext cx="9144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7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917A-2F17-3A05-54A7-8AC5DE24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A22F4-098F-A765-30E7-556ED218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Bus SPI</a:t>
            </a:r>
          </a:p>
          <a:p>
            <a:pPr lvl="1"/>
            <a:r>
              <a:rPr lang="fr-FR" dirty="0"/>
              <a:t>Il s'agit d'un bus maître esclave en série</a:t>
            </a:r>
          </a:p>
          <a:p>
            <a:pPr lvl="1"/>
            <a:r>
              <a:rPr lang="fr-FR" dirty="0"/>
              <a:t>Toutes les communications passent par le périphérique maitre</a:t>
            </a:r>
          </a:p>
          <a:p>
            <a:pPr lvl="1"/>
            <a:r>
              <a:rPr lang="fr-FR" dirty="0"/>
              <a:t>SCLK : Serial </a:t>
            </a:r>
            <a:r>
              <a:rPr lang="fr-FR" dirty="0" err="1"/>
              <a:t>Clock</a:t>
            </a:r>
            <a:r>
              <a:rPr lang="fr-FR" dirty="0"/>
              <a:t> (généré par le maitre)</a:t>
            </a:r>
          </a:p>
          <a:p>
            <a:pPr lvl="1"/>
            <a:r>
              <a:rPr lang="fr-FR" dirty="0"/>
              <a:t>MOSI : Master Output Slave Input (généré par le maitre)</a:t>
            </a:r>
          </a:p>
          <a:p>
            <a:pPr lvl="1"/>
            <a:r>
              <a:rPr lang="fr-FR" dirty="0"/>
              <a:t>MISO : Master Input, Slave Output (généré par l'esclave)</a:t>
            </a:r>
          </a:p>
          <a:p>
            <a:pPr lvl="1"/>
            <a:r>
              <a:rPr lang="fr-FR" dirty="0"/>
              <a:t>SS : Slave Select, Actif à l'état bas (généré par le maître)</a:t>
            </a:r>
          </a:p>
          <a:p>
            <a:r>
              <a:rPr lang="fr-FR" dirty="0"/>
              <a:t>Utilisé par Serial et Bluetooth</a:t>
            </a:r>
          </a:p>
        </p:txBody>
      </p:sp>
    </p:spTree>
    <p:extLst>
      <p:ext uri="{BB962C8B-B14F-4D97-AF65-F5344CB8AC3E}">
        <p14:creationId xmlns:p14="http://schemas.microsoft.com/office/powerpoint/2010/main" val="273766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2DC52-D223-A94A-0167-7FC7DEDD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5F77F-19C2-7F4D-DD92-349954D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les ports UART</a:t>
            </a:r>
          </a:p>
          <a:p>
            <a:r>
              <a:rPr lang="fr-FR" dirty="0"/>
              <a:t>Sur les ports 10 à 13</a:t>
            </a:r>
          </a:p>
          <a:p>
            <a:r>
              <a:rPr lang="fr-FR" dirty="0"/>
              <a:t>Sur le connecteur ISP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080B7-CDAE-BE2D-9278-BFABE714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6209"/>
            <a:ext cx="3748062" cy="26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8CFF9C-6161-94AD-AC33-8A24E55F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73" y="3836090"/>
            <a:ext cx="6494160" cy="2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D49D-F7C7-B89E-6608-1A4A316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F851-DB02-58D2-437A-73464D24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bus peuvent être utilisés</a:t>
            </a:r>
          </a:p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Analogic</a:t>
            </a:r>
            <a:r>
              <a:rPr lang="fr-FR" dirty="0"/>
              <a:t> Digital Converter</a:t>
            </a:r>
          </a:p>
          <a:p>
            <a:pPr lvl="1"/>
            <a:r>
              <a:rPr lang="fr-FR" dirty="0"/>
              <a:t>Convertisseur analogique numérique</a:t>
            </a:r>
          </a:p>
          <a:p>
            <a:pPr lvl="1"/>
            <a:r>
              <a:rPr lang="fr-FR" dirty="0"/>
              <a:t>Utilisé par le module Wifi (natif dans ESP32)</a:t>
            </a:r>
          </a:p>
          <a:p>
            <a:r>
              <a:rPr lang="fr-FR" dirty="0"/>
              <a:t>DAC</a:t>
            </a:r>
          </a:p>
          <a:p>
            <a:pPr lvl="1"/>
            <a:r>
              <a:rPr lang="fr-FR" dirty="0"/>
              <a:t>Digital </a:t>
            </a:r>
            <a:r>
              <a:rPr lang="fr-FR" dirty="0" err="1"/>
              <a:t>Analogic</a:t>
            </a:r>
            <a:r>
              <a:rPr lang="fr-FR" dirty="0"/>
              <a:t> Converter</a:t>
            </a:r>
          </a:p>
          <a:p>
            <a:pPr lvl="1"/>
            <a:r>
              <a:rPr lang="fr-FR" dirty="0"/>
              <a:t>Utilisé sur les cartes son (natif dans ESP32)</a:t>
            </a:r>
          </a:p>
          <a:p>
            <a:r>
              <a:rPr lang="fr-FR" dirty="0"/>
              <a:t>CAN</a:t>
            </a:r>
          </a:p>
          <a:p>
            <a:pPr lvl="1"/>
            <a:r>
              <a:rPr lang="fr-FR" dirty="0"/>
              <a:t>Controller Area Network</a:t>
            </a:r>
          </a:p>
          <a:p>
            <a:pPr lvl="1"/>
            <a:r>
              <a:rPr lang="fr-FR" dirty="0"/>
              <a:t>Industriel (</a:t>
            </a:r>
            <a:r>
              <a:rPr lang="fr-FR" dirty="0" err="1"/>
              <a:t>Bosh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76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FDABE-0D98-6750-62DE-5F18AC4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des 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040E7-FD16-D92F-0555-3563EE90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port numérique ne sait envoyé que des 1 et 0</a:t>
            </a:r>
          </a:p>
          <a:p>
            <a:r>
              <a:rPr lang="fr-FR" dirty="0"/>
              <a:t>Un port analogique est limité par sa taille</a:t>
            </a:r>
          </a:p>
          <a:p>
            <a:pPr lvl="1"/>
            <a:r>
              <a:rPr lang="fr-FR" dirty="0"/>
              <a:t>10 ou 12 bits</a:t>
            </a:r>
          </a:p>
          <a:p>
            <a:r>
              <a:rPr lang="fr-FR" dirty="0"/>
              <a:t>Un seul périphérique par port physique</a:t>
            </a:r>
          </a:p>
        </p:txBody>
      </p:sp>
    </p:spTree>
    <p:extLst>
      <p:ext uri="{BB962C8B-B14F-4D97-AF65-F5344CB8AC3E}">
        <p14:creationId xmlns:p14="http://schemas.microsoft.com/office/powerpoint/2010/main" val="352628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CFC3F-10E6-353F-913E-F165D183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719E9-48B1-67BC-42A2-E0F812B4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8" name="Picture 4" descr="Communiquez avec votre Arduino • AranaCorp">
            <a:extLst>
              <a:ext uri="{FF2B5EF4-FFF2-40B4-BE49-F238E27FC236}">
                <a16:creationId xmlns:a16="http://schemas.microsoft.com/office/drawing/2014/main" id="{47656833-0CAA-4ECF-FF01-090AE903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9144000" cy="43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6CB81-77FF-D984-1FF4-28D8866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35C95-FAF8-2523-F9E8-8E7974F2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73" y="1412775"/>
            <a:ext cx="8766051" cy="5040560"/>
          </a:xfrm>
        </p:spPr>
        <p:txBody>
          <a:bodyPr/>
          <a:lstStyle/>
          <a:p>
            <a:r>
              <a:rPr lang="fr-FR" dirty="0"/>
              <a:t>Un bus informatique est un dispositif de transmission de données partagé entre plusieurs composants d'un système numérique</a:t>
            </a:r>
          </a:p>
          <a:p>
            <a:pPr lvl="1"/>
            <a:r>
              <a:rPr lang="fr-FR" dirty="0"/>
              <a:t>Par l'intermédiaire d'une voie de transmission commune, dans lequel les composants ne prennent aucune part à la transmission des données entre les autres participants</a:t>
            </a:r>
          </a:p>
        </p:txBody>
      </p:sp>
      <p:pic>
        <p:nvPicPr>
          <p:cNvPr id="1026" name="Picture 2" descr="Vue des trois sous-ensembles composant un bus : données, adresse et contrôle">
            <a:extLst>
              <a:ext uri="{FF2B5EF4-FFF2-40B4-BE49-F238E27FC236}">
                <a16:creationId xmlns:a16="http://schemas.microsoft.com/office/drawing/2014/main" id="{5DF06DDB-49A1-C739-B343-F2B2C116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61F8F-A749-06D6-C0B5-CE4BA350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AC1C2-59CB-46CF-DA07-6A3F2C67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Proposé par Apple dans l'Apple // en 1977</a:t>
            </a:r>
          </a:p>
          <a:p>
            <a:r>
              <a:rPr lang="fr-FR" dirty="0"/>
              <a:t>Popularisé par IBM PC en 1981</a:t>
            </a:r>
          </a:p>
          <a:p>
            <a:pPr lvl="1"/>
            <a:r>
              <a:rPr lang="fr-FR" dirty="0"/>
              <a:t>Bus ISA 8 bits</a:t>
            </a:r>
          </a:p>
          <a:p>
            <a:r>
              <a:rPr lang="fr-FR" dirty="0"/>
              <a:t>Evolutions</a:t>
            </a:r>
          </a:p>
          <a:p>
            <a:pPr lvl="1"/>
            <a:r>
              <a:rPr lang="fr-FR" dirty="0"/>
              <a:t>ISA 16 bits</a:t>
            </a:r>
          </a:p>
          <a:p>
            <a:pPr lvl="1"/>
            <a:r>
              <a:rPr lang="fr-FR" dirty="0"/>
              <a:t>PCI</a:t>
            </a:r>
          </a:p>
          <a:p>
            <a:pPr lvl="1"/>
            <a:r>
              <a:rPr lang="fr-FR" dirty="0"/>
              <a:t>AGP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Un périphérique est identifié par son adresse sur le bus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477CDB-B17A-F835-C5BB-4DDF217F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14" y="1988840"/>
            <a:ext cx="3159249" cy="30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8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librairies </a:t>
            </a:r>
            <a:r>
              <a:rPr lang="fr-FR" dirty="0" err="1"/>
              <a:t>Arduino</a:t>
            </a:r>
            <a:r>
              <a:rPr lang="fr-FR" dirty="0"/>
              <a:t> permettent d'avoir des extension C++ par des librairies</a:t>
            </a:r>
          </a:p>
          <a:p>
            <a:pPr lvl="1"/>
            <a:r>
              <a:rPr lang="fr-FR" dirty="0"/>
              <a:t>Se télécharge via </a:t>
            </a:r>
            <a:r>
              <a:rPr lang="fr-FR" dirty="0" err="1"/>
              <a:t>Arduino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Ou se </a:t>
            </a:r>
            <a:r>
              <a:rPr lang="fr-FR" dirty="0" err="1"/>
              <a:t>dezippe</a:t>
            </a:r>
            <a:r>
              <a:rPr lang="fr-FR" dirty="0"/>
              <a:t> dans le répertoire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r>
              <a:rPr lang="fr-FR" dirty="0"/>
              <a:t>import obligatoire</a:t>
            </a:r>
          </a:p>
          <a:p>
            <a:r>
              <a:rPr lang="fr-FR" dirty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/>
              <a:t>Wire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71972-B192-30AE-A90B-3705440D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librairie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46E23-EF13-958E-B0F0-B5B98463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le studio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7471AF-F673-F280-B50D-54AC9C81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16" y="2220453"/>
            <a:ext cx="3019846" cy="32580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58F11E-9F28-0696-D676-CA48CE30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79" y="188640"/>
            <a:ext cx="2257740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76E41-7775-3959-7173-F0D2E652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C9F03-20A6-D78B-D353-02BACBBD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 Arduino pour la gestion de l'I2C</a:t>
            </a:r>
          </a:p>
          <a:p>
            <a:r>
              <a:rPr lang="fr-FR" dirty="0"/>
              <a:t>Permet d'adresser un périphérique par son adresse I2C sur 8 bits</a:t>
            </a:r>
          </a:p>
          <a:p>
            <a:pPr lvl="1"/>
            <a:r>
              <a:rPr lang="fr-FR" dirty="0"/>
              <a:t>Permet d'avoir 127 périphériques</a:t>
            </a:r>
          </a:p>
          <a:p>
            <a:pPr lvl="1"/>
            <a:r>
              <a:rPr lang="fr-FR" dirty="0"/>
              <a:t>On est limité physiquement par le microcontrôleur</a:t>
            </a:r>
          </a:p>
          <a:p>
            <a:r>
              <a:rPr lang="fr-FR" dirty="0"/>
              <a:t>#include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Permet d'accéder au</a:t>
            </a:r>
          </a:p>
          <a:p>
            <a:pPr lvl="1"/>
            <a:r>
              <a:rPr lang="fr-FR" dirty="0"/>
              <a:t>SDA : les data</a:t>
            </a:r>
          </a:p>
          <a:p>
            <a:pPr lvl="1"/>
            <a:r>
              <a:rPr lang="fr-FR" dirty="0"/>
              <a:t>SCL : l'horloge du bus</a:t>
            </a:r>
          </a:p>
          <a:p>
            <a:r>
              <a:rPr lang="fr-FR" dirty="0"/>
              <a:t>Le script I2C scanner permet de retrouver les adresses des périphériques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34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DAA47-2E1E-4182-E2E9-63C85EF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5AD00-2A6D-B2F7-7294-A4456E7B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Programmer Wire est difficile</a:t>
            </a:r>
          </a:p>
          <a:p>
            <a:pPr lvl="1"/>
            <a:r>
              <a:rPr lang="fr-FR" dirty="0"/>
              <a:t>Dépend complètement du périphérique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Code du BME280 : </a:t>
            </a:r>
            <a:r>
              <a:rPr lang="fr-FR" dirty="0">
                <a:hlinkClick r:id="rId2"/>
              </a:rPr>
              <a:t>https://github.com/Seeed-Studio/Grove_BME280/blob/master/Seeed_BME280.cpp</a:t>
            </a:r>
            <a:endParaRPr lang="fr-FR" dirty="0"/>
          </a:p>
          <a:p>
            <a:r>
              <a:rPr lang="fr-FR" dirty="0"/>
              <a:t>La plupart des périphériques I2C sont fournis avec un driver sous la forme d'une librairie</a:t>
            </a:r>
          </a:p>
        </p:txBody>
      </p:sp>
    </p:spTree>
    <p:extLst>
      <p:ext uri="{BB962C8B-B14F-4D97-AF65-F5344CB8AC3E}">
        <p14:creationId xmlns:p14="http://schemas.microsoft.com/office/powerpoint/2010/main" val="379134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587</Words>
  <Application>Microsoft Office PowerPoint</Application>
  <PresentationFormat>Affichage à l'écran (4:3)</PresentationFormat>
  <Paragraphs>98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Monotype Sorts</vt:lpstr>
      <vt:lpstr>Times New Roman</vt:lpstr>
      <vt:lpstr>cvc</vt:lpstr>
      <vt:lpstr>Présentation PowerPoint</vt:lpstr>
      <vt:lpstr>Limitations des ports</vt:lpstr>
      <vt:lpstr>Bus</vt:lpstr>
      <vt:lpstr>Historique</vt:lpstr>
      <vt:lpstr>Bus I2C</vt:lpstr>
      <vt:lpstr>Librairie</vt:lpstr>
      <vt:lpstr>Ajouter une librairie</vt:lpstr>
      <vt:lpstr>Wire</vt:lpstr>
      <vt:lpstr>Wire</vt:lpstr>
      <vt:lpstr>I2C</vt:lpstr>
      <vt:lpstr>Capteur de pression I2C</vt:lpstr>
      <vt:lpstr>Branchement</vt:lpstr>
      <vt:lpstr>Ecran LCD</vt:lpstr>
      <vt:lpstr>Branchement I2C</vt:lpstr>
      <vt:lpstr>Branchement sur le bus</vt:lpstr>
      <vt:lpstr>Branchement</vt:lpstr>
      <vt:lpstr>SPI</vt:lpstr>
      <vt:lpstr>SPI</vt:lpstr>
      <vt:lpstr>Autres bus</vt:lpstr>
      <vt:lpstr>Serial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241</cp:revision>
  <dcterms:created xsi:type="dcterms:W3CDTF">2000-04-10T19:33:12Z</dcterms:created>
  <dcterms:modified xsi:type="dcterms:W3CDTF">2025-04-12T19:20:09Z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