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0"/>
  </p:notesMasterIdLst>
  <p:handoutMasterIdLst>
    <p:handoutMasterId r:id="rId11"/>
  </p:handoutMasterIdLst>
  <p:sldIdLst>
    <p:sldId id="264" r:id="rId2"/>
    <p:sldId id="266" r:id="rId3"/>
    <p:sldId id="267" r:id="rId4"/>
    <p:sldId id="268" r:id="rId5"/>
    <p:sldId id="269" r:id="rId6"/>
    <p:sldId id="270" r:id="rId7"/>
    <p:sldId id="271" r:id="rId8"/>
    <p:sldId id="272" r:id="rId9"/>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0" d="100"/>
          <a:sy n="70" d="100"/>
        </p:scale>
        <p:origin x="1380"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79512" y="1412776"/>
            <a:ext cx="8766051" cy="504056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E218E9B1-FD08-4C80-902E-210BA2967D0D}" type="slidenum">
              <a:rPr lang="fr-FR" sz="1200" smtClean="0"/>
              <a:pPr>
                <a:spcBef>
                  <a:spcPct val="50000"/>
                </a:spcBef>
                <a:defRPr/>
              </a:pPr>
              <a:t>‹N°›</a:t>
            </a:fld>
            <a:endParaRPr lang="fr-FR" dirty="0" smtClean="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err="1" smtClean="0"/>
              <a:t>IoT</a:t>
            </a:r>
            <a:endParaRPr lang="fr-FR" dirty="0" smtClean="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a:xfrm>
            <a:off x="1371600" y="1628800"/>
            <a:ext cx="6400800" cy="4010000"/>
          </a:xfrm>
        </p:spPr>
        <p:txBody>
          <a:bodyPr/>
          <a:lstStyle/>
          <a:p>
            <a:pPr eaLnBrk="1" hangingPunct="1"/>
            <a:r>
              <a:rPr lang="fr-FR" altLang="fr-FR" dirty="0" err="1" smtClean="0"/>
              <a:t>IoT</a:t>
            </a:r>
            <a:endParaRPr lang="fr-FR" altLang="fr-FR" dirty="0" smtClean="0"/>
          </a:p>
          <a:p>
            <a:pPr eaLnBrk="1" hangingPunct="1"/>
            <a:endParaRPr lang="fr-FR" altLang="fr-FR" dirty="0"/>
          </a:p>
          <a:p>
            <a:pPr eaLnBrk="1" hangingPunct="1"/>
            <a:r>
              <a:rPr lang="fr-FR" altLang="fr-FR" dirty="0" smtClean="0"/>
              <a:t>Chapitre 12</a:t>
            </a:r>
          </a:p>
          <a:p>
            <a:pPr eaLnBrk="1" hangingPunct="1"/>
            <a:r>
              <a:rPr lang="fr-FR" altLang="fr-FR" dirty="0" smtClean="0"/>
              <a:t>Les protocoles </a:t>
            </a:r>
            <a:r>
              <a:rPr lang="fr-FR" altLang="fr-FR" dirty="0" err="1" smtClean="0"/>
              <a:t>IoT</a:t>
            </a:r>
            <a:endParaRPr lang="fr-FR" altLang="fr-FR"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défis des protocoles </a:t>
            </a:r>
            <a:r>
              <a:rPr lang="fr-FR" dirty="0" err="1" smtClean="0"/>
              <a:t>IoT</a:t>
            </a:r>
            <a:endParaRPr lang="fr-FR" dirty="0"/>
          </a:p>
        </p:txBody>
      </p:sp>
      <p:sp>
        <p:nvSpPr>
          <p:cNvPr id="3" name="Espace réservé du contenu 2"/>
          <p:cNvSpPr>
            <a:spLocks noGrp="1"/>
          </p:cNvSpPr>
          <p:nvPr>
            <p:ph idx="1"/>
          </p:nvPr>
        </p:nvSpPr>
        <p:spPr/>
        <p:txBody>
          <a:bodyPr/>
          <a:lstStyle/>
          <a:p>
            <a:r>
              <a:rPr lang="fr-FR" dirty="0" smtClean="0"/>
              <a:t>Un protocole </a:t>
            </a:r>
            <a:r>
              <a:rPr lang="fr-FR" dirty="0" err="1" smtClean="0"/>
              <a:t>IoT</a:t>
            </a:r>
            <a:r>
              <a:rPr lang="fr-FR" dirty="0" smtClean="0"/>
              <a:t> doit être</a:t>
            </a:r>
          </a:p>
          <a:p>
            <a:pPr lvl="1"/>
            <a:r>
              <a:rPr lang="fr-FR" dirty="0" smtClean="0"/>
              <a:t>Fiable</a:t>
            </a:r>
          </a:p>
          <a:p>
            <a:pPr lvl="1"/>
            <a:r>
              <a:rPr lang="fr-FR" dirty="0" err="1" smtClean="0"/>
              <a:t>Low</a:t>
            </a:r>
            <a:r>
              <a:rPr lang="fr-FR" dirty="0" smtClean="0"/>
              <a:t> </a:t>
            </a:r>
            <a:r>
              <a:rPr lang="fr-FR" dirty="0" err="1" smtClean="0"/>
              <a:t>energy</a:t>
            </a:r>
            <a:endParaRPr lang="fr-FR" dirty="0" smtClean="0"/>
          </a:p>
        </p:txBody>
      </p:sp>
    </p:spTree>
    <p:extLst>
      <p:ext uri="{BB962C8B-B14F-4D97-AF65-F5344CB8AC3E}">
        <p14:creationId xmlns:p14="http://schemas.microsoft.com/office/powerpoint/2010/main" val="1048181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LoRa</a:t>
            </a:r>
            <a:endParaRPr lang="fr-FR" dirty="0"/>
          </a:p>
        </p:txBody>
      </p:sp>
      <p:sp>
        <p:nvSpPr>
          <p:cNvPr id="3" name="Espace réservé du contenu 2"/>
          <p:cNvSpPr>
            <a:spLocks noGrp="1"/>
          </p:cNvSpPr>
          <p:nvPr>
            <p:ph idx="1"/>
          </p:nvPr>
        </p:nvSpPr>
        <p:spPr/>
        <p:txBody>
          <a:bodyPr/>
          <a:lstStyle/>
          <a:p>
            <a:r>
              <a:rPr lang="fr-FR" dirty="0" err="1" smtClean="0"/>
              <a:t>LoRa</a:t>
            </a:r>
            <a:r>
              <a:rPr lang="fr-FR" dirty="0" smtClean="0"/>
              <a:t> (Long Range)</a:t>
            </a:r>
          </a:p>
          <a:p>
            <a:r>
              <a:rPr lang="fr-FR" dirty="0" err="1" smtClean="0"/>
              <a:t>LoRa</a:t>
            </a:r>
            <a:r>
              <a:rPr lang="fr-FR" dirty="0" smtClean="0"/>
              <a:t> est un protocole radio de longue portée et de faible consommation électrique</a:t>
            </a:r>
          </a:p>
          <a:p>
            <a:r>
              <a:rPr lang="fr-FR" dirty="0" smtClean="0"/>
              <a:t>U = 3.3v</a:t>
            </a:r>
          </a:p>
          <a:p>
            <a:r>
              <a:rPr lang="fr-FR" dirty="0" smtClean="0"/>
              <a:t>I = 13.5mA en réception soit 0.04W</a:t>
            </a:r>
          </a:p>
          <a:p>
            <a:pPr lvl="1"/>
            <a:r>
              <a:rPr lang="fr-FR" dirty="0" smtClean="0"/>
              <a:t>2.7 en attente soit 9mW</a:t>
            </a:r>
          </a:p>
          <a:p>
            <a:r>
              <a:rPr lang="fr-FR" dirty="0" smtClean="0"/>
              <a:t>I = 124mA en émission soit 0.4W</a:t>
            </a:r>
          </a:p>
          <a:p>
            <a:r>
              <a:rPr lang="fr-FR" dirty="0" smtClean="0"/>
              <a:t>d = 5km en zone urbaine, 15 km en campagne</a:t>
            </a:r>
            <a:endParaRPr lang="fr-FR" dirty="0"/>
          </a:p>
        </p:txBody>
      </p:sp>
    </p:spTree>
    <p:extLst>
      <p:ext uri="{BB962C8B-B14F-4D97-AF65-F5344CB8AC3E}">
        <p14:creationId xmlns:p14="http://schemas.microsoft.com/office/powerpoint/2010/main" val="350234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LoRaWAN</a:t>
            </a:r>
            <a:endParaRPr lang="fr-FR" dirty="0"/>
          </a:p>
        </p:txBody>
      </p:sp>
      <p:sp>
        <p:nvSpPr>
          <p:cNvPr id="3" name="Espace réservé du contenu 2"/>
          <p:cNvSpPr>
            <a:spLocks noGrp="1"/>
          </p:cNvSpPr>
          <p:nvPr>
            <p:ph idx="1"/>
          </p:nvPr>
        </p:nvSpPr>
        <p:spPr/>
        <p:txBody>
          <a:bodyPr/>
          <a:lstStyle/>
          <a:p>
            <a:r>
              <a:rPr lang="fr-FR" sz="2400" dirty="0" err="1"/>
              <a:t>LoRaWAN</a:t>
            </a:r>
            <a:r>
              <a:rPr lang="fr-FR" sz="2400" dirty="0"/>
              <a:t> est un </a:t>
            </a:r>
            <a:r>
              <a:rPr lang="fr-FR" sz="2400" dirty="0" smtClean="0"/>
              <a:t>protocole permettant </a:t>
            </a:r>
            <a:r>
              <a:rPr lang="fr-FR" sz="2400" dirty="0"/>
              <a:t>la communication à bas débit, </a:t>
            </a:r>
            <a:r>
              <a:rPr lang="fr-FR" sz="2400" dirty="0" smtClean="0"/>
              <a:t>par radio, </a:t>
            </a:r>
            <a:r>
              <a:rPr lang="fr-FR" sz="2400" dirty="0"/>
              <a:t>d'objets à faible consommation électrique communiquant selon la technologie </a:t>
            </a:r>
            <a:r>
              <a:rPr lang="fr-FR" sz="2400" dirty="0" err="1"/>
              <a:t>LoRa</a:t>
            </a:r>
            <a:r>
              <a:rPr lang="fr-FR" sz="2400" dirty="0"/>
              <a:t> et connectés à </a:t>
            </a:r>
            <a:r>
              <a:rPr lang="fr-FR" sz="2400" dirty="0" smtClean="0"/>
              <a:t>l'Internet via des passerelles</a:t>
            </a:r>
          </a:p>
          <a:p>
            <a:pPr lvl="1"/>
            <a:r>
              <a:rPr lang="fr-FR" sz="2000" dirty="0" err="1" smtClean="0"/>
              <a:t>LoRa</a:t>
            </a:r>
            <a:r>
              <a:rPr lang="fr-FR" sz="2000" dirty="0" smtClean="0"/>
              <a:t> </a:t>
            </a:r>
            <a:r>
              <a:rPr lang="fr-FR" sz="2000" dirty="0"/>
              <a:t>permet de connecter </a:t>
            </a:r>
            <a:r>
              <a:rPr lang="fr-FR" sz="2000" dirty="0" smtClean="0"/>
              <a:t>des objets </a:t>
            </a:r>
            <a:r>
              <a:rPr lang="fr-FR" sz="2000" dirty="0"/>
              <a:t>nécessitant une longue autonomie </a:t>
            </a:r>
            <a:r>
              <a:rPr lang="fr-FR" sz="2000" dirty="0" smtClean="0"/>
              <a:t>(</a:t>
            </a:r>
            <a:r>
              <a:rPr lang="fr-FR" sz="2000" dirty="0"/>
              <a:t>comptée en années), dans un volume (taille d'une boite d'allumettes ou d'un paquet de cigarettes) et un coût </a:t>
            </a:r>
            <a:r>
              <a:rPr lang="fr-FR" sz="2000" dirty="0" smtClean="0"/>
              <a:t>réduits</a:t>
            </a:r>
          </a:p>
          <a:p>
            <a:pPr lvl="1"/>
            <a:r>
              <a:rPr lang="fr-FR" sz="2000" dirty="0" smtClean="0"/>
              <a:t>Débit faible (en </a:t>
            </a:r>
            <a:r>
              <a:rPr lang="fr-FR" sz="2000" dirty="0" err="1" smtClean="0"/>
              <a:t>kbits/s</a:t>
            </a:r>
            <a:r>
              <a:rPr lang="fr-FR" sz="2000" dirty="0" smtClean="0"/>
              <a:t>)</a:t>
            </a:r>
            <a:endParaRPr lang="fr-FR" sz="2000" dirty="0"/>
          </a:p>
        </p:txBody>
      </p:sp>
      <p:pic>
        <p:nvPicPr>
          <p:cNvPr id="1026" name="Picture 2" descr="https://upload.wikimedia.org/wikipedia/commons/thumb/e/ec/Architecture_lorawan.png/800px-Architecture_lorawa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899098"/>
            <a:ext cx="4211960" cy="2958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927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Arduino</a:t>
            </a:r>
            <a:r>
              <a:rPr lang="fr-FR" dirty="0" smtClean="0"/>
              <a:t> </a:t>
            </a:r>
            <a:r>
              <a:rPr lang="fr-FR" dirty="0" err="1" smtClean="0"/>
              <a:t>LoRaWAN</a:t>
            </a:r>
            <a:endParaRPr lang="fr-FR" dirty="0"/>
          </a:p>
        </p:txBody>
      </p:sp>
      <p:sp>
        <p:nvSpPr>
          <p:cNvPr id="3" name="Espace réservé du contenu 2"/>
          <p:cNvSpPr>
            <a:spLocks noGrp="1"/>
          </p:cNvSpPr>
          <p:nvPr>
            <p:ph idx="1"/>
          </p:nvPr>
        </p:nvSpPr>
        <p:spPr/>
        <p:txBody>
          <a:bodyPr/>
          <a:lstStyle/>
          <a:p>
            <a:r>
              <a:rPr lang="fr-FR" dirty="0" smtClean="0"/>
              <a:t>La carte </a:t>
            </a:r>
            <a:r>
              <a:rPr lang="fr-FR" dirty="0" err="1" smtClean="0"/>
              <a:t>Seeeduino</a:t>
            </a:r>
            <a:r>
              <a:rPr lang="fr-FR" dirty="0" smtClean="0"/>
              <a:t> </a:t>
            </a:r>
            <a:r>
              <a:rPr lang="fr-FR" dirty="0" err="1" smtClean="0"/>
              <a:t>LoRaWAN</a:t>
            </a:r>
            <a:endParaRPr lang="fr-FR" dirty="0"/>
          </a:p>
        </p:txBody>
      </p:sp>
      <p:pic>
        <p:nvPicPr>
          <p:cNvPr id="2050" name="Picture 2" descr="Résultat de recherche d'images pour &quot;arduino lorawan&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7130" y="3405938"/>
            <a:ext cx="4488433" cy="3366325"/>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3"/>
          <a:stretch>
            <a:fillRect/>
          </a:stretch>
        </p:blipFill>
        <p:spPr>
          <a:xfrm>
            <a:off x="1163580" y="2924944"/>
            <a:ext cx="4105275" cy="2790825"/>
          </a:xfrm>
          <a:prstGeom prst="rect">
            <a:avLst/>
          </a:prstGeom>
        </p:spPr>
      </p:pic>
    </p:spTree>
    <p:extLst>
      <p:ext uri="{BB962C8B-B14F-4D97-AF65-F5344CB8AC3E}">
        <p14:creationId xmlns:p14="http://schemas.microsoft.com/office/powerpoint/2010/main" val="413212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Sigfox</a:t>
            </a:r>
            <a:endParaRPr lang="fr-FR" dirty="0"/>
          </a:p>
        </p:txBody>
      </p:sp>
      <p:sp>
        <p:nvSpPr>
          <p:cNvPr id="3" name="Espace réservé du contenu 2"/>
          <p:cNvSpPr>
            <a:spLocks noGrp="1"/>
          </p:cNvSpPr>
          <p:nvPr>
            <p:ph idx="1"/>
          </p:nvPr>
        </p:nvSpPr>
        <p:spPr/>
        <p:txBody>
          <a:bodyPr/>
          <a:lstStyle/>
          <a:p>
            <a:r>
              <a:rPr lang="fr-FR" dirty="0" err="1" smtClean="0"/>
              <a:t>Sigfox</a:t>
            </a:r>
            <a:r>
              <a:rPr lang="fr-FR" dirty="0" smtClean="0"/>
              <a:t> </a:t>
            </a:r>
            <a:r>
              <a:rPr lang="fr-FR" dirty="0"/>
              <a:t>est un opérateur de télécommunications </a:t>
            </a:r>
            <a:r>
              <a:rPr lang="fr-FR" dirty="0" smtClean="0"/>
              <a:t>français qui </a:t>
            </a:r>
            <a:r>
              <a:rPr lang="fr-FR" dirty="0"/>
              <a:t>est spécialisé dans le M2M via des réseaux bas </a:t>
            </a:r>
            <a:r>
              <a:rPr lang="fr-FR" dirty="0" smtClean="0"/>
              <a:t>débit</a:t>
            </a:r>
          </a:p>
          <a:p>
            <a:pPr lvl="1"/>
            <a:r>
              <a:rPr lang="fr-FR" dirty="0" smtClean="0"/>
              <a:t>Il </a:t>
            </a:r>
            <a:r>
              <a:rPr lang="fr-FR" dirty="0"/>
              <a:t>contribue à l'Internet des objets en permettant l'interconnexion via une </a:t>
            </a:r>
            <a:r>
              <a:rPr lang="fr-FR" dirty="0" smtClean="0"/>
              <a:t>passerelle</a:t>
            </a:r>
          </a:p>
          <a:p>
            <a:pPr lvl="1"/>
            <a:r>
              <a:rPr lang="fr-FR" dirty="0" smtClean="0"/>
              <a:t>Sa </a:t>
            </a:r>
            <a:r>
              <a:rPr lang="fr-FR" dirty="0"/>
              <a:t>technologie radio UNB (« Ultra </a:t>
            </a:r>
            <a:r>
              <a:rPr lang="fr-FR" dirty="0" err="1"/>
              <a:t>narrow</a:t>
            </a:r>
            <a:r>
              <a:rPr lang="fr-FR" dirty="0"/>
              <a:t> band ») lui permet de bâtir un réseau cellulaire bas-débit, économe en énergie. Ce type de réseau est déployé dans certaines bandes de fréquences ISM, disponibles mondialement sans licence. En Europe, la bande de fréquence ISM utilisée est celle de 868 MHz et les technologies de modulation sont DBPSK et GFSK.</a:t>
            </a:r>
          </a:p>
        </p:txBody>
      </p:sp>
    </p:spTree>
    <p:extLst>
      <p:ext uri="{BB962C8B-B14F-4D97-AF65-F5344CB8AC3E}">
        <p14:creationId xmlns:p14="http://schemas.microsoft.com/office/powerpoint/2010/main" val="3688488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5G</a:t>
            </a:r>
            <a:endParaRPr lang="fr-FR" dirty="0"/>
          </a:p>
        </p:txBody>
      </p:sp>
      <p:sp>
        <p:nvSpPr>
          <p:cNvPr id="3" name="Espace réservé du contenu 2"/>
          <p:cNvSpPr>
            <a:spLocks noGrp="1"/>
          </p:cNvSpPr>
          <p:nvPr>
            <p:ph idx="1"/>
          </p:nvPr>
        </p:nvSpPr>
        <p:spPr/>
        <p:txBody>
          <a:bodyPr/>
          <a:lstStyle/>
          <a:p>
            <a:r>
              <a:rPr lang="fr-FR" dirty="0" smtClean="0"/>
              <a:t>La 5G permet également d'avoir des transferts bas débit</a:t>
            </a:r>
            <a:endParaRPr lang="fr-FR" dirty="0"/>
          </a:p>
        </p:txBody>
      </p:sp>
    </p:spTree>
    <p:extLst>
      <p:ext uri="{BB962C8B-B14F-4D97-AF65-F5344CB8AC3E}">
        <p14:creationId xmlns:p14="http://schemas.microsoft.com/office/powerpoint/2010/main" val="1076349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Bluetooth</a:t>
            </a:r>
            <a:endParaRPr lang="fr-FR" dirty="0"/>
          </a:p>
        </p:txBody>
      </p:sp>
      <p:sp>
        <p:nvSpPr>
          <p:cNvPr id="3" name="Espace réservé du contenu 2"/>
          <p:cNvSpPr>
            <a:spLocks noGrp="1"/>
          </p:cNvSpPr>
          <p:nvPr>
            <p:ph idx="1"/>
          </p:nvPr>
        </p:nvSpPr>
        <p:spPr/>
        <p:txBody>
          <a:bodyPr/>
          <a:lstStyle/>
          <a:p>
            <a:r>
              <a:rPr lang="fr-FR" dirty="0" smtClean="0"/>
              <a:t>Bluetooth 5 LE </a:t>
            </a:r>
            <a:r>
              <a:rPr lang="fr-FR" smtClean="0"/>
              <a:t>est aujourd'hui </a:t>
            </a:r>
            <a:r>
              <a:rPr lang="fr-FR" dirty="0" smtClean="0"/>
              <a:t>considéré comme un protocole </a:t>
            </a:r>
            <a:r>
              <a:rPr lang="fr-FR" dirty="0" err="1" smtClean="0"/>
              <a:t>IoT</a:t>
            </a:r>
            <a:endParaRPr lang="fr-FR" dirty="0"/>
          </a:p>
        </p:txBody>
      </p:sp>
    </p:spTree>
    <p:extLst>
      <p:ext uri="{BB962C8B-B14F-4D97-AF65-F5344CB8AC3E}">
        <p14:creationId xmlns:p14="http://schemas.microsoft.com/office/powerpoint/2010/main" val="2889796220"/>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2648</TotalTime>
  <Words>195</Words>
  <Application>Microsoft Office PowerPoint</Application>
  <PresentationFormat>Affichage à l'écran (4:3)</PresentationFormat>
  <Paragraphs>30</Paragraphs>
  <Slides>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Monotype Sorts</vt:lpstr>
      <vt:lpstr>Times New Roman</vt:lpstr>
      <vt:lpstr>cvc</vt:lpstr>
      <vt:lpstr>Présentation PowerPoint</vt:lpstr>
      <vt:lpstr>Le défis des protocoles IoT</vt:lpstr>
      <vt:lpstr>LoRa</vt:lpstr>
      <vt:lpstr>LoRaWAN</vt:lpstr>
      <vt:lpstr>Arduino LoRaWAN</vt:lpstr>
      <vt:lpstr>Sigfox</vt:lpstr>
      <vt:lpstr>5G</vt:lpstr>
      <vt:lpstr>Bluetooth</vt:lpstr>
    </vt:vector>
  </TitlesOfParts>
  <Company>jkhjkjkh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200</cp:revision>
  <dcterms:created xsi:type="dcterms:W3CDTF">2000-04-10T19:33:12Z</dcterms:created>
  <dcterms:modified xsi:type="dcterms:W3CDTF">2019-10-20T20:34:42Z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