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86" r:id="rId6"/>
    <p:sldId id="287" r:id="rId7"/>
    <p:sldId id="268" r:id="rId8"/>
    <p:sldId id="283" r:id="rId9"/>
    <p:sldId id="284" r:id="rId10"/>
    <p:sldId id="285" r:id="rId11"/>
    <p:sldId id="276" r:id="rId12"/>
    <p:sldId id="277" r:id="rId13"/>
    <p:sldId id="281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115" d="100"/>
          <a:sy n="115" d="100"/>
        </p:scale>
        <p:origin x="15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14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Nearest</a:t>
            </a:r>
            <a:r>
              <a:rPr lang="fr-FR" altLang="fr-FR" dirty="0"/>
              <a:t> Neighbors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</a:t>
            </a:r>
            <a:r>
              <a:rPr lang="fr-FR"/>
              <a:t>de l’erreur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peut s’écrire</a:t>
            </a:r>
          </a:p>
          <a:p>
            <a:r>
              <a:rPr lang="fr-FR" dirty="0" err="1"/>
              <a:t>Err</a:t>
            </a:r>
            <a:r>
              <a:rPr lang="fr-FR" dirty="0"/>
              <a:t>(x</a:t>
            </a:r>
            <a:r>
              <a:rPr lang="fr-FR"/>
              <a:t>)=Biais²+Variance+Erreur </a:t>
            </a:r>
            <a:r>
              <a:rPr lang="fr-FR" dirty="0"/>
              <a:t>Irréductible</a:t>
            </a:r>
          </a:p>
          <a:p>
            <a:endParaRPr lang="fr-FR" dirty="0"/>
          </a:p>
        </p:txBody>
      </p:sp>
      <p:pic>
        <p:nvPicPr>
          <p:cNvPr id="3074" name="Picture 2" descr="On cherche à se placer au minimum de l'erreur tot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5256584" cy="33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Minimisation de l’erreur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faire varier le </a:t>
            </a:r>
            <a:r>
              <a:rPr lang="fr-FR" dirty="0" err="1"/>
              <a:t>n_neighbors</a:t>
            </a:r>
            <a:r>
              <a:rPr lang="fr-FR" dirty="0"/>
              <a:t> entre 2 et 15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range(2,15):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(1 -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).score(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fr-FR" dirty="0"/>
              <a:t>Il essayer les différents algorithmes</a:t>
            </a:r>
          </a:p>
          <a:p>
            <a:pPr lvl="2"/>
            <a:r>
              <a:rPr lang="fr-FR" dirty="0"/>
              <a:t>Paramètre </a:t>
            </a:r>
            <a:r>
              <a:rPr lang="fr-FR" dirty="0" err="1"/>
              <a:t>algorithm</a:t>
            </a:r>
            <a:endParaRPr lang="fr-FR" dirty="0"/>
          </a:p>
          <a:p>
            <a:pPr lvl="1"/>
            <a:r>
              <a:rPr lang="fr-FR" dirty="0"/>
              <a:t>Il faut essayer les 2 poids</a:t>
            </a:r>
          </a:p>
          <a:p>
            <a:pPr lvl="2"/>
            <a:r>
              <a:rPr lang="fr-FR" dirty="0"/>
              <a:t>Paramètre </a:t>
            </a:r>
            <a:r>
              <a:rPr lang="fr-FR" dirty="0" err="1"/>
              <a:t>weight</a:t>
            </a:r>
            <a:r>
              <a:rPr lang="fr-FR" dirty="0"/>
              <a:t> = « distance » qui monte la distance au carré, c’est-à-dire qu’il donne plus d’importance aux points proches</a:t>
            </a:r>
          </a:p>
        </p:txBody>
      </p:sp>
    </p:spTree>
    <p:extLst>
      <p:ext uri="{BB962C8B-B14F-4D97-AF65-F5344CB8AC3E}">
        <p14:creationId xmlns:p14="http://schemas.microsoft.com/office/powerpoint/2010/main" val="13284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et 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/>
              <a:t>predicted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7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K = 3</a:t>
            </a:r>
          </a:p>
          <a:p>
            <a:r>
              <a:rPr lang="fr-FR" dirty="0"/>
              <a:t>Erreur = 5%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30" y="2852936"/>
            <a:ext cx="3470551" cy="2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Neighbors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Neighbors</a:t>
            </a:r>
          </a:p>
          <a:p>
            <a:r>
              <a:rPr lang="fr-FR" dirty="0"/>
              <a:t>C’est un algorithme qui peut servir autant pour la classification que la régression</a:t>
            </a:r>
          </a:p>
          <a:p>
            <a:r>
              <a:rPr lang="fr-FR" dirty="0"/>
              <a:t>Son principe est de choisir les k données les plus proches du point étudié afin d’en prédire sa valeur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Quelle est la classe de la nouvelle données (en blanc) ?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regarder la distance avec les k voisins les plus proches</a:t>
            </a:r>
          </a:p>
          <a:p>
            <a:pPr lvl="1"/>
            <a:r>
              <a:rPr lang="fr-FR" dirty="0"/>
              <a:t>Ici 5</a:t>
            </a:r>
          </a:p>
          <a:p>
            <a:pPr lvl="1"/>
            <a:r>
              <a:rPr lang="fr-FR" dirty="0"/>
              <a:t>Rouge</a:t>
            </a:r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Il existe plusieurs algorithmes </a:t>
            </a:r>
            <a:r>
              <a:rPr lang="fr-FR" sz="2400" dirty="0" err="1"/>
              <a:t>knn</a:t>
            </a:r>
            <a:endParaRPr lang="fr-FR" sz="2400" dirty="0"/>
          </a:p>
          <a:p>
            <a:r>
              <a:rPr lang="fr-FR" sz="2400" dirty="0"/>
              <a:t>Brute Force</a:t>
            </a:r>
          </a:p>
          <a:p>
            <a:pPr lvl="1"/>
            <a:r>
              <a:rPr lang="fr-FR" sz="2000" dirty="0"/>
              <a:t>Etablit la distance entre tous les points</a:t>
            </a:r>
          </a:p>
          <a:p>
            <a:pPr lvl="1"/>
            <a:r>
              <a:rPr lang="fr-FR" sz="2000" dirty="0"/>
              <a:t>Très bon, mais très couteux pour les gros </a:t>
            </a:r>
            <a:r>
              <a:rPr lang="fr-FR" sz="2000" dirty="0" err="1"/>
              <a:t>datasets</a:t>
            </a:r>
            <a:endParaRPr lang="fr-FR" sz="2000" dirty="0"/>
          </a:p>
          <a:p>
            <a:pPr lvl="1"/>
            <a:r>
              <a:rPr lang="fr-FR" sz="2000" dirty="0"/>
              <a:t>O(n²)</a:t>
            </a:r>
          </a:p>
          <a:p>
            <a:r>
              <a:rPr lang="fr-FR" sz="2400" dirty="0" err="1"/>
              <a:t>KDTree</a:t>
            </a:r>
            <a:endParaRPr lang="fr-FR" sz="2400" dirty="0"/>
          </a:p>
          <a:p>
            <a:pPr lvl="1"/>
            <a:r>
              <a:rPr lang="fr-FR" sz="2000" dirty="0"/>
              <a:t>Elimine des distances</a:t>
            </a:r>
          </a:p>
          <a:p>
            <a:pPr lvl="1"/>
            <a:r>
              <a:rPr lang="fr-FR" sz="2000" dirty="0"/>
              <a:t>Si A est loin de B et B proche de C alors A est loin de C</a:t>
            </a:r>
          </a:p>
          <a:p>
            <a:pPr lvl="1"/>
            <a:r>
              <a:rPr lang="fr-FR" sz="2000" dirty="0"/>
              <a:t>O(n.log(n))</a:t>
            </a:r>
          </a:p>
          <a:p>
            <a:r>
              <a:rPr lang="fr-FR" sz="2400" dirty="0" err="1"/>
              <a:t>BallTree</a:t>
            </a:r>
            <a:endParaRPr lang="fr-FR" sz="2400" dirty="0"/>
          </a:p>
          <a:p>
            <a:pPr lvl="1"/>
            <a:r>
              <a:rPr lang="fr-FR" sz="2000" dirty="0"/>
              <a:t>Sépare les données en partitions</a:t>
            </a:r>
          </a:p>
          <a:p>
            <a:pPr lvl="1"/>
            <a:r>
              <a:rPr lang="fr-FR" sz="2000" dirty="0"/>
              <a:t>Peut être très efficace ou très </a:t>
            </a:r>
            <a:r>
              <a:rPr lang="fr-FR" sz="2000" dirty="0" err="1"/>
              <a:t>inneficace</a:t>
            </a:r>
            <a:endParaRPr lang="fr-FR" sz="2000" dirty="0"/>
          </a:p>
          <a:p>
            <a:r>
              <a:rPr lang="fr-FR" sz="2400" dirty="0"/>
              <a:t>Par défaut </a:t>
            </a:r>
            <a:r>
              <a:rPr lang="fr-FR" sz="2400" dirty="0" err="1"/>
              <a:t>sklearn</a:t>
            </a:r>
            <a:r>
              <a:rPr lang="fr-FR" sz="2400" dirty="0"/>
              <a:t> essaie de choisir le meilleur</a:t>
            </a:r>
          </a:p>
        </p:txBody>
      </p:sp>
    </p:spTree>
    <p:extLst>
      <p:ext uri="{BB962C8B-B14F-4D97-AF65-F5344CB8AC3E}">
        <p14:creationId xmlns:p14="http://schemas.microsoft.com/office/powerpoint/2010/main" val="34628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model.score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16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ainsi aisé de déterminé un zonage pour catégorisé les points</a:t>
            </a:r>
          </a:p>
        </p:txBody>
      </p:sp>
      <p:pic>
        <p:nvPicPr>
          <p:cNvPr id="3074" name="Picture 2" descr="Les deux zones qui séparent l'espace pour la décision à prendre sur la classification de nouvelles entr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762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détecté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256584" cy="5040560"/>
          </a:xfrm>
        </p:spPr>
        <p:txBody>
          <a:bodyPr/>
          <a:lstStyle/>
          <a:p>
            <a:r>
              <a:rPr lang="fr-FR" dirty="0"/>
              <a:t>Si k est trop faible nous obtenons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Nous aurions préféré</a:t>
            </a:r>
          </a:p>
          <a:p>
            <a:pPr lvl="1"/>
            <a:r>
              <a:rPr lang="fr-FR" dirty="0"/>
              <a:t>Pour cela nous sommes passé à k=5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Les zones désignées par les flèches ne vont pas être bien class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1149225"/>
            <a:ext cx="3233978" cy="220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ifieur 5-nn sur le même jeu de données, beaucoup plus effica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3415634"/>
            <a:ext cx="3156313" cy="215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Biais vs Variance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8838058" cy="5040560"/>
          </a:xfrm>
        </p:spPr>
        <p:txBody>
          <a:bodyPr/>
          <a:lstStyle/>
          <a:p>
            <a:r>
              <a:rPr lang="fr-FR" dirty="0"/>
              <a:t>Avec k=5 notre modèle est plus indépendant du training set</a:t>
            </a:r>
          </a:p>
          <a:p>
            <a:pPr lvl="1"/>
            <a:r>
              <a:rPr lang="fr-FR" dirty="0"/>
              <a:t>Nous avons augmenté la variance</a:t>
            </a:r>
          </a:p>
          <a:p>
            <a:pPr lvl="1"/>
            <a:r>
              <a:rPr lang="fr-FR" dirty="0"/>
              <a:t>Cependant plus k est grand plus l’erreur sera grande</a:t>
            </a:r>
          </a:p>
          <a:p>
            <a:pPr lvl="1"/>
            <a:r>
              <a:rPr lang="fr-FR" dirty="0"/>
              <a:t>Nous avons introduit un biais</a:t>
            </a:r>
          </a:p>
          <a:p>
            <a:r>
              <a:rPr lang="fr-FR" dirty="0"/>
              <a:t>Avec k=1 la variance sera plus faible, l’erreur également</a:t>
            </a:r>
          </a:p>
          <a:p>
            <a:r>
              <a:rPr lang="fr-FR" dirty="0"/>
              <a:t>Par exemple pour k=12 </a:t>
            </a:r>
          </a:p>
          <a:p>
            <a:pPr lvl="1"/>
            <a:r>
              <a:rPr lang="fr-FR" dirty="0"/>
              <a:t>Le biais est énorme</a:t>
            </a:r>
          </a:p>
          <a:p>
            <a:endParaRPr lang="fr-FR" dirty="0"/>
          </a:p>
        </p:txBody>
      </p:sp>
      <p:pic>
        <p:nvPicPr>
          <p:cNvPr id="2050" name="Picture 2" descr="Parce qu'on a choisi un k trop grand, la zone de classification est trop lisse par rapport à la complexité du modè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448"/>
            <a:ext cx="3995936" cy="27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6731</TotalTime>
  <Words>366</Words>
  <Application>Microsoft Office PowerPoint</Application>
  <PresentationFormat>Affichage à l'écran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Monotype Sorts</vt:lpstr>
      <vt:lpstr>Times New Roman</vt:lpstr>
      <vt:lpstr>cvc</vt:lpstr>
      <vt:lpstr>Présentation PowerPoint</vt:lpstr>
      <vt:lpstr>Nearest Neighbors</vt:lpstr>
      <vt:lpstr>Explication</vt:lpstr>
      <vt:lpstr>knn</vt:lpstr>
      <vt:lpstr>Algorithmes</vt:lpstr>
      <vt:lpstr>Modèle</vt:lpstr>
      <vt:lpstr>Zonage</vt:lpstr>
      <vt:lpstr>Problème détecté</vt:lpstr>
      <vt:lpstr>Biais vs Variance</vt:lpstr>
      <vt:lpstr>Décomposition de l’erreur</vt:lpstr>
      <vt:lpstr>Minimisation de l’erreur</vt:lpstr>
      <vt:lpstr>Entrainement et prédiction</vt:lpstr>
      <vt:lpstr>Résultats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348</cp:revision>
  <dcterms:created xsi:type="dcterms:W3CDTF">2000-04-10T19:33:12Z</dcterms:created>
  <dcterms:modified xsi:type="dcterms:W3CDTF">2024-02-15T08:48:27Z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