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2"/>
  </p:notesMasterIdLst>
  <p:handoutMasterIdLst>
    <p:handoutMasterId r:id="rId23"/>
  </p:handoutMasterIdLst>
  <p:sldIdLst>
    <p:sldId id="264" r:id="rId2"/>
    <p:sldId id="285" r:id="rId3"/>
    <p:sldId id="265" r:id="rId4"/>
    <p:sldId id="266" r:id="rId5"/>
    <p:sldId id="284" r:id="rId6"/>
    <p:sldId id="278" r:id="rId7"/>
    <p:sldId id="271" r:id="rId8"/>
    <p:sldId id="282" r:id="rId9"/>
    <p:sldId id="283" r:id="rId10"/>
    <p:sldId id="272" r:id="rId11"/>
    <p:sldId id="273" r:id="rId12"/>
    <p:sldId id="275" r:id="rId13"/>
    <p:sldId id="274" r:id="rId14"/>
    <p:sldId id="276" r:id="rId15"/>
    <p:sldId id="287" r:id="rId16"/>
    <p:sldId id="288" r:id="rId17"/>
    <p:sldId id="289" r:id="rId18"/>
    <p:sldId id="290" r:id="rId19"/>
    <p:sldId id="291" r:id="rId20"/>
    <p:sldId id="286" r:id="rId2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13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495" y="4381500"/>
            <a:ext cx="306705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Metrics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calculer automatiquement l’erreur quadratique avec </a:t>
            </a:r>
            <a:r>
              <a:rPr lang="fr-FR" dirty="0" err="1" smtClean="0"/>
              <a:t>Metrics</a:t>
            </a:r>
            <a:endParaRPr lang="fr-FR" dirty="0" smtClean="0"/>
          </a:p>
          <a:p>
            <a:pPr lvl="1"/>
            <a:r>
              <a:rPr lang="fr-FR" dirty="0"/>
              <a:t>import </a:t>
            </a:r>
            <a:r>
              <a:rPr lang="fr-FR" dirty="0" err="1"/>
              <a:t>sklearn.metrics</a:t>
            </a:r>
            <a:r>
              <a:rPr lang="fr-FR" dirty="0"/>
              <a:t> as m</a:t>
            </a:r>
            <a:endParaRPr lang="fr-FR" dirty="0" smtClean="0"/>
          </a:p>
          <a:p>
            <a:pPr lvl="1"/>
            <a:r>
              <a:rPr lang="fr-FR" dirty="0" err="1" smtClean="0"/>
              <a:t>m.mean_squared_error</a:t>
            </a:r>
            <a:r>
              <a:rPr lang="fr-FR" dirty="0" smtClean="0"/>
              <a:t>(</a:t>
            </a:r>
            <a:r>
              <a:rPr lang="fr-FR" dirty="0" err="1" smtClean="0"/>
              <a:t>regr.predict</a:t>
            </a:r>
            <a:r>
              <a:rPr lang="fr-FR" dirty="0" smtClean="0"/>
              <a:t>(</a:t>
            </a:r>
            <a:r>
              <a:rPr lang="fr-FR" dirty="0" err="1" smtClean="0"/>
              <a:t>xtest</a:t>
            </a:r>
            <a:r>
              <a:rPr lang="fr-FR" dirty="0"/>
              <a:t>), </a:t>
            </a:r>
            <a:r>
              <a:rPr lang="fr-FR" dirty="0" err="1"/>
              <a:t>ytest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# A minimiser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090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polynomiale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Sklearn</a:t>
            </a:r>
            <a:r>
              <a:rPr lang="fr-FR" dirty="0" smtClean="0"/>
              <a:t> effectue des régressions polynomiale</a:t>
            </a:r>
            <a:endParaRPr lang="fr-FR" dirty="0"/>
          </a:p>
        </p:txBody>
      </p:sp>
      <p:pic>
        <p:nvPicPr>
          <p:cNvPr id="4098" name="Picture 2" descr="../../_images/sphx_glr_plot_polynomial_interpolation_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7721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35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PreProcessing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Preprocessing</a:t>
            </a:r>
            <a:r>
              <a:rPr lang="fr-FR" dirty="0" smtClean="0"/>
              <a:t> contient des </a:t>
            </a:r>
            <a:r>
              <a:rPr lang="fr-FR" dirty="0" err="1" smtClean="0"/>
              <a:t>Features</a:t>
            </a:r>
            <a:r>
              <a:rPr lang="fr-FR" dirty="0" smtClean="0"/>
              <a:t> qui sont des algorithmes de modèles pré-calculés</a:t>
            </a:r>
          </a:p>
          <a:p>
            <a:r>
              <a:rPr lang="fr-FR" dirty="0" smtClean="0"/>
              <a:t>Il en existe des centaines</a:t>
            </a:r>
          </a:p>
          <a:p>
            <a:r>
              <a:rPr lang="fr-FR" dirty="0"/>
              <a:t>import </a:t>
            </a:r>
            <a:r>
              <a:rPr lang="fr-FR" dirty="0" err="1"/>
              <a:t>sklearn.preprocessing</a:t>
            </a:r>
            <a:r>
              <a:rPr lang="fr-FR" dirty="0"/>
              <a:t> as </a:t>
            </a:r>
            <a:r>
              <a:rPr lang="fr-FR" dirty="0" smtClean="0"/>
              <a:t>pp</a:t>
            </a:r>
          </a:p>
          <a:p>
            <a:r>
              <a:rPr lang="fr-FR" dirty="0" err="1"/>
              <a:t>pp.PolynomialFeatures</a:t>
            </a:r>
            <a:r>
              <a:rPr lang="fr-FR" dirty="0"/>
              <a:t>(2)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323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Pipeline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Pipeline permet de créer des modèles avec des </a:t>
            </a:r>
            <a:r>
              <a:rPr lang="fr-FR" dirty="0" err="1" smtClean="0"/>
              <a:t>features</a:t>
            </a:r>
            <a:r>
              <a:rPr lang="fr-FR" dirty="0" smtClean="0"/>
              <a:t> et des calculs d’erreurs paramétrables</a:t>
            </a:r>
          </a:p>
          <a:p>
            <a:r>
              <a:rPr lang="fr-FR" dirty="0"/>
              <a:t>import </a:t>
            </a:r>
            <a:r>
              <a:rPr lang="fr-FR" dirty="0" err="1"/>
              <a:t>sklearn.pipeline</a:t>
            </a:r>
            <a:r>
              <a:rPr lang="fr-FR" dirty="0"/>
              <a:t> as </a:t>
            </a:r>
            <a:r>
              <a:rPr lang="fr-FR" dirty="0" smtClean="0"/>
              <a:t>pipe</a:t>
            </a:r>
          </a:p>
          <a:p>
            <a:r>
              <a:rPr lang="fr-FR" dirty="0" err="1" smtClean="0"/>
              <a:t>pipe.make_pipeline</a:t>
            </a:r>
            <a:r>
              <a:rPr lang="fr-FR" dirty="0" smtClean="0"/>
              <a:t>(</a:t>
            </a:r>
            <a:r>
              <a:rPr lang="fr-FR" dirty="0" err="1" smtClean="0"/>
              <a:t>pp.PolynomialFeatures</a:t>
            </a:r>
            <a:r>
              <a:rPr lang="fr-FR" dirty="0" smtClean="0"/>
              <a:t>(2</a:t>
            </a:r>
            <a:r>
              <a:rPr lang="fr-FR" dirty="0"/>
              <a:t>), </a:t>
            </a:r>
            <a:r>
              <a:rPr lang="fr-FR" dirty="0" err="1"/>
              <a:t>sklm.Ridge</a:t>
            </a:r>
            <a:r>
              <a:rPr lang="fr-FR" dirty="0" smtClean="0"/>
              <a:t>())</a:t>
            </a:r>
          </a:p>
          <a:p>
            <a:pPr lvl="1"/>
            <a:r>
              <a:rPr lang="fr-FR" dirty="0" smtClean="0"/>
              <a:t>Ridge est l’algorithme de calcul de l’erreur quadratique</a:t>
            </a:r>
          </a:p>
          <a:p>
            <a:pPr lvl="1"/>
            <a:r>
              <a:rPr lang="fr-FR" dirty="0"/>
              <a:t>model = </a:t>
            </a:r>
            <a:r>
              <a:rPr lang="fr-FR" dirty="0" err="1"/>
              <a:t>pp.make_pipeline</a:t>
            </a:r>
            <a:r>
              <a:rPr lang="fr-FR" dirty="0"/>
              <a:t>(</a:t>
            </a:r>
            <a:r>
              <a:rPr lang="fr-FR" dirty="0" err="1"/>
              <a:t>pipe.PolynomialFeatures</a:t>
            </a:r>
            <a:r>
              <a:rPr lang="fr-FR" dirty="0"/>
              <a:t>(1), </a:t>
            </a:r>
            <a:r>
              <a:rPr lang="fr-FR" dirty="0" err="1"/>
              <a:t>sklm.Ridge</a:t>
            </a:r>
            <a:r>
              <a:rPr lang="fr-FR" dirty="0" smtClean="0"/>
              <a:t>()) # est identique à </a:t>
            </a:r>
            <a:r>
              <a:rPr lang="fr-FR" dirty="0" err="1" smtClean="0"/>
              <a:t>LinearRegression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50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Polynôme degré 4</a:t>
            </a:r>
          </a:p>
          <a:p>
            <a:pPr lvl="1"/>
            <a:r>
              <a:rPr lang="fr-FR" dirty="0" smtClean="0"/>
              <a:t>Erreur 61%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smtClean="0"/>
              <a:t>Polynôme </a:t>
            </a:r>
            <a:r>
              <a:rPr lang="fr-FR" dirty="0" smtClean="0"/>
              <a:t>degré 6</a:t>
            </a:r>
            <a:endParaRPr lang="fr-FR" dirty="0"/>
          </a:p>
          <a:p>
            <a:pPr lvl="1"/>
            <a:r>
              <a:rPr lang="fr-FR" dirty="0" smtClean="0"/>
              <a:t>Erreur 3%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537" y="1142204"/>
            <a:ext cx="3521137" cy="27393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536" y="3881584"/>
            <a:ext cx="3521137" cy="271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2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Surapprentissage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</a:t>
            </a:r>
            <a:r>
              <a:rPr lang="fr-FR" dirty="0" smtClean="0"/>
              <a:t>de </a:t>
            </a:r>
            <a:r>
              <a:rPr lang="fr-FR" dirty="0" err="1" smtClean="0"/>
              <a:t>surapprentissage</a:t>
            </a:r>
            <a:r>
              <a:rPr lang="fr-FR" dirty="0" smtClean="0"/>
              <a:t> désigne </a:t>
            </a:r>
            <a:r>
              <a:rPr lang="fr-FR" dirty="0"/>
              <a:t>le fait que le modèle que vous avez choisi est trop collé aux données </a:t>
            </a:r>
            <a:r>
              <a:rPr lang="fr-FR" dirty="0" smtClean="0"/>
              <a:t>d'entraînement</a:t>
            </a:r>
          </a:p>
          <a:p>
            <a:pPr lvl="1"/>
            <a:r>
              <a:rPr lang="fr-FR" dirty="0" smtClean="0"/>
              <a:t>C'est </a:t>
            </a:r>
            <a:r>
              <a:rPr lang="fr-FR" dirty="0"/>
              <a:t>un problème classique de data science, lorsqu'on choisi un modèle trop "flexible", c'est à dire avec une complexité trop élevée qui prend aussi en compte le bruit du </a:t>
            </a:r>
            <a:r>
              <a:rPr lang="fr-FR" dirty="0" smtClean="0"/>
              <a:t>phénomène</a:t>
            </a:r>
          </a:p>
          <a:p>
            <a:pPr lvl="1"/>
            <a:r>
              <a:rPr lang="fr-FR" dirty="0" smtClean="0"/>
              <a:t>Ici modèle simple </a:t>
            </a:r>
          </a:p>
          <a:p>
            <a:pPr lvl="1"/>
            <a:r>
              <a:rPr lang="fr-FR" dirty="0" smtClean="0"/>
              <a:t>vs modèle complexe</a:t>
            </a:r>
          </a:p>
          <a:p>
            <a:r>
              <a:rPr lang="fr-FR" dirty="0" smtClean="0"/>
              <a:t>D’où l’utiliser d’un </a:t>
            </a:r>
            <a:r>
              <a:rPr lang="fr-FR" dirty="0" err="1" smtClean="0"/>
              <a:t>TestSet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47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Echantillonage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(</a:t>
            </a:r>
            <a:r>
              <a:rPr lang="fr-FR" dirty="0" err="1"/>
              <a:t>dataset</a:t>
            </a:r>
            <a:r>
              <a:rPr lang="fr-FR" dirty="0"/>
              <a:t>) dont vous disposez constitue une ressource </a:t>
            </a:r>
            <a:r>
              <a:rPr lang="fr-FR" dirty="0" smtClean="0"/>
              <a:t>précieuse</a:t>
            </a:r>
          </a:p>
          <a:p>
            <a:pPr lvl="1"/>
            <a:r>
              <a:rPr lang="fr-FR" dirty="0" smtClean="0"/>
              <a:t>Il </a:t>
            </a:r>
            <a:r>
              <a:rPr lang="fr-FR" dirty="0"/>
              <a:t>faut pouvoir l’utiliser à bon escient afin de pouvoir à la fois choisir un modèle et </a:t>
            </a:r>
            <a:r>
              <a:rPr lang="fr-FR" dirty="0" smtClean="0"/>
              <a:t>l'entraîner</a:t>
            </a:r>
          </a:p>
          <a:p>
            <a:pPr lvl="1"/>
            <a:r>
              <a:rPr lang="fr-FR" dirty="0" smtClean="0"/>
              <a:t>mais </a:t>
            </a:r>
            <a:r>
              <a:rPr lang="fr-FR" dirty="0"/>
              <a:t>aussi de pouvoir tester la qualité de ce </a:t>
            </a:r>
            <a:r>
              <a:rPr lang="fr-FR" dirty="0" smtClean="0"/>
              <a:t>modèle</a:t>
            </a:r>
          </a:p>
          <a:p>
            <a:r>
              <a:rPr lang="fr-FR" dirty="0"/>
              <a:t>La première question à se poser </a:t>
            </a:r>
            <a:r>
              <a:rPr lang="fr-FR" dirty="0" smtClean="0"/>
              <a:t>est</a:t>
            </a:r>
          </a:p>
          <a:p>
            <a:pPr lvl="1"/>
            <a:r>
              <a:rPr lang="fr-FR" dirty="0" smtClean="0"/>
              <a:t>Est-ce </a:t>
            </a:r>
            <a:r>
              <a:rPr lang="fr-FR" dirty="0"/>
              <a:t>qu’on va utiliser toutes les données d'exemple dont on </a:t>
            </a:r>
            <a:r>
              <a:rPr lang="fr-FR" dirty="0" smtClean="0"/>
              <a:t>dispose ?</a:t>
            </a:r>
          </a:p>
          <a:p>
            <a:pPr lvl="1"/>
            <a:r>
              <a:rPr lang="fr-FR" dirty="0" smtClean="0"/>
              <a:t>Volume, tests, …</a:t>
            </a:r>
          </a:p>
          <a:p>
            <a:r>
              <a:rPr lang="fr-FR" dirty="0" smtClean="0"/>
              <a:t>Il faut échantillonner (</a:t>
            </a:r>
            <a:r>
              <a:rPr lang="fr-FR" dirty="0" err="1" smtClean="0"/>
              <a:t>sampling</a:t>
            </a:r>
            <a:r>
              <a:rPr lang="fr-FR" dirty="0" smtClean="0"/>
              <a:t>) les données à tester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46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Randomisation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utiliser le bon échantillon</a:t>
            </a:r>
          </a:p>
          <a:p>
            <a:pPr lvl="1"/>
            <a:r>
              <a:rPr lang="fr-FR" dirty="0" smtClean="0"/>
              <a:t>Bien répartis</a:t>
            </a:r>
          </a:p>
          <a:p>
            <a:pPr lvl="1"/>
            <a:r>
              <a:rPr lang="fr-FR" dirty="0" smtClean="0"/>
              <a:t>Ne pas introduire de biais</a:t>
            </a:r>
          </a:p>
          <a:p>
            <a:pPr lvl="1"/>
            <a:r>
              <a:rPr lang="fr-FR" dirty="0" smtClean="0"/>
              <a:t>Par exemple à Paris les loyers sont plus chères qu’ailleurs</a:t>
            </a:r>
          </a:p>
          <a:p>
            <a:r>
              <a:rPr lang="fr-FR" dirty="0" smtClean="0"/>
              <a:t>Il faut ensuite découper l’échantillon avec le</a:t>
            </a:r>
          </a:p>
          <a:p>
            <a:pPr lvl="1"/>
            <a:r>
              <a:rPr lang="fr-FR" dirty="0" smtClean="0"/>
              <a:t>Training Set</a:t>
            </a:r>
          </a:p>
          <a:p>
            <a:pPr lvl="1"/>
            <a:r>
              <a:rPr lang="fr-FR" dirty="0" err="1" smtClean="0"/>
              <a:t>Testing</a:t>
            </a:r>
            <a:r>
              <a:rPr lang="fr-FR" dirty="0" smtClean="0"/>
              <a:t> Set</a:t>
            </a:r>
          </a:p>
          <a:p>
            <a:r>
              <a:rPr lang="fr-FR" dirty="0" smtClean="0"/>
              <a:t>L’un sert à l’apprentissage, l’autre au test</a:t>
            </a:r>
          </a:p>
          <a:p>
            <a:pPr lvl="1"/>
            <a:r>
              <a:rPr lang="fr-FR" dirty="0" smtClean="0"/>
              <a:t>Souvent 80/20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561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Randomisation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</a:t>
            </a:r>
            <a:r>
              <a:rPr lang="fr-FR" dirty="0" smtClean="0"/>
              <a:t>l </a:t>
            </a:r>
            <a:r>
              <a:rPr lang="fr-FR" dirty="0"/>
              <a:t>s’avère que si on entraîne le modèle avec des données, il va naturellement être plus performant sur ces </a:t>
            </a:r>
            <a:r>
              <a:rPr lang="fr-FR" dirty="0" smtClean="0"/>
              <a:t>données-là</a:t>
            </a:r>
          </a:p>
          <a:p>
            <a:r>
              <a:rPr lang="fr-FR" dirty="0" smtClean="0"/>
              <a:t>Ce </a:t>
            </a:r>
            <a:r>
              <a:rPr lang="fr-FR" dirty="0"/>
              <a:t>qui nous intéresse c’est de mesurer sa performance sur des données qu’il n’a jamais vues puisque c’est ce qui va se passer en </a:t>
            </a:r>
            <a:r>
              <a:rPr lang="fr-FR" dirty="0" smtClean="0"/>
              <a:t>pratique</a:t>
            </a:r>
          </a:p>
          <a:p>
            <a:r>
              <a:rPr lang="fr-FR" dirty="0" smtClean="0"/>
              <a:t>Cette </a:t>
            </a:r>
            <a:r>
              <a:rPr lang="fr-FR" dirty="0"/>
              <a:t>performance est appelée la </a:t>
            </a:r>
            <a:r>
              <a:rPr lang="fr-FR" b="1" dirty="0"/>
              <a:t>généralisation</a:t>
            </a:r>
            <a:r>
              <a:rPr lang="fr-FR" dirty="0"/>
              <a:t> du </a:t>
            </a:r>
            <a:r>
              <a:rPr lang="fr-FR" dirty="0" smtClean="0"/>
              <a:t>modèle</a:t>
            </a:r>
            <a:endParaRPr lang="fr-FR" dirty="0"/>
          </a:p>
          <a:p>
            <a:pPr lvl="1"/>
            <a:r>
              <a:rPr lang="fr-FR" dirty="0" smtClean="0"/>
              <a:t>Sa </a:t>
            </a:r>
            <a:r>
              <a:rPr lang="fr-FR" dirty="0"/>
              <a:t>capacité à effectuer des prédictions de qualité sur des situations jamais rencontrées.</a:t>
            </a:r>
          </a:p>
        </p:txBody>
      </p:sp>
    </p:spTree>
    <p:extLst>
      <p:ext uri="{BB962C8B-B14F-4D97-AF65-F5344CB8AC3E}">
        <p14:creationId xmlns:p14="http://schemas.microsoft.com/office/powerpoint/2010/main" val="227125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Model </a:t>
            </a:r>
            <a:r>
              <a:rPr lang="fr-FR" dirty="0" err="1" smtClean="0"/>
              <a:t>Selection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Model </a:t>
            </a:r>
            <a:r>
              <a:rPr lang="fr-FR" dirty="0" err="1" smtClean="0"/>
              <a:t>Selection</a:t>
            </a:r>
            <a:r>
              <a:rPr lang="fr-FR" dirty="0" smtClean="0"/>
              <a:t> est un module de sélection de modèle</a:t>
            </a:r>
          </a:p>
          <a:p>
            <a:r>
              <a:rPr lang="fr-FR" dirty="0" err="1" smtClean="0"/>
              <a:t>Train_test_split</a:t>
            </a:r>
            <a:r>
              <a:rPr lang="fr-FR" dirty="0" smtClean="0"/>
              <a:t> permet de découper le </a:t>
            </a:r>
            <a:r>
              <a:rPr lang="fr-FR" dirty="0" err="1" smtClean="0"/>
              <a:t>dataset</a:t>
            </a:r>
            <a:endParaRPr lang="fr-FR" dirty="0" smtClean="0"/>
          </a:p>
          <a:p>
            <a:pPr lvl="1"/>
            <a:r>
              <a:rPr lang="fr-FR" dirty="0"/>
              <a:t>import </a:t>
            </a:r>
            <a:r>
              <a:rPr lang="fr-FR" dirty="0" err="1"/>
              <a:t>sklearn.model_selection</a:t>
            </a:r>
            <a:r>
              <a:rPr lang="fr-FR" dirty="0"/>
              <a:t> as ms</a:t>
            </a:r>
          </a:p>
          <a:p>
            <a:pPr lvl="1"/>
            <a:r>
              <a:rPr lang="fr-FR" dirty="0" err="1" smtClean="0"/>
              <a:t>xtrain</a:t>
            </a:r>
            <a:r>
              <a:rPr lang="fr-FR" dirty="0"/>
              <a:t>, </a:t>
            </a:r>
            <a:r>
              <a:rPr lang="fr-FR" dirty="0" err="1"/>
              <a:t>xtest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, </a:t>
            </a:r>
            <a:r>
              <a:rPr lang="fr-FR" dirty="0" err="1"/>
              <a:t>ytest</a:t>
            </a:r>
            <a:r>
              <a:rPr lang="fr-FR" dirty="0"/>
              <a:t> = </a:t>
            </a:r>
            <a:r>
              <a:rPr lang="fr-FR" dirty="0" err="1"/>
              <a:t>ms.train_test_split</a:t>
            </a:r>
            <a:r>
              <a:rPr lang="fr-FR" dirty="0"/>
              <a:t>(X, y, </a:t>
            </a:r>
            <a:r>
              <a:rPr lang="fr-FR" dirty="0" err="1"/>
              <a:t>train_size</a:t>
            </a:r>
            <a:r>
              <a:rPr lang="fr-FR" dirty="0"/>
              <a:t>=0.8, </a:t>
            </a:r>
            <a:r>
              <a:rPr lang="fr-FR" dirty="0" err="1"/>
              <a:t>test_size</a:t>
            </a:r>
            <a:r>
              <a:rPr lang="fr-FR" dirty="0"/>
              <a:t>=0.2)</a:t>
            </a:r>
          </a:p>
        </p:txBody>
      </p:sp>
    </p:spTree>
    <p:extLst>
      <p:ext uri="{BB962C8B-B14F-4D97-AF65-F5344CB8AC3E}">
        <p14:creationId xmlns:p14="http://schemas.microsoft.com/office/powerpoint/2010/main" val="388657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047360" cy="5040560"/>
          </a:xfrm>
        </p:spPr>
        <p:txBody>
          <a:bodyPr/>
          <a:lstStyle/>
          <a:p>
            <a:r>
              <a:rPr lang="fr-FR" sz="2400" dirty="0"/>
              <a:t>Initié et piloté en France par l'INRIA et Télécom </a:t>
            </a:r>
            <a:r>
              <a:rPr lang="fr-FR" sz="2400" dirty="0" err="1"/>
              <a:t>ParisTech</a:t>
            </a:r>
            <a:r>
              <a:rPr lang="fr-FR" sz="2400" dirty="0"/>
              <a:t>, le projet open source </a:t>
            </a:r>
            <a:r>
              <a:rPr lang="fr-FR" sz="2400" dirty="0" err="1"/>
              <a:t>Scikit-learn</a:t>
            </a:r>
            <a:r>
              <a:rPr lang="fr-FR" sz="2400" dirty="0"/>
              <a:t> est devenu une référence dans le monde de l'intelligence </a:t>
            </a:r>
            <a:r>
              <a:rPr lang="fr-FR" sz="2400" dirty="0" smtClean="0"/>
              <a:t>artificielle</a:t>
            </a:r>
          </a:p>
          <a:p>
            <a:pPr lvl="1"/>
            <a:r>
              <a:rPr lang="fr-FR" sz="2000" dirty="0"/>
              <a:t>D</a:t>
            </a:r>
            <a:r>
              <a:rPr lang="fr-FR" sz="2000" dirty="0" smtClean="0"/>
              <a:t>e </a:t>
            </a:r>
            <a:r>
              <a:rPr lang="fr-FR" sz="2000" dirty="0"/>
              <a:t>Paris à San Francisco en passant par Singapour, la bibliothèque de machine </a:t>
            </a:r>
            <a:r>
              <a:rPr lang="fr-FR" sz="2000" dirty="0" err="1"/>
              <a:t>learning</a:t>
            </a:r>
            <a:r>
              <a:rPr lang="fr-FR" sz="2000" dirty="0"/>
              <a:t>, écrite en Python, s'impose aux start-up jusqu'aux grands groupes, </a:t>
            </a:r>
            <a:r>
              <a:rPr lang="fr-FR" sz="2000" dirty="0" err="1"/>
              <a:t>Gafam</a:t>
            </a:r>
            <a:r>
              <a:rPr lang="fr-FR" sz="2000" dirty="0"/>
              <a:t> compris</a:t>
            </a:r>
            <a:r>
              <a:rPr lang="fr-FR" sz="2000" dirty="0" smtClean="0"/>
              <a:t>.</a:t>
            </a:r>
          </a:p>
          <a:p>
            <a:r>
              <a:rPr lang="fr-FR" sz="2400" dirty="0" err="1" smtClean="0"/>
              <a:t>pip</a:t>
            </a:r>
            <a:r>
              <a:rPr lang="fr-FR" sz="2400" dirty="0" smtClean="0"/>
              <a:t> </a:t>
            </a:r>
            <a:r>
              <a:rPr lang="fr-FR" sz="2400" dirty="0" err="1" smtClean="0"/>
              <a:t>install</a:t>
            </a:r>
            <a:r>
              <a:rPr lang="fr-FR" sz="2400" dirty="0" smtClean="0"/>
              <a:t> </a:t>
            </a:r>
            <a:r>
              <a:rPr lang="fr-FR" sz="2400" dirty="0" err="1" smtClean="0"/>
              <a:t>scikit-learn</a:t>
            </a:r>
            <a:endParaRPr lang="fr-FR" sz="2400" dirty="0" smtClean="0"/>
          </a:p>
          <a:p>
            <a:pPr lvl="1"/>
            <a:endParaRPr lang="fr-FR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873" y="1844824"/>
            <a:ext cx="389348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7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non-polynomiale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d’appliquer n’importe quelle régression</a:t>
            </a:r>
          </a:p>
          <a:p>
            <a:pPr lvl="1"/>
            <a:r>
              <a:rPr lang="fr-FR" dirty="0" smtClean="0"/>
              <a:t>Uniquement à </a:t>
            </a:r>
            <a:r>
              <a:rPr lang="fr-FR" dirty="0"/>
              <a:t>partir d’une fonction </a:t>
            </a:r>
            <a:r>
              <a:rPr lang="fr-FR" dirty="0" err="1" smtClean="0"/>
              <a:t>numpy</a:t>
            </a:r>
            <a:endParaRPr lang="fr-FR" dirty="0"/>
          </a:p>
          <a:p>
            <a:r>
              <a:rPr lang="fr-FR" dirty="0" smtClean="0"/>
              <a:t>Méthode </a:t>
            </a:r>
            <a:r>
              <a:rPr lang="fr-FR" dirty="0" err="1" smtClean="0"/>
              <a:t>curve_fit</a:t>
            </a:r>
            <a:r>
              <a:rPr lang="fr-FR" dirty="0" smtClean="0"/>
              <a:t> de </a:t>
            </a:r>
            <a:r>
              <a:rPr lang="fr-FR" dirty="0" err="1" smtClean="0"/>
              <a:t>scipy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229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Scikit-learn</a:t>
            </a:r>
            <a:r>
              <a:rPr lang="fr-FR" dirty="0" smtClean="0"/>
              <a:t> est le package de machine </a:t>
            </a:r>
            <a:r>
              <a:rPr lang="fr-FR" dirty="0" err="1" smtClean="0"/>
              <a:t>learning</a:t>
            </a:r>
            <a:r>
              <a:rPr lang="fr-FR" dirty="0" smtClean="0"/>
              <a:t> Python</a:t>
            </a:r>
          </a:p>
          <a:p>
            <a:pPr lvl="1"/>
            <a:r>
              <a:rPr lang="fr-FR" dirty="0" smtClean="0"/>
              <a:t>Catégorisation</a:t>
            </a:r>
          </a:p>
          <a:p>
            <a:pPr lvl="1"/>
            <a:r>
              <a:rPr lang="fr-FR" dirty="0" smtClean="0"/>
              <a:t>Régression</a:t>
            </a:r>
          </a:p>
          <a:p>
            <a:pPr lvl="1"/>
            <a:r>
              <a:rPr lang="fr-FR" dirty="0" err="1" smtClean="0"/>
              <a:t>Clusterisation</a:t>
            </a:r>
            <a:r>
              <a:rPr lang="fr-FR" dirty="0" smtClean="0"/>
              <a:t> (regroupement)</a:t>
            </a:r>
          </a:p>
          <a:p>
            <a:pPr lvl="1"/>
            <a:r>
              <a:rPr lang="fr-FR" dirty="0" smtClean="0"/>
              <a:t>Réduction de dimension</a:t>
            </a:r>
          </a:p>
          <a:p>
            <a:pPr lvl="1"/>
            <a:r>
              <a:rPr lang="fr-FR" dirty="0" smtClean="0"/>
              <a:t>Sélection de modèle</a:t>
            </a:r>
          </a:p>
          <a:p>
            <a:pPr lvl="1"/>
            <a:r>
              <a:rPr lang="fr-FR" dirty="0" err="1" smtClean="0"/>
              <a:t>Preprocessing</a:t>
            </a:r>
            <a:r>
              <a:rPr lang="fr-FR" dirty="0" smtClean="0"/>
              <a:t> (Filtrage, Randomisation)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1026" name="Picture 2" descr="http://scikit-learn.org/stable/_images/sphx_glr_plot_classifier_comparison_001_carous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043336"/>
            <a:ext cx="5715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Commençons par la régression linéaire</a:t>
            </a:r>
            <a:endParaRPr lang="fr-FR" dirty="0"/>
          </a:p>
          <a:p>
            <a:r>
              <a:rPr lang="fr-FR" dirty="0" smtClean="0"/>
              <a:t>Import </a:t>
            </a:r>
            <a:r>
              <a:rPr lang="fr-FR" dirty="0" err="1" smtClean="0"/>
              <a:t>sklearn.linearmodel</a:t>
            </a:r>
            <a:endParaRPr lang="fr-FR" dirty="0" smtClean="0"/>
          </a:p>
          <a:p>
            <a:pPr lvl="1"/>
            <a:r>
              <a:rPr lang="fr-FR" dirty="0" smtClean="0"/>
              <a:t>Minimisation de l’erreur </a:t>
            </a:r>
            <a:r>
              <a:rPr lang="fr-FR" dirty="0" err="1" smtClean="0"/>
              <a:t>quadritique</a:t>
            </a:r>
            <a:endParaRPr lang="fr-FR" dirty="0" smtClean="0"/>
          </a:p>
          <a:p>
            <a:r>
              <a:rPr lang="fr-FR" dirty="0" smtClean="0"/>
              <a:t>Classe </a:t>
            </a:r>
            <a:r>
              <a:rPr lang="fr-FR" dirty="0" err="1" smtClean="0"/>
              <a:t>LinearRegression</a:t>
            </a:r>
            <a:endParaRPr lang="fr-FR" dirty="0" smtClean="0"/>
          </a:p>
          <a:p>
            <a:r>
              <a:rPr lang="fr-FR" dirty="0" smtClean="0"/>
              <a:t>Fit()</a:t>
            </a:r>
          </a:p>
          <a:p>
            <a:pPr lvl="1"/>
            <a:r>
              <a:rPr lang="fr-FR" dirty="0" smtClean="0"/>
              <a:t>Va démarrer l’apprentissage</a:t>
            </a:r>
          </a:p>
          <a:p>
            <a:r>
              <a:rPr lang="fr-FR" dirty="0" err="1" smtClean="0"/>
              <a:t>Predict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Joue le modèle</a:t>
            </a:r>
          </a:p>
          <a:p>
            <a:r>
              <a:rPr lang="fr-FR" dirty="0" smtClean="0"/>
              <a:t>Résultats identiques à </a:t>
            </a:r>
            <a:r>
              <a:rPr lang="fr-FR" dirty="0" err="1" smtClean="0"/>
              <a:t>SciPy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098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</a:t>
            </a:r>
            <a:endParaRPr lang="fr-FR" dirty="0"/>
          </a:p>
        </p:txBody>
      </p:sp>
      <p:pic>
        <p:nvPicPr>
          <p:cNvPr id="1026" name="Picture 2" descr="https://www.guru99.com/images/1/080618_0520_LinearRegr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59"/>
            <a:ext cx="4464496" cy="533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14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X représente le </a:t>
            </a:r>
            <a:r>
              <a:rPr lang="fr-FR" dirty="0" err="1" smtClean="0"/>
              <a:t>Dataset</a:t>
            </a:r>
            <a:endParaRPr lang="fr-FR" dirty="0" smtClean="0"/>
          </a:p>
          <a:p>
            <a:pPr lvl="1"/>
            <a:r>
              <a:rPr lang="fr-FR" dirty="0" smtClean="0"/>
              <a:t>S’exprime en majuscule car il s’agit d’une matrice</a:t>
            </a:r>
          </a:p>
          <a:p>
            <a:pPr lvl="1"/>
            <a:r>
              <a:rPr lang="fr-FR" dirty="0" smtClean="0"/>
              <a:t>1 dimension = 1 variable</a:t>
            </a:r>
          </a:p>
          <a:p>
            <a:r>
              <a:rPr lang="fr-FR" dirty="0"/>
              <a:t>y</a:t>
            </a:r>
            <a:r>
              <a:rPr lang="fr-FR" dirty="0" smtClean="0"/>
              <a:t> représente le résultat</a:t>
            </a:r>
          </a:p>
        </p:txBody>
      </p:sp>
    </p:spTree>
    <p:extLst>
      <p:ext uri="{BB962C8B-B14F-4D97-AF65-F5344CB8AC3E}">
        <p14:creationId xmlns:p14="http://schemas.microsoft.com/office/powerpoint/2010/main" val="34976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 du résultat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Evidement en ayant moins de données le résultat sur le training set sera un peu moins bon</a:t>
            </a:r>
          </a:p>
          <a:p>
            <a:r>
              <a:rPr lang="fr-FR" dirty="0" smtClean="0"/>
              <a:t>Mais il faut rejouer la régression sur les </a:t>
            </a:r>
            <a:r>
              <a:rPr lang="fr-FR" dirty="0" err="1" smtClean="0"/>
              <a:t>testing</a:t>
            </a:r>
            <a:r>
              <a:rPr lang="fr-FR" dirty="0" smtClean="0"/>
              <a:t> set</a:t>
            </a:r>
          </a:p>
          <a:p>
            <a:pPr lvl="1"/>
            <a:r>
              <a:rPr lang="fr-FR" dirty="0" smtClean="0"/>
              <a:t>Il peut être nécessaire de rejouer le modèle plusieurs fois pour arriver à un résultat satisfaisant</a:t>
            </a:r>
          </a:p>
          <a:p>
            <a:pPr lvl="1"/>
            <a:r>
              <a:rPr lang="fr-FR" dirty="0" smtClean="0"/>
              <a:t>Training vs test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482281"/>
            <a:ext cx="3158514" cy="23143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4565194"/>
            <a:ext cx="3118678" cy="223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0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Echantillonnage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Basé sur une fonctionnalité </a:t>
            </a:r>
            <a:r>
              <a:rPr lang="fr-FR" dirty="0" err="1" smtClean="0"/>
              <a:t>numpy</a:t>
            </a:r>
            <a:endParaRPr lang="fr-FR" dirty="0" smtClean="0"/>
          </a:p>
          <a:p>
            <a:r>
              <a:rPr lang="fr-FR" dirty="0" err="1" smtClean="0"/>
              <a:t>np.array</a:t>
            </a:r>
            <a:r>
              <a:rPr lang="fr-FR" dirty="0" smtClean="0"/>
              <a:t>([2,8,0,10,9])[2,4] donne [0,9]</a:t>
            </a:r>
          </a:p>
          <a:p>
            <a:r>
              <a:rPr lang="fr-FR" dirty="0" smtClean="0"/>
              <a:t>Cela donne pour un échantillon de 5000</a:t>
            </a:r>
          </a:p>
          <a:p>
            <a:pPr lvl="1"/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(70000, size=5000)</a:t>
            </a:r>
          </a:p>
          <a:p>
            <a:pPr lvl="1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mnist.data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mnist.target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11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Training 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ms.train_test_split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(data, target,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=0.8,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=0.2)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87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6619</TotalTime>
  <Words>645</Words>
  <Application>Microsoft Office PowerPoint</Application>
  <PresentationFormat>Affichage à l'écran (4:3)</PresentationFormat>
  <Paragraphs>107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Courier New</vt:lpstr>
      <vt:lpstr>Monotype Sorts</vt:lpstr>
      <vt:lpstr>Times New Roman</vt:lpstr>
      <vt:lpstr>cvc</vt:lpstr>
      <vt:lpstr>Présentation PowerPoint</vt:lpstr>
      <vt:lpstr>Présentation PowerPoint</vt:lpstr>
      <vt:lpstr>Présentation PowerPoint</vt:lpstr>
      <vt:lpstr>Régression</vt:lpstr>
      <vt:lpstr>Régression</vt:lpstr>
      <vt:lpstr>Dataset</vt:lpstr>
      <vt:lpstr>Interprétation du résultat</vt:lpstr>
      <vt:lpstr>Echantillonnage</vt:lpstr>
      <vt:lpstr>Training Set</vt:lpstr>
      <vt:lpstr>Metrics</vt:lpstr>
      <vt:lpstr>Régression polynomiale</vt:lpstr>
      <vt:lpstr>PreProcessing</vt:lpstr>
      <vt:lpstr>Pipeline</vt:lpstr>
      <vt:lpstr>Interprétation</vt:lpstr>
      <vt:lpstr>Surapprentissage</vt:lpstr>
      <vt:lpstr>Echantillonage</vt:lpstr>
      <vt:lpstr>Randomisation</vt:lpstr>
      <vt:lpstr>Randomisation</vt:lpstr>
      <vt:lpstr>Model Selection</vt:lpstr>
      <vt:lpstr>Régression non-polynomiale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326</cp:revision>
  <dcterms:created xsi:type="dcterms:W3CDTF">2000-04-10T19:33:12Z</dcterms:created>
  <dcterms:modified xsi:type="dcterms:W3CDTF">2020-05-28T08:51:20Z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