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3"/>
  </p:notesMasterIdLst>
  <p:handoutMasterIdLst>
    <p:handoutMasterId r:id="rId34"/>
  </p:handoutMasterIdLst>
  <p:sldIdLst>
    <p:sldId id="264" r:id="rId2"/>
    <p:sldId id="267" r:id="rId3"/>
    <p:sldId id="300" r:id="rId4"/>
    <p:sldId id="268" r:id="rId5"/>
    <p:sldId id="269" r:id="rId6"/>
    <p:sldId id="293" r:id="rId7"/>
    <p:sldId id="271" r:id="rId8"/>
    <p:sldId id="272" r:id="rId9"/>
    <p:sldId id="294" r:id="rId10"/>
    <p:sldId id="295" r:id="rId11"/>
    <p:sldId id="296" r:id="rId12"/>
    <p:sldId id="292" r:id="rId13"/>
    <p:sldId id="297" r:id="rId14"/>
    <p:sldId id="301" r:id="rId15"/>
    <p:sldId id="298" r:id="rId16"/>
    <p:sldId id="273" r:id="rId17"/>
    <p:sldId id="274" r:id="rId18"/>
    <p:sldId id="291" r:id="rId19"/>
    <p:sldId id="279" r:id="rId20"/>
    <p:sldId id="283" r:id="rId21"/>
    <p:sldId id="285" r:id="rId22"/>
    <p:sldId id="286" r:id="rId23"/>
    <p:sldId id="284" r:id="rId24"/>
    <p:sldId id="299" r:id="rId25"/>
    <p:sldId id="288" r:id="rId26"/>
    <p:sldId id="302" r:id="rId27"/>
    <p:sldId id="303" r:id="rId28"/>
    <p:sldId id="304" r:id="rId29"/>
    <p:sldId id="305" r:id="rId30"/>
    <p:sldId id="306" r:id="rId31"/>
    <p:sldId id="287" r:id="rId32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63" d="100"/>
          <a:sy n="63" d="100"/>
        </p:scale>
        <p:origin x="1590" y="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18</a:t>
            </a:r>
          </a:p>
          <a:p>
            <a:pPr eaLnBrk="1" hangingPunct="1"/>
            <a:r>
              <a:rPr lang="fr-FR" altLang="fr-FR" dirty="0"/>
              <a:t>Réseaux Neuronaux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Data Science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560" y="2972129"/>
            <a:ext cx="306705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MLP MNIST</a:t>
            </a:r>
          </a:p>
        </p:txBody>
      </p:sp>
      <p:pic>
        <p:nvPicPr>
          <p:cNvPr id="1026" name="Picture 2" descr="https://dpzbhybb2pdcj.cloudfront.net/allaire/Figures/01fig05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6872"/>
            <a:ext cx="5855793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065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MLP MNIST</a:t>
            </a:r>
          </a:p>
        </p:txBody>
      </p:sp>
      <p:pic>
        <p:nvPicPr>
          <p:cNvPr id="2050" name="Picture 2" descr="https://dpzbhybb2pdcj.cloudfront.net/allaire/Figures/01fig06_alt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56792"/>
            <a:ext cx="6456644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217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Backpropagation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réseaux de neurones sont souvent supervisé</a:t>
            </a:r>
          </a:p>
          <a:p>
            <a:pPr lvl="1"/>
            <a:r>
              <a:rPr lang="fr-FR" dirty="0"/>
              <a:t>Présence d’un feedback pour indiquer si le calcul est bon</a:t>
            </a:r>
          </a:p>
          <a:p>
            <a:r>
              <a:rPr lang="fr-FR" dirty="0"/>
              <a:t>Si le feedback est bon, le neurone se fige un peu plus</a:t>
            </a:r>
          </a:p>
          <a:p>
            <a:r>
              <a:rPr lang="fr-FR" dirty="0"/>
              <a:t>Sinon, le seuil et les poids changent un peu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241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Backpropagation</a:t>
            </a:r>
            <a:endParaRPr lang="fr-FR" dirty="0"/>
          </a:p>
        </p:txBody>
      </p:sp>
      <p:pic>
        <p:nvPicPr>
          <p:cNvPr id="4098" name="Picture 2" descr="https://dpzbhybb2pdcj.cloudfront.net/allaire/Figures/01fig09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341" y="1772816"/>
            <a:ext cx="4608512" cy="365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962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SGD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 err="1"/>
              <a:t>dW</a:t>
            </a:r>
            <a:r>
              <a:rPr lang="fr-FR" dirty="0"/>
              <a:t> = (</a:t>
            </a:r>
            <a:r>
              <a:rPr lang="fr-FR" dirty="0" err="1"/>
              <a:t>loss</a:t>
            </a:r>
            <a:r>
              <a:rPr lang="fr-FR" dirty="0"/>
              <a:t> * </a:t>
            </a:r>
            <a:r>
              <a:rPr lang="fr-FR" dirty="0" err="1"/>
              <a:t>learningrate</a:t>
            </a:r>
            <a:r>
              <a:rPr lang="fr-FR" dirty="0"/>
              <a:t>) / (</a:t>
            </a:r>
            <a:r>
              <a:rPr lang="fr-FR" dirty="0" err="1"/>
              <a:t>f</a:t>
            </a:r>
            <a:r>
              <a:rPr lang="fr-FR" sz="1050" dirty="0" err="1"/>
              <a:t>acceleration</a:t>
            </a:r>
            <a:r>
              <a:rPr lang="fr-FR" dirty="0"/>
              <a:t>(</a:t>
            </a:r>
            <a:r>
              <a:rPr lang="fr-FR" dirty="0" err="1"/>
              <a:t>momentum</a:t>
            </a:r>
            <a:r>
              <a:rPr lang="fr-FR" dirty="0"/>
              <a:t>) * </a:t>
            </a:r>
            <a:r>
              <a:rPr lang="fr-FR" dirty="0" err="1"/>
              <a:t>df</a:t>
            </a:r>
            <a:r>
              <a:rPr lang="fr-FR" dirty="0"/>
              <a:t>(x) )</a:t>
            </a:r>
          </a:p>
          <a:p>
            <a:pPr lvl="1"/>
            <a:r>
              <a:rPr lang="fr-FR" dirty="0" err="1"/>
              <a:t>learningrate</a:t>
            </a:r>
            <a:r>
              <a:rPr lang="fr-FR" dirty="0"/>
              <a:t> = [10</a:t>
            </a:r>
            <a:r>
              <a:rPr lang="fr-FR" baseline="30000" dirty="0"/>
              <a:t>e</a:t>
            </a:r>
            <a:r>
              <a:rPr lang="fr-FR" dirty="0"/>
              <a:t>-2 .. 10</a:t>
            </a:r>
            <a:r>
              <a:rPr lang="fr-FR" baseline="30000" dirty="0"/>
              <a:t>e</a:t>
            </a:r>
            <a:r>
              <a:rPr lang="fr-FR" dirty="0"/>
              <a:t>-5]</a:t>
            </a:r>
          </a:p>
          <a:p>
            <a:r>
              <a:rPr lang="fr-FR" dirty="0" err="1"/>
              <a:t>fSGD</a:t>
            </a:r>
            <a:r>
              <a:rPr lang="fr-FR" dirty="0"/>
              <a:t> = </a:t>
            </a:r>
            <a:r>
              <a:rPr lang="fr-FR" dirty="0" err="1"/>
              <a:t>dw</a:t>
            </a:r>
            <a:r>
              <a:rPr lang="fr-FR" dirty="0"/>
              <a:t> * </a:t>
            </a:r>
            <a:r>
              <a:rPr lang="fr-FR" dirty="0" err="1"/>
              <a:t>Wconnexion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4285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Dérivation du gradient</a:t>
            </a:r>
          </a:p>
        </p:txBody>
      </p:sp>
      <p:pic>
        <p:nvPicPr>
          <p:cNvPr id="7170" name="Picture 2" descr="https://dpzbhybb2pdcj.cloudfront.net/allaire/Figures/02fig1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484784"/>
            <a:ext cx="5040560" cy="384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119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Calcul d’un NAND</a:t>
            </a:r>
          </a:p>
          <a:p>
            <a:pPr lvl="1"/>
            <a:r>
              <a:rPr lang="fr-FR" dirty="0"/>
              <a:t>Inputs : </a:t>
            </a:r>
            <a:r>
              <a:rPr lang="da-DK" dirty="0"/>
              <a:t>[False, False],[False,True],[True, False],[True,True]</a:t>
            </a:r>
          </a:p>
          <a:p>
            <a:pPr lvl="1"/>
            <a:r>
              <a:rPr lang="da-DK" dirty="0"/>
              <a:t>Output : False, Flase, False, True</a:t>
            </a:r>
          </a:p>
          <a:p>
            <a:pPr lvl="1"/>
            <a:r>
              <a:rPr lang="da-DK" dirty="0"/>
              <a:t>1000 itérations</a:t>
            </a:r>
          </a:p>
          <a:p>
            <a:pPr lvl="1"/>
            <a:r>
              <a:rPr lang="da-DK" dirty="0"/>
              <a:t>Résultat obtenu avec seuil de 0.4777 et des poids de 0.5</a:t>
            </a:r>
          </a:p>
        </p:txBody>
      </p:sp>
    </p:spTree>
    <p:extLst>
      <p:ext uri="{BB962C8B-B14F-4D97-AF65-F5344CB8AC3E}">
        <p14:creationId xmlns:p14="http://schemas.microsoft.com/office/powerpoint/2010/main" val="3244076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Réseaux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neurones peuvent être mis en réseaux</a:t>
            </a:r>
          </a:p>
          <a:p>
            <a:pPr lvl="1"/>
            <a:r>
              <a:rPr lang="fr-FR" dirty="0"/>
              <a:t>En arbre (MLP)</a:t>
            </a:r>
          </a:p>
          <a:p>
            <a:pPr lvl="1"/>
            <a:r>
              <a:rPr lang="fr-FR" dirty="0"/>
              <a:t>En graphe (plus complexe)</a:t>
            </a:r>
          </a:p>
          <a:p>
            <a:pPr lvl="1"/>
            <a:r>
              <a:rPr lang="fr-FR" dirty="0"/>
              <a:t>Poids multiples</a:t>
            </a:r>
          </a:p>
          <a:p>
            <a:r>
              <a:rPr lang="fr-FR" dirty="0"/>
              <a:t>Très couteux</a:t>
            </a:r>
          </a:p>
          <a:p>
            <a:pPr lvl="1"/>
            <a:r>
              <a:rPr lang="fr-FR" dirty="0"/>
              <a:t>Mais donne de très bon résultats</a:t>
            </a:r>
          </a:p>
          <a:p>
            <a:pPr lvl="1"/>
            <a:r>
              <a:rPr lang="fr-FR" dirty="0"/>
              <a:t>Maitrise l’addition sur 4 bits avec 10 neurones et 10000 itérations</a:t>
            </a:r>
          </a:p>
          <a:p>
            <a:r>
              <a:rPr lang="fr-FR" dirty="0" err="1"/>
              <a:t>Backpropagation</a:t>
            </a:r>
            <a:r>
              <a:rPr lang="fr-FR" dirty="0"/>
              <a:t> complexe</a:t>
            </a:r>
          </a:p>
          <a:p>
            <a:pPr lvl="1"/>
            <a:r>
              <a:rPr lang="fr-FR" dirty="0"/>
              <a:t>Basé sur la répartition de l'erreurs sur les poids et la pente de la courbe de la fonction d'activation (</a:t>
            </a:r>
            <a:r>
              <a:rPr lang="fr-FR" dirty="0" err="1"/>
              <a:t>derivée</a:t>
            </a:r>
            <a:r>
              <a:rPr lang="fr-FR" dirty="0"/>
              <a:t>)</a:t>
            </a:r>
          </a:p>
        </p:txBody>
      </p:sp>
      <p:pic>
        <p:nvPicPr>
          <p:cNvPr id="3074" name="Picture 2" descr="../_images/multilayerperceptron_netwo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930341"/>
            <a:ext cx="2088232" cy="226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782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 Matriciel - GPU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Normalement une liste de liste de valeurs est injecté dans le MLP</a:t>
            </a:r>
          </a:p>
          <a:p>
            <a:r>
              <a:rPr lang="fr-FR" dirty="0"/>
              <a:t>Une itération par liste de valeur</a:t>
            </a:r>
          </a:p>
          <a:p>
            <a:r>
              <a:rPr lang="fr-FR" dirty="0"/>
              <a:t>L'algorithme est reproductible avec une matrice par layer</a:t>
            </a:r>
          </a:p>
          <a:p>
            <a:pPr lvl="1"/>
            <a:r>
              <a:rPr lang="fr-FR" dirty="0"/>
              <a:t>Facilement </a:t>
            </a:r>
            <a:r>
              <a:rPr lang="fr-FR" dirty="0" err="1"/>
              <a:t>GPUisable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7506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Cancer du Sein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Base de données du de cancer du Sein du Wisconsin</a:t>
            </a:r>
          </a:p>
          <a:p>
            <a:pPr lvl="1"/>
            <a:r>
              <a:rPr lang="en-US" dirty="0"/>
              <a:t>Wisconsin Diagnostic Breast Cancer (WDBC)</a:t>
            </a:r>
          </a:p>
          <a:p>
            <a:pPr lvl="1"/>
            <a:r>
              <a:rPr lang="en-US" dirty="0"/>
              <a:t>1995</a:t>
            </a:r>
          </a:p>
          <a:p>
            <a:pPr lvl="1"/>
            <a:r>
              <a:rPr lang="fr-FR" dirty="0"/>
              <a:t>https://archive.ics.uci.edu/ml/datasets/Breast+Cancer+Wisconsin+(Diagnostic)</a:t>
            </a:r>
          </a:p>
        </p:txBody>
      </p:sp>
      <p:pic>
        <p:nvPicPr>
          <p:cNvPr id="1027" name="Picture 3" descr="https://archive.ics.uci.edu/ml/assets/MLimages/Large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649" y="188640"/>
            <a:ext cx="158115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580" y="4293096"/>
            <a:ext cx="69151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8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Neurone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biologie un neurone est une cellule connecté à d’autre neurones qui a la faculté de laisser passer ou non un courant électrique</a:t>
            </a:r>
          </a:p>
          <a:p>
            <a:r>
              <a:rPr lang="fr-FR" dirty="0"/>
              <a:t>Sa modélisation mathématique est appelé perceptron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3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MLPClassifier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Multi Layer Perceptron Classifier</a:t>
            </a:r>
          </a:p>
          <a:p>
            <a:r>
              <a:rPr lang="fr-FR" dirty="0" err="1"/>
              <a:t>Hidden_layer_size</a:t>
            </a:r>
            <a:endParaRPr lang="fr-FR" dirty="0"/>
          </a:p>
          <a:p>
            <a:pPr lvl="1"/>
            <a:r>
              <a:rPr lang="fr-FR" dirty="0"/>
              <a:t>nombre de perceptron par couche</a:t>
            </a:r>
          </a:p>
          <a:p>
            <a:pPr lvl="1"/>
            <a:r>
              <a:rPr lang="fr-FR" dirty="0"/>
              <a:t>(30,30,30) : trois couches de 30 perceptrons</a:t>
            </a:r>
          </a:p>
          <a:p>
            <a:r>
              <a:rPr lang="fr-FR" dirty="0"/>
              <a:t>Activation</a:t>
            </a:r>
          </a:p>
          <a:p>
            <a:pPr lvl="1"/>
            <a:r>
              <a:rPr lang="fr-FR" dirty="0"/>
              <a:t>Fonction d’activation</a:t>
            </a:r>
          </a:p>
          <a:p>
            <a:pPr lvl="1"/>
            <a:r>
              <a:rPr lang="fr-FR" dirty="0" err="1"/>
              <a:t>Logistic</a:t>
            </a:r>
            <a:r>
              <a:rPr lang="fr-FR" dirty="0"/>
              <a:t> : </a:t>
            </a:r>
            <a:r>
              <a:rPr lang="fr-FR" dirty="0" err="1"/>
              <a:t>sigmoide</a:t>
            </a:r>
            <a:r>
              <a:rPr lang="fr-FR" dirty="0"/>
              <a:t> bien répartie mais couteuse : </a:t>
            </a:r>
            <a:r>
              <a:rPr lang="fr-FR" sz="2200" dirty="0"/>
              <a:t>f(x) = 1/1+exp(-x))</a:t>
            </a:r>
          </a:p>
          <a:p>
            <a:pPr lvl="1"/>
            <a:r>
              <a:rPr lang="fr-FR" dirty="0" err="1"/>
              <a:t>Tanh</a:t>
            </a:r>
            <a:r>
              <a:rPr lang="fr-FR" dirty="0"/>
              <a:t> : </a:t>
            </a:r>
            <a:r>
              <a:rPr lang="fr-FR" dirty="0" err="1"/>
              <a:t>sigmoide</a:t>
            </a:r>
            <a:r>
              <a:rPr lang="fr-FR" dirty="0"/>
              <a:t> </a:t>
            </a:r>
            <a:r>
              <a:rPr lang="fr-FR" dirty="0" err="1"/>
              <a:t>simplifée</a:t>
            </a:r>
            <a:r>
              <a:rPr lang="fr-FR" dirty="0"/>
              <a:t> : f(x) = </a:t>
            </a:r>
            <a:r>
              <a:rPr lang="fr-FR" dirty="0" err="1"/>
              <a:t>tanh</a:t>
            </a:r>
            <a:r>
              <a:rPr lang="fr-FR" dirty="0"/>
              <a:t>(x)</a:t>
            </a:r>
          </a:p>
          <a:p>
            <a:pPr lvl="1"/>
            <a:r>
              <a:rPr lang="fr-FR" dirty="0"/>
              <a:t>Relu (par défaut) : f(x) = max (0, x) rapide mais ne permet pas de tout faire </a:t>
            </a:r>
          </a:p>
        </p:txBody>
      </p:sp>
      <p:pic>
        <p:nvPicPr>
          <p:cNvPr id="2050" name="Picture 2" descr="Résultat de recherche d'images pour &quot;sigmoid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450" y="2636912"/>
            <a:ext cx="1680121" cy="168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792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MLPClassifier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/>
              <a:t>Solver</a:t>
            </a:r>
            <a:endParaRPr lang="fr-FR" sz="2400" dirty="0"/>
          </a:p>
          <a:p>
            <a:pPr lvl="1"/>
            <a:r>
              <a:rPr lang="fr-FR" sz="2000" dirty="0"/>
              <a:t>Algorithme du changement du poids</a:t>
            </a:r>
          </a:p>
          <a:p>
            <a:pPr lvl="1"/>
            <a:r>
              <a:rPr lang="fr-FR" sz="2000" dirty="0"/>
              <a:t>Par défaut </a:t>
            </a:r>
            <a:r>
              <a:rPr lang="fr-FR" sz="2000" dirty="0" err="1"/>
              <a:t>adam</a:t>
            </a:r>
            <a:r>
              <a:rPr lang="fr-FR" sz="2000" dirty="0"/>
              <a:t> (</a:t>
            </a:r>
            <a:r>
              <a:rPr lang="fr-FR" sz="2000" dirty="0" err="1"/>
              <a:t>stochastic</a:t>
            </a:r>
            <a:r>
              <a:rPr lang="fr-FR" sz="2000" dirty="0"/>
              <a:t> gradient-</a:t>
            </a:r>
            <a:r>
              <a:rPr lang="fr-FR" sz="2000" dirty="0" err="1"/>
              <a:t>based</a:t>
            </a:r>
            <a:r>
              <a:rPr lang="fr-FR" sz="2000" dirty="0"/>
              <a:t> </a:t>
            </a:r>
            <a:r>
              <a:rPr lang="fr-FR" sz="2000" dirty="0" err="1"/>
              <a:t>optimizer</a:t>
            </a:r>
            <a:r>
              <a:rPr lang="fr-FR" sz="2000" dirty="0"/>
              <a:t>)</a:t>
            </a:r>
          </a:p>
          <a:p>
            <a:pPr lvl="1"/>
            <a:r>
              <a:rPr lang="fr-FR" sz="2000" dirty="0" err="1"/>
              <a:t>Sgd</a:t>
            </a:r>
            <a:r>
              <a:rPr lang="fr-FR" sz="2000" dirty="0"/>
              <a:t> va utiliser </a:t>
            </a:r>
            <a:r>
              <a:rPr lang="fr-FR" sz="2000" dirty="0" err="1"/>
              <a:t>Learning_rate</a:t>
            </a:r>
            <a:endParaRPr lang="fr-FR" sz="2000" dirty="0"/>
          </a:p>
          <a:p>
            <a:r>
              <a:rPr lang="fr-FR" sz="2400" dirty="0"/>
              <a:t>Alpha</a:t>
            </a:r>
          </a:p>
          <a:p>
            <a:pPr lvl="1"/>
            <a:r>
              <a:rPr lang="fr-FR" sz="2000" dirty="0"/>
              <a:t>0.00001</a:t>
            </a:r>
          </a:p>
          <a:p>
            <a:pPr lvl="1"/>
            <a:r>
              <a:rPr lang="fr-FR" sz="2000" dirty="0"/>
              <a:t>Pénalité</a:t>
            </a:r>
          </a:p>
          <a:p>
            <a:r>
              <a:rPr lang="fr-FR" sz="2400" dirty="0" err="1"/>
              <a:t>Learning_rate</a:t>
            </a:r>
            <a:endParaRPr lang="fr-FR" sz="2400" dirty="0"/>
          </a:p>
          <a:p>
            <a:pPr lvl="1"/>
            <a:r>
              <a:rPr lang="fr-FR" sz="2000" dirty="0"/>
              <a:t>Constant : changement de poids constant</a:t>
            </a:r>
          </a:p>
          <a:p>
            <a:pPr lvl="1"/>
            <a:r>
              <a:rPr lang="fr-FR" sz="2000" dirty="0"/>
              <a:t>Adaptive : Augmente en cas d’erreurs successive, abaisse en cas de succès successif, d’une valeur décrite dans </a:t>
            </a:r>
            <a:r>
              <a:rPr lang="fr-FR" sz="2000" dirty="0" err="1"/>
              <a:t>momentum</a:t>
            </a:r>
            <a:endParaRPr lang="fr-FR" sz="2000" dirty="0"/>
          </a:p>
          <a:p>
            <a:pPr lvl="1"/>
            <a:r>
              <a:rPr lang="fr-FR" sz="2000" dirty="0" err="1"/>
              <a:t>Invscaling</a:t>
            </a:r>
            <a:r>
              <a:rPr lang="fr-FR" sz="2000" dirty="0"/>
              <a:t> : baisse dans le temps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0975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MLPClassifier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Max_iter</a:t>
            </a:r>
            <a:endParaRPr lang="fr-FR" dirty="0"/>
          </a:p>
          <a:p>
            <a:pPr lvl="1"/>
            <a:r>
              <a:rPr lang="fr-FR" dirty="0"/>
              <a:t>Nombre d’itération</a:t>
            </a:r>
          </a:p>
          <a:p>
            <a:pPr lvl="1"/>
            <a:r>
              <a:rPr lang="fr-FR" dirty="0"/>
              <a:t>200 par défaut</a:t>
            </a:r>
          </a:p>
          <a:p>
            <a:r>
              <a:rPr lang="fr-FR" dirty="0" err="1"/>
              <a:t>Tol</a:t>
            </a:r>
            <a:endParaRPr lang="fr-FR" dirty="0"/>
          </a:p>
          <a:p>
            <a:pPr lvl="1"/>
            <a:r>
              <a:rPr lang="fr-FR" dirty="0"/>
              <a:t>Tolérance au score</a:t>
            </a:r>
          </a:p>
          <a:p>
            <a:pPr lvl="2"/>
            <a:r>
              <a:rPr lang="fr-FR" dirty="0"/>
              <a:t>10</a:t>
            </a:r>
            <a:r>
              <a:rPr lang="fr-FR" baseline="30000" dirty="0"/>
              <a:t>E</a:t>
            </a:r>
            <a:r>
              <a:rPr lang="fr-FR" dirty="0"/>
              <a:t>-4</a:t>
            </a:r>
          </a:p>
        </p:txBody>
      </p:sp>
    </p:spTree>
    <p:extLst>
      <p:ext uri="{BB962C8B-B14F-4D97-AF65-F5344CB8AC3E}">
        <p14:creationId xmlns:p14="http://schemas.microsoft.com/office/powerpoint/2010/main" val="1317148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MLPClassifier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16" y="1433512"/>
            <a:ext cx="9011862" cy="473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9830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Standardisation d’un jeux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Permet de normaliser les données</a:t>
            </a:r>
          </a:p>
          <a:p>
            <a:r>
              <a:rPr lang="fr-FR" sz="2400" dirty="0" err="1"/>
              <a:t>MinMaxScaler</a:t>
            </a:r>
            <a:endParaRPr lang="fr-FR" sz="2400" dirty="0"/>
          </a:p>
          <a:p>
            <a:pPr lvl="1"/>
            <a:r>
              <a:rPr lang="fr-FR" sz="2000" dirty="0"/>
              <a:t>Redimensionne les données pour qu’elles soient comprises entre 0 et 1</a:t>
            </a:r>
          </a:p>
          <a:p>
            <a:pPr lvl="1"/>
            <a:r>
              <a:rPr lang="fr-FR" sz="2000" dirty="0"/>
              <a:t>Assez sensible aux données extrêmes</a:t>
            </a:r>
          </a:p>
          <a:p>
            <a:r>
              <a:rPr lang="fr-FR" sz="2400" dirty="0" err="1"/>
              <a:t>StandardScaler</a:t>
            </a:r>
            <a:endParaRPr lang="fr-FR" sz="2400" dirty="0"/>
          </a:p>
          <a:p>
            <a:pPr lvl="1"/>
            <a:r>
              <a:rPr lang="fr-FR" sz="2000" dirty="0"/>
              <a:t>Supprime la moyenne et la mise à l'échelle de la variance de l'unité et en centrant sur 0</a:t>
            </a:r>
          </a:p>
          <a:p>
            <a:pPr lvl="1"/>
            <a:r>
              <a:rPr lang="fr-FR" sz="2000" dirty="0"/>
              <a:t>La moyenne devient 0</a:t>
            </a:r>
          </a:p>
          <a:p>
            <a:pPr lvl="1"/>
            <a:r>
              <a:rPr lang="fr-FR" sz="2000" dirty="0"/>
              <a:t>Modifie l’écart type</a:t>
            </a:r>
          </a:p>
          <a:p>
            <a:pPr lvl="1"/>
            <a:r>
              <a:rPr lang="fr-FR" sz="2000" dirty="0"/>
              <a:t>Moins sensible aux données extrêmes</a:t>
            </a:r>
          </a:p>
          <a:p>
            <a:r>
              <a:rPr lang="fr-FR" sz="2400" dirty="0" err="1"/>
              <a:t>RobustScaler</a:t>
            </a:r>
            <a:endParaRPr lang="fr-FR" sz="2400" dirty="0"/>
          </a:p>
          <a:p>
            <a:pPr lvl="1"/>
            <a:r>
              <a:rPr lang="fr-FR" sz="2000" dirty="0"/>
              <a:t>Fonctionne comme </a:t>
            </a:r>
            <a:r>
              <a:rPr lang="fr-FR" sz="2000" dirty="0" err="1"/>
              <a:t>StandardScaler</a:t>
            </a:r>
            <a:r>
              <a:rPr lang="fr-FR" sz="2000" dirty="0"/>
              <a:t> mais en percentile et est donc encore moins sensible aux données extrêmes</a:t>
            </a:r>
          </a:p>
        </p:txBody>
      </p:sp>
    </p:spTree>
    <p:extLst>
      <p:ext uri="{BB962C8B-B14F-4D97-AF65-F5344CB8AC3E}">
        <p14:creationId xmlns:p14="http://schemas.microsoft.com/office/powerpoint/2010/main" val="4099719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Metrics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Apporte le calcul des scores</a:t>
            </a:r>
          </a:p>
          <a:p>
            <a:r>
              <a:rPr lang="fr-FR" dirty="0"/>
              <a:t>import </a:t>
            </a:r>
            <a:r>
              <a:rPr lang="fr-FR" dirty="0" err="1"/>
              <a:t>sklearn.metrics</a:t>
            </a:r>
            <a:endParaRPr lang="fr-FR" dirty="0"/>
          </a:p>
          <a:p>
            <a:r>
              <a:rPr lang="fr-FR" dirty="0"/>
              <a:t>Possède plein de mesure de score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63929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Accuracy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accuracy_score</a:t>
            </a:r>
            <a:endParaRPr lang="fr-FR" dirty="0"/>
          </a:p>
          <a:p>
            <a:pPr lvl="1"/>
            <a:r>
              <a:rPr lang="fr-FR" dirty="0"/>
              <a:t>(Vrai positif + vrai négatif) / total</a:t>
            </a:r>
          </a:p>
          <a:p>
            <a:pPr lvl="1"/>
            <a:r>
              <a:rPr lang="fr-FR" dirty="0"/>
              <a:t>Apporte la qualité générale du modèle</a:t>
            </a:r>
          </a:p>
        </p:txBody>
      </p:sp>
    </p:spTree>
    <p:extLst>
      <p:ext uri="{BB962C8B-B14F-4D97-AF65-F5344CB8AC3E}">
        <p14:creationId xmlns:p14="http://schemas.microsoft.com/office/powerpoint/2010/main" val="3195015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Précision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precision_score</a:t>
            </a:r>
            <a:endParaRPr lang="fr-FR" dirty="0"/>
          </a:p>
          <a:p>
            <a:pPr lvl="1"/>
            <a:r>
              <a:rPr lang="fr-FR" dirty="0"/>
              <a:t>Vrai positif / (vrai positif + faux positif)</a:t>
            </a:r>
          </a:p>
          <a:p>
            <a:pPr lvl="1"/>
            <a:r>
              <a:rPr lang="fr-FR" dirty="0"/>
              <a:t>Apporte la qualité générale du modèle</a:t>
            </a:r>
          </a:p>
          <a:p>
            <a:pPr lvl="1"/>
            <a:r>
              <a:rPr lang="fr-FR" dirty="0"/>
              <a:t>Sensibilité aux faux positifs</a:t>
            </a:r>
          </a:p>
        </p:txBody>
      </p:sp>
    </p:spTree>
    <p:extLst>
      <p:ext uri="{BB962C8B-B14F-4D97-AF65-F5344CB8AC3E}">
        <p14:creationId xmlns:p14="http://schemas.microsoft.com/office/powerpoint/2010/main" val="28466242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Recall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recall_score</a:t>
            </a:r>
            <a:endParaRPr lang="fr-FR" dirty="0"/>
          </a:p>
          <a:p>
            <a:pPr lvl="1"/>
            <a:r>
              <a:rPr lang="fr-FR" dirty="0"/>
              <a:t>vrai positif / (vrai positif + faux négatifs)</a:t>
            </a:r>
          </a:p>
          <a:p>
            <a:pPr lvl="1"/>
            <a:r>
              <a:rPr lang="fr-FR" dirty="0"/>
              <a:t>Apporte la qualité générale du modèle</a:t>
            </a:r>
          </a:p>
          <a:p>
            <a:pPr lvl="1"/>
            <a:r>
              <a:rPr lang="fr-FR" dirty="0"/>
              <a:t>Sensibilité aux faux négatifs</a:t>
            </a:r>
          </a:p>
        </p:txBody>
      </p:sp>
    </p:spTree>
    <p:extLst>
      <p:ext uri="{BB962C8B-B14F-4D97-AF65-F5344CB8AC3E}">
        <p14:creationId xmlns:p14="http://schemas.microsoft.com/office/powerpoint/2010/main" val="23487794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49AE2E-4C8C-4615-8233-3BF76CC5E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F1 score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F4452C-74FC-4EC2-B38D-AE5218565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f1_score</a:t>
            </a:r>
          </a:p>
          <a:p>
            <a:r>
              <a:rPr lang="en-US" dirty="0"/>
              <a:t>F1 = 2 * (precision * recall) / (precision + recall)</a:t>
            </a:r>
            <a:endParaRPr lang="fr-FR" dirty="0"/>
          </a:p>
          <a:p>
            <a:r>
              <a:rPr lang="fr-FR" dirty="0"/>
              <a:t>Moyenne harmonique de </a:t>
            </a:r>
            <a:r>
              <a:rPr lang="fr-FR" dirty="0" err="1"/>
              <a:t>precision</a:t>
            </a:r>
            <a:r>
              <a:rPr lang="fr-FR" dirty="0"/>
              <a:t> et </a:t>
            </a:r>
            <a:r>
              <a:rPr lang="fr-FR" dirty="0" err="1"/>
              <a:t>recall</a:t>
            </a:r>
            <a:endParaRPr lang="fr-FR" dirty="0"/>
          </a:p>
          <a:p>
            <a:pPr lvl="1"/>
            <a:r>
              <a:rPr lang="fr-FR" dirty="0"/>
              <a:t>Plus utile que l'</a:t>
            </a:r>
            <a:r>
              <a:rPr lang="fr-FR" dirty="0" err="1"/>
              <a:t>accuracy</a:t>
            </a:r>
            <a:r>
              <a:rPr lang="fr-FR" dirty="0"/>
              <a:t> pour les catégorisations non balancées</a:t>
            </a:r>
          </a:p>
        </p:txBody>
      </p:sp>
    </p:spTree>
    <p:extLst>
      <p:ext uri="{BB962C8B-B14F-4D97-AF65-F5344CB8AC3E}">
        <p14:creationId xmlns:p14="http://schemas.microsoft.com/office/powerpoint/2010/main" val="1373387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Neurone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biologie un neurone est une cellule connectée à d’autre neurones qui a la faculté de laisser passer ou non un courant électrique</a:t>
            </a:r>
          </a:p>
          <a:p>
            <a:pPr lvl="1"/>
            <a:r>
              <a:rPr lang="fr-FR" dirty="0"/>
              <a:t>Sa modélisation mathématique est appelée perceptron</a:t>
            </a:r>
          </a:p>
          <a:p>
            <a:endParaRPr lang="fr-FR" dirty="0"/>
          </a:p>
        </p:txBody>
      </p:sp>
      <p:pic>
        <p:nvPicPr>
          <p:cNvPr id="6146" name="Picture 2" descr="RÃ©sultat de recherche d'images pour &quot;neuron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429000"/>
            <a:ext cx="5184576" cy="291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5358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Classification-report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Reprends les différents scores en un seul rapport et par catégorie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573016"/>
            <a:ext cx="7096787" cy="196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759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Matrice de confusion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matrice de confusion apporte les cas de succès, en discriminant les vrai positifs, les vrai négatifs, les faux positifs et les vrais positifs</a:t>
            </a:r>
          </a:p>
        </p:txBody>
      </p:sp>
      <p:pic>
        <p:nvPicPr>
          <p:cNvPr id="3074" name="Picture 2" descr="Résultat de recherche d'images pour &quot;sklearn confusion matrix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212976"/>
            <a:ext cx="320040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045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Perceptron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perceptron possède plusieurs entrées (ix), une sortie (o), un seuil et une fonction d’activation (f)</a:t>
            </a:r>
          </a:p>
          <a:p>
            <a:r>
              <a:rPr lang="fr-FR" dirty="0"/>
              <a:t>Chaque entrée possède un poids (</a:t>
            </a:r>
            <a:r>
              <a:rPr lang="fr-FR" dirty="0" err="1"/>
              <a:t>Wx</a:t>
            </a:r>
            <a:r>
              <a:rPr lang="fr-FR" dirty="0"/>
              <a:t>)</a:t>
            </a:r>
          </a:p>
          <a:p>
            <a:endParaRPr lang="fr-FR" dirty="0"/>
          </a:p>
        </p:txBody>
      </p:sp>
      <p:pic>
        <p:nvPicPr>
          <p:cNvPr id="1026" name="Picture 2" descr="Schéma d'un perceptron à n entrée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473" y="2719205"/>
            <a:ext cx="5640561" cy="399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22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Perceptron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L’ensemble des entrées sont multipliés à leurs poids puis sommés</a:t>
            </a:r>
          </a:p>
          <a:p>
            <a:r>
              <a:rPr lang="fr-FR" dirty="0"/>
              <a:t>signal = </a:t>
            </a:r>
            <a:r>
              <a:rPr lang="fr-FR" dirty="0" err="1"/>
              <a:t>sum</a:t>
            </a:r>
            <a:r>
              <a:rPr lang="fr-FR" dirty="0"/>
              <a:t>(i[x]*W[x])</a:t>
            </a:r>
          </a:p>
          <a:p>
            <a:r>
              <a:rPr lang="fr-FR" dirty="0"/>
              <a:t>Si f(signal) &gt; seuil (ou biais) alors le signal passe </a:t>
            </a:r>
            <a:r>
              <a:rPr lang="fr-FR"/>
              <a:t>dans la </a:t>
            </a:r>
            <a:r>
              <a:rPr lang="fr-FR" dirty="0"/>
              <a:t>sortie</a:t>
            </a:r>
          </a:p>
          <a:p>
            <a:r>
              <a:rPr lang="fr-FR" dirty="0"/>
              <a:t>f est souvent une tangente hyperbolique ou une sigmoïde</a:t>
            </a:r>
          </a:p>
          <a:p>
            <a:pPr lvl="1"/>
            <a:r>
              <a:rPr lang="fr-FR" dirty="0"/>
              <a:t>F = </a:t>
            </a:r>
            <a:r>
              <a:rPr lang="fr-FR" dirty="0" err="1"/>
              <a:t>math.tanh</a:t>
            </a:r>
            <a:endParaRPr lang="fr-FR" dirty="0"/>
          </a:p>
        </p:txBody>
      </p:sp>
      <p:pic>
        <p:nvPicPr>
          <p:cNvPr id="2050" name="Picture 2" descr="https://upload.wikimedia.org/wikipedia/commons/9/9d/Sigmoi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449855"/>
            <a:ext cx="2328193" cy="197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935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simple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Réseau (2,2,2)</a:t>
            </a:r>
          </a:p>
          <a:p>
            <a:pPr lvl="1"/>
            <a:r>
              <a:rPr lang="fr-FR" dirty="0"/>
              <a:t>2 inputs</a:t>
            </a:r>
          </a:p>
          <a:p>
            <a:pPr lvl="1"/>
            <a:r>
              <a:rPr lang="fr-FR" dirty="0"/>
              <a:t>2 </a:t>
            </a:r>
            <a:r>
              <a:rPr lang="fr-FR" dirty="0" err="1"/>
              <a:t>hiddens</a:t>
            </a:r>
            <a:endParaRPr lang="fr-FR" dirty="0"/>
          </a:p>
          <a:p>
            <a:pPr lvl="1"/>
            <a:r>
              <a:rPr lang="fr-FR" dirty="0"/>
              <a:t>2 outputs</a:t>
            </a:r>
          </a:p>
          <a:p>
            <a:r>
              <a:rPr lang="fr-FR" dirty="0"/>
              <a:t>Input [0.05, 0.1]</a:t>
            </a:r>
          </a:p>
          <a:p>
            <a:r>
              <a:rPr lang="fr-FR" dirty="0"/>
              <a:t>Output </a:t>
            </a:r>
            <a:r>
              <a:rPr lang="fr-FR" dirty="0" err="1"/>
              <a:t>target</a:t>
            </a:r>
            <a:r>
              <a:rPr lang="fr-FR" dirty="0"/>
              <a:t> [0.01, 0.99]</a:t>
            </a:r>
          </a:p>
          <a:p>
            <a:r>
              <a:rPr lang="fr-FR" dirty="0" err="1"/>
              <a:t>wx</a:t>
            </a:r>
            <a:r>
              <a:rPr lang="fr-FR" dirty="0"/>
              <a:t> = Poids</a:t>
            </a:r>
          </a:p>
          <a:p>
            <a:r>
              <a:rPr lang="fr-FR" dirty="0" err="1"/>
              <a:t>bx</a:t>
            </a:r>
            <a:r>
              <a:rPr lang="fr-FR" dirty="0"/>
              <a:t> = </a:t>
            </a:r>
            <a:r>
              <a:rPr lang="fr-FR" dirty="0" err="1"/>
              <a:t>Bias</a:t>
            </a:r>
            <a:r>
              <a:rPr lang="fr-FR" dirty="0"/>
              <a:t> (seuils)</a:t>
            </a:r>
          </a:p>
        </p:txBody>
      </p:sp>
      <p:pic>
        <p:nvPicPr>
          <p:cNvPr id="1028" name="Picture 4" descr="neural_network (9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537" y="1556792"/>
            <a:ext cx="4152900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628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perceptron simple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Perceptron:</a:t>
            </a:r>
          </a:p>
          <a:p>
            <a:pPr marL="0" indent="0">
              <a:buNone/>
            </a:pP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__(self,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id:int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weigths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activationFn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self.id:int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id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self.weigths:List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weigths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self.activationFn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activationFn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self.delta:float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0.1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self.output:float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self.inputs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[0 for _ in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self.weigths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signal(self):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([input *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for input,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zip(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self.inputs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self.weigths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)])</a:t>
            </a:r>
          </a:p>
        </p:txBody>
      </p:sp>
    </p:spTree>
    <p:extLst>
      <p:ext uri="{BB962C8B-B14F-4D97-AF65-F5344CB8AC3E}">
        <p14:creationId xmlns:p14="http://schemas.microsoft.com/office/powerpoint/2010/main" val="4089416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perceptron simple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o(self,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inputs:List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]):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self.inputs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inputs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signal =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self.signal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self.output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 if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self.activationFn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(signal) &gt;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self.bias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self.output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change(self):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 = 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- 0.1) *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self.delta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self.weigths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[w + r for w in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self.weigths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018815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L'importance des poids</a:t>
            </a:r>
          </a:p>
        </p:txBody>
      </p:sp>
      <p:pic>
        <p:nvPicPr>
          <p:cNvPr id="3074" name="Picture 2" descr="https://dpzbhybb2pdcj.cloudfront.net/allaire/Figures/01fig07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602" y="2132856"/>
            <a:ext cx="576064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674241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14709</TotalTime>
  <Words>1044</Words>
  <Application>Microsoft Office PowerPoint</Application>
  <PresentationFormat>Affichage à l'écran (4:3)</PresentationFormat>
  <Paragraphs>162</Paragraphs>
  <Slides>31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6" baseType="lpstr">
      <vt:lpstr>Arial</vt:lpstr>
      <vt:lpstr>Courier New</vt:lpstr>
      <vt:lpstr>Monotype Sorts</vt:lpstr>
      <vt:lpstr>Times New Roman</vt:lpstr>
      <vt:lpstr>cvc</vt:lpstr>
      <vt:lpstr>Présentation PowerPoint</vt:lpstr>
      <vt:lpstr>Neurone</vt:lpstr>
      <vt:lpstr>Neurone</vt:lpstr>
      <vt:lpstr>Perceptron</vt:lpstr>
      <vt:lpstr>Perceptron</vt:lpstr>
      <vt:lpstr>Exemple simple</vt:lpstr>
      <vt:lpstr>Exemple de perceptron simple</vt:lpstr>
      <vt:lpstr>Exemple de perceptron simple</vt:lpstr>
      <vt:lpstr>L'importance des poids</vt:lpstr>
      <vt:lpstr>MLP MNIST</vt:lpstr>
      <vt:lpstr>MLP MNIST</vt:lpstr>
      <vt:lpstr>Backpropagation</vt:lpstr>
      <vt:lpstr>Backpropagation</vt:lpstr>
      <vt:lpstr>SGD</vt:lpstr>
      <vt:lpstr>Dérivation du gradient</vt:lpstr>
      <vt:lpstr>Résultat</vt:lpstr>
      <vt:lpstr>Réseaux</vt:lpstr>
      <vt:lpstr>Calcul Matriciel - GPU</vt:lpstr>
      <vt:lpstr>Cancer du Sein</vt:lpstr>
      <vt:lpstr>MLPClassifier</vt:lpstr>
      <vt:lpstr>MLPClassifier</vt:lpstr>
      <vt:lpstr>MLPClassifier</vt:lpstr>
      <vt:lpstr>MLPClassifier</vt:lpstr>
      <vt:lpstr>Standardisation d’un jeux de données</vt:lpstr>
      <vt:lpstr>Metrics</vt:lpstr>
      <vt:lpstr>Accuracy</vt:lpstr>
      <vt:lpstr>Précision</vt:lpstr>
      <vt:lpstr>Recall</vt:lpstr>
      <vt:lpstr>F1 score</vt:lpstr>
      <vt:lpstr>Classification-report</vt:lpstr>
      <vt:lpstr>Matrice de confusion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385</cp:revision>
  <dcterms:created xsi:type="dcterms:W3CDTF">2000-04-10T19:33:12Z</dcterms:created>
  <dcterms:modified xsi:type="dcterms:W3CDTF">2025-09-19T12:03:48Z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