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264" r:id="rId2"/>
    <p:sldId id="265" r:id="rId3"/>
    <p:sldId id="266" r:id="rId4"/>
    <p:sldId id="267" r:id="rId5"/>
    <p:sldId id="282" r:id="rId6"/>
    <p:sldId id="283" r:id="rId7"/>
    <p:sldId id="284" r:id="rId8"/>
    <p:sldId id="285" r:id="rId9"/>
    <p:sldId id="286" r:id="rId10"/>
    <p:sldId id="268" r:id="rId11"/>
    <p:sldId id="269" r:id="rId12"/>
    <p:sldId id="272" r:id="rId13"/>
    <p:sldId id="273" r:id="rId14"/>
    <p:sldId id="274" r:id="rId15"/>
    <p:sldId id="271" r:id="rId16"/>
    <p:sldId id="277" r:id="rId17"/>
    <p:sldId id="276" r:id="rId18"/>
    <p:sldId id="275" r:id="rId19"/>
    <p:sldId id="270" r:id="rId20"/>
    <p:sldId id="278" r:id="rId21"/>
    <p:sldId id="287" r:id="rId22"/>
    <p:sldId id="288" r:id="rId23"/>
    <p:sldId id="279" r:id="rId24"/>
    <p:sldId id="289" r:id="rId25"/>
    <p:sldId id="290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299" r:id="rId35"/>
    <p:sldId id="305" r:id="rId36"/>
    <p:sldId id="301" r:id="rId37"/>
    <p:sldId id="302" r:id="rId38"/>
    <p:sldId id="303" r:id="rId39"/>
    <p:sldId id="304" r:id="rId4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8</a:t>
            </a:r>
          </a:p>
          <a:p>
            <a:pPr eaLnBrk="1" hangingPunct="1"/>
            <a:r>
              <a:rPr lang="fr-FR" altLang="fr-FR" dirty="0" err="1" smtClean="0"/>
              <a:t>TensorFlow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</a:t>
            </a:r>
            <a:r>
              <a:rPr lang="fr-FR" dirty="0" smtClean="0"/>
              <a:t>mathématiques </a:t>
            </a:r>
            <a:r>
              <a:rPr lang="fr-FR" dirty="0"/>
              <a:t>un tenseur désigne un objet très général, dont la valeur s'exprime dans un espace </a:t>
            </a:r>
            <a:r>
              <a:rPr lang="fr-FR" dirty="0" smtClean="0"/>
              <a:t>vectoriel</a:t>
            </a:r>
          </a:p>
          <a:p>
            <a:r>
              <a:rPr lang="fr-FR" dirty="0" smtClean="0"/>
              <a:t>Un tenseur est donc un scalaire, un vecteur, une matrice, un cube ou un </a:t>
            </a:r>
            <a:r>
              <a:rPr lang="fr-FR" dirty="0" err="1" smtClean="0"/>
              <a:t>narray</a:t>
            </a:r>
            <a:endParaRPr lang="fr-FR" dirty="0" smtClean="0"/>
          </a:p>
          <a:p>
            <a:r>
              <a:rPr lang="fr-FR" dirty="0" smtClean="0"/>
              <a:t>Les opérateurs de base sont programmés sur ces tenseurs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789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tenseur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Un scalaire</a:t>
            </a:r>
          </a:p>
          <a:p>
            <a:pPr lvl="1"/>
            <a:r>
              <a:rPr lang="fr-FR" sz="2000" dirty="0" smtClean="0"/>
              <a:t>s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(3.14)</a:t>
            </a:r>
          </a:p>
          <a:p>
            <a:r>
              <a:rPr lang="fr-FR" sz="2400" dirty="0" smtClean="0"/>
              <a:t>Un vecteur</a:t>
            </a:r>
          </a:p>
          <a:p>
            <a:pPr lvl="1"/>
            <a:r>
              <a:rPr lang="fr-FR" sz="2000" dirty="0" smtClean="0"/>
              <a:t>v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([1,2])</a:t>
            </a:r>
          </a:p>
          <a:p>
            <a:r>
              <a:rPr lang="fr-FR" sz="2400" dirty="0" smtClean="0"/>
              <a:t>Une matrice</a:t>
            </a:r>
          </a:p>
          <a:p>
            <a:pPr lvl="1"/>
            <a:r>
              <a:rPr lang="fr-FR" sz="2000" dirty="0" smtClean="0"/>
              <a:t>m = </a:t>
            </a:r>
            <a:r>
              <a:rPr lang="fr-FR" sz="2000" dirty="0" err="1" smtClean="0"/>
              <a:t>tf.constant</a:t>
            </a:r>
            <a:r>
              <a:rPr lang="fr-FR" sz="2000" dirty="0" smtClean="0"/>
              <a:t>([[1,2],[3,4]])</a:t>
            </a:r>
          </a:p>
          <a:p>
            <a:r>
              <a:rPr lang="fr-FR" sz="2400" dirty="0" smtClean="0"/>
              <a:t>Les tenseurs TF sont de type </a:t>
            </a:r>
            <a:r>
              <a:rPr lang="fr-FR" sz="2400" dirty="0" err="1" smtClean="0"/>
              <a:t>Tensor</a:t>
            </a:r>
            <a:endParaRPr lang="fr-FR" sz="2400" dirty="0" smtClean="0"/>
          </a:p>
          <a:p>
            <a:r>
              <a:rPr lang="fr-FR" sz="2400" dirty="0" smtClean="0"/>
              <a:t>Les tenseurs TF ne sont pas compatibles avec les listes Python, ni les tableaux </a:t>
            </a:r>
            <a:r>
              <a:rPr lang="fr-FR" sz="2400" dirty="0" err="1" smtClean="0"/>
              <a:t>numpy</a:t>
            </a:r>
            <a:r>
              <a:rPr lang="fr-FR" sz="2400" dirty="0" smtClean="0"/>
              <a:t>, ni les </a:t>
            </a:r>
            <a:r>
              <a:rPr lang="fr-FR" sz="2400" dirty="0" err="1" smtClean="0"/>
              <a:t>DataFrame</a:t>
            </a:r>
            <a:r>
              <a:rPr lang="fr-FR" sz="2400" dirty="0" smtClean="0"/>
              <a:t> Pandas</a:t>
            </a:r>
          </a:p>
          <a:p>
            <a:pPr lvl="1"/>
            <a:r>
              <a:rPr lang="fr-FR" sz="2000" dirty="0" smtClean="0"/>
              <a:t>Pour les créer il faut passer par un constructeur (constant)</a:t>
            </a:r>
          </a:p>
        </p:txBody>
      </p:sp>
    </p:spTree>
    <p:extLst>
      <p:ext uri="{BB962C8B-B14F-4D97-AF65-F5344CB8AC3E}">
        <p14:creationId xmlns:p14="http://schemas.microsoft.com/office/powerpoint/2010/main" val="797299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Algèbre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concepts de base de l'algèbre sont implémentés dans TF</a:t>
            </a:r>
          </a:p>
          <a:p>
            <a:r>
              <a:rPr lang="fr-FR" dirty="0" smtClean="0"/>
              <a:t>Dans les opérateurs de base</a:t>
            </a:r>
          </a:p>
          <a:p>
            <a:pPr lvl="1"/>
            <a:r>
              <a:rPr lang="fr-FR" dirty="0" smtClean="0"/>
              <a:t>c = a + b</a:t>
            </a:r>
          </a:p>
          <a:p>
            <a:r>
              <a:rPr lang="fr-FR" dirty="0" smtClean="0"/>
              <a:t>Dans des fonctions</a:t>
            </a:r>
          </a:p>
          <a:p>
            <a:pPr lvl="1"/>
            <a:r>
              <a:rPr lang="fr-FR" dirty="0" smtClean="0"/>
              <a:t>m3 = </a:t>
            </a:r>
            <a:r>
              <a:rPr lang="fr-FR" dirty="0" err="1" smtClean="0"/>
              <a:t>tf.matmul</a:t>
            </a:r>
            <a:r>
              <a:rPr lang="fr-FR" dirty="0" smtClean="0"/>
              <a:t>(m1, m2)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8858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Trigonométrie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 module </a:t>
            </a:r>
            <a:r>
              <a:rPr lang="fr-FR" dirty="0" err="1" smtClean="0"/>
              <a:t>tf.math</a:t>
            </a:r>
            <a:r>
              <a:rPr lang="fr-FR" dirty="0" smtClean="0"/>
              <a:t> possède de nombreuses fonction trigonométrique</a:t>
            </a:r>
          </a:p>
          <a:p>
            <a:pPr lvl="1"/>
            <a:r>
              <a:rPr lang="fr-FR" dirty="0" smtClean="0"/>
              <a:t>Attention TF est moins généraliste que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Il ne sait faire que de l'algèbre linéaire et de la trigonométrie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6960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Polymorphisme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opérateurs et fonctions Python sont polymorphes</a:t>
            </a:r>
          </a:p>
          <a:p>
            <a:r>
              <a:rPr lang="fr-FR" dirty="0" smtClean="0"/>
              <a:t>c = a * b</a:t>
            </a:r>
          </a:p>
          <a:p>
            <a:pPr lvl="1"/>
            <a:r>
              <a:rPr lang="fr-FR" dirty="0" smtClean="0"/>
              <a:t>Donne un résultat différent en fonction du la forme du tenseur</a:t>
            </a:r>
          </a:p>
          <a:p>
            <a:pPr lvl="1"/>
            <a:r>
              <a:rPr lang="fr-FR" dirty="0" smtClean="0"/>
              <a:t>Les fonctions sont donc pilotées par le </a:t>
            </a:r>
            <a:r>
              <a:rPr lang="fr-FR" dirty="0" err="1" smtClean="0"/>
              <a:t>shape</a:t>
            </a:r>
            <a:r>
              <a:rPr lang="fr-FR" dirty="0" smtClean="0"/>
              <a:t> du tenseur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416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Graphes et Sessions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va convertir le calcul en un graphe d'objets</a:t>
            </a:r>
          </a:p>
          <a:p>
            <a:r>
              <a:rPr lang="fr-FR" dirty="0" smtClean="0"/>
              <a:t>Chaque nœud est un calcul sur des tenseurs</a:t>
            </a:r>
          </a:p>
          <a:p>
            <a:r>
              <a:rPr lang="fr-FR" dirty="0" smtClean="0"/>
              <a:t>La résolution du graphe peut être CPU ou GPU</a:t>
            </a:r>
          </a:p>
          <a:p>
            <a:r>
              <a:rPr lang="fr-FR" dirty="0" smtClean="0"/>
              <a:t>Le graphe va ensuite être répartie sur des </a:t>
            </a:r>
            <a:r>
              <a:rPr lang="fr-FR" dirty="0" err="1" smtClean="0"/>
              <a:t>Core</a:t>
            </a:r>
            <a:r>
              <a:rPr lang="fr-FR" dirty="0" smtClean="0"/>
              <a:t> grâce à l'algèbre linéaire</a:t>
            </a:r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r>
              <a:rPr lang="fr-FR" dirty="0" smtClean="0"/>
              <a:t> </a:t>
            </a:r>
            <a:r>
              <a:rPr lang="fr-FR" dirty="0" err="1" smtClean="0"/>
              <a:t>Yield</a:t>
            </a:r>
            <a:endParaRPr lang="fr-FR" dirty="0" smtClean="0"/>
          </a:p>
          <a:p>
            <a:r>
              <a:rPr lang="fr-FR" dirty="0" smtClean="0"/>
              <a:t>Exemple</a:t>
            </a:r>
          </a:p>
          <a:p>
            <a:r>
              <a:rPr lang="fr-FR" dirty="0" err="1"/>
              <a:t>sess</a:t>
            </a:r>
            <a:r>
              <a:rPr lang="fr-FR" dirty="0"/>
              <a:t> = </a:t>
            </a:r>
            <a:r>
              <a:rPr lang="fr-FR" dirty="0" err="1"/>
              <a:t>tf.Session</a:t>
            </a:r>
            <a:r>
              <a:rPr lang="fr-FR" dirty="0" smtClean="0"/>
              <a:t>() # Création du graphe</a:t>
            </a:r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 smtClean="0"/>
              <a:t>sess.run</a:t>
            </a:r>
            <a:r>
              <a:rPr lang="fr-FR" dirty="0" smtClean="0"/>
              <a:t>(c) # Résolution du graphe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3094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Remoting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sessions peuvent s'</a:t>
            </a:r>
            <a:r>
              <a:rPr lang="fr-FR" dirty="0"/>
              <a:t>e</a:t>
            </a:r>
            <a:r>
              <a:rPr lang="fr-FR" dirty="0" smtClean="0"/>
              <a:t>xécuter sur CPU, GPU et TPU</a:t>
            </a:r>
          </a:p>
          <a:p>
            <a:r>
              <a:rPr lang="fr-FR" dirty="0" err="1"/>
              <a:t>tf.Session</a:t>
            </a:r>
            <a:r>
              <a:rPr lang="fr-FR" dirty="0"/>
              <a:t>("</a:t>
            </a:r>
            <a:r>
              <a:rPr lang="fr-FR" dirty="0" err="1"/>
              <a:t>grpc</a:t>
            </a:r>
            <a:r>
              <a:rPr lang="fr-FR" dirty="0"/>
              <a:t>://example.org:2222</a:t>
            </a:r>
            <a:r>
              <a:rPr lang="fr-FR" dirty="0" smtClean="0"/>
              <a:t>")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1551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graphe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098" name="Picture 2" descr="https://www.tensorflow.org/images/tensors_flow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600" y="940503"/>
            <a:ext cx="3328592" cy="591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07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complet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 = </a:t>
            </a:r>
            <a:r>
              <a:rPr lang="fr-FR" dirty="0" err="1"/>
              <a:t>tf.constant</a:t>
            </a:r>
            <a:r>
              <a:rPr lang="fr-FR" dirty="0"/>
              <a:t>([[1.0, 2.0], [3.0, 4.0]])</a:t>
            </a:r>
          </a:p>
          <a:p>
            <a:r>
              <a:rPr lang="fr-FR" dirty="0"/>
              <a:t>d = </a:t>
            </a:r>
            <a:r>
              <a:rPr lang="fr-FR" dirty="0" err="1"/>
              <a:t>tf.constant</a:t>
            </a:r>
            <a:r>
              <a:rPr lang="fr-FR" dirty="0"/>
              <a:t>([[1.0, 1.0], [0.0, 1.0]])</a:t>
            </a:r>
          </a:p>
          <a:p>
            <a:r>
              <a:rPr lang="fr-FR" dirty="0"/>
              <a:t>e = </a:t>
            </a:r>
            <a:r>
              <a:rPr lang="fr-FR" dirty="0" err="1"/>
              <a:t>tf.matmul</a:t>
            </a:r>
            <a:r>
              <a:rPr lang="fr-FR" dirty="0"/>
              <a:t>(c, d)</a:t>
            </a:r>
          </a:p>
          <a:p>
            <a:r>
              <a:rPr lang="fr-FR" dirty="0" err="1"/>
              <a:t>sess</a:t>
            </a:r>
            <a:r>
              <a:rPr lang="fr-FR" dirty="0"/>
              <a:t> = </a:t>
            </a:r>
            <a:r>
              <a:rPr lang="fr-FR" dirty="0" err="1"/>
              <a:t>tf.Session</a:t>
            </a:r>
            <a:r>
              <a:rPr lang="fr-FR" dirty="0"/>
              <a:t>()</a:t>
            </a:r>
          </a:p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sess.run</a:t>
            </a:r>
            <a:r>
              <a:rPr lang="fr-FR" dirty="0"/>
              <a:t>(e)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 smtClean="0"/>
              <a:t>)</a:t>
            </a:r>
          </a:p>
          <a:p>
            <a:r>
              <a:rPr lang="fr-FR" dirty="0" smtClean="0"/>
              <a:t>e est de type </a:t>
            </a:r>
            <a:r>
              <a:rPr lang="fr-FR" dirty="0" err="1" smtClean="0"/>
              <a:t>tf.Variable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37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convertir un tableau </a:t>
            </a:r>
            <a:r>
              <a:rPr lang="fr-FR" dirty="0" err="1" smtClean="0"/>
              <a:t>numpy</a:t>
            </a:r>
            <a:r>
              <a:rPr lang="fr-FR" dirty="0" smtClean="0"/>
              <a:t> en </a:t>
            </a:r>
            <a:r>
              <a:rPr lang="fr-FR" dirty="0" err="1" smtClean="0"/>
              <a:t>Tensor</a:t>
            </a:r>
            <a:r>
              <a:rPr lang="fr-FR" dirty="0" smtClean="0"/>
              <a:t> il faut passer par une fonction </a:t>
            </a:r>
            <a:r>
              <a:rPr lang="fr-FR" dirty="0" err="1" smtClean="0"/>
              <a:t>convert_to_tensor</a:t>
            </a:r>
            <a:endParaRPr lang="fr-FR" dirty="0" smtClean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tf.convert_to_tensor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([[1.0, 2.0], [3.0, 4.0]]),tf.float32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373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TensorFlow</a:t>
            </a:r>
            <a:r>
              <a:rPr lang="fr-FR" dirty="0"/>
              <a:t> est un outil open source d'apprentissage automatique développé par </a:t>
            </a:r>
            <a:r>
              <a:rPr lang="fr-FR" dirty="0" smtClean="0"/>
              <a:t>Google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code source a été ouvert le 9 novembre 2015 par Google et publié sous licence </a:t>
            </a:r>
            <a:r>
              <a:rPr lang="fr-FR" dirty="0" smtClean="0"/>
              <a:t>Apache</a:t>
            </a:r>
          </a:p>
          <a:p>
            <a:pPr lvl="1"/>
            <a:r>
              <a:rPr lang="fr-FR" dirty="0" smtClean="0"/>
              <a:t>V 1.0 du 11 février 2017</a:t>
            </a:r>
            <a:endParaRPr lang="fr-FR" dirty="0"/>
          </a:p>
          <a:p>
            <a:r>
              <a:rPr lang="fr-FR" dirty="0" smtClean="0"/>
              <a:t>Est </a:t>
            </a:r>
            <a:r>
              <a:rPr lang="fr-FR" dirty="0"/>
              <a:t>doté d'une interface Python.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</a:t>
            </a:r>
            <a:r>
              <a:rPr lang="fr-FR" dirty="0"/>
              <a:t>est l'un des outils les plus utilisés en IA dans le domaine de l'apprentissage </a:t>
            </a:r>
            <a:r>
              <a:rPr lang="fr-FR" dirty="0" smtClean="0"/>
              <a:t>machine</a:t>
            </a:r>
          </a:p>
          <a:p>
            <a:r>
              <a:rPr lang="fr-FR" dirty="0" smtClean="0"/>
              <a:t>Développé par Google Brain filiale d'Alphabet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768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tf.data.Dataset</a:t>
            </a:r>
            <a:r>
              <a:rPr lang="fr-FR" dirty="0" smtClean="0"/>
              <a:t> représente une collection de données volumineuse</a:t>
            </a:r>
          </a:p>
          <a:p>
            <a:r>
              <a:rPr lang="fr-FR" dirty="0" smtClean="0"/>
              <a:t>Gère la mémoire</a:t>
            </a:r>
          </a:p>
          <a:p>
            <a:pPr lvl="1"/>
            <a:r>
              <a:rPr lang="fr-FR" dirty="0" err="1" smtClean="0"/>
              <a:t>Eager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endParaRPr lang="fr-FR" dirty="0" smtClean="0"/>
          </a:p>
          <a:p>
            <a:pPr lvl="1"/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</a:t>
            </a:r>
            <a:endParaRPr lang="fr-FR" dirty="0" smtClean="0"/>
          </a:p>
          <a:p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 smtClean="0"/>
              <a:t>tf.data.Dataset.range</a:t>
            </a:r>
            <a:r>
              <a:rPr lang="fr-FR" dirty="0" smtClean="0"/>
              <a:t>(1000000)</a:t>
            </a:r>
          </a:p>
          <a:p>
            <a:r>
              <a:rPr lang="fr-FR" dirty="0" smtClean="0"/>
              <a:t>Possède des méthodes pour accéder à des fichiers et traiter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9670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Classe qui représente un jeux de données basé sur des </a:t>
            </a:r>
            <a:r>
              <a:rPr lang="fr-FR" dirty="0" err="1" smtClean="0"/>
              <a:t>Tensors</a:t>
            </a:r>
            <a:endParaRPr lang="fr-FR" dirty="0"/>
          </a:p>
          <a:p>
            <a:r>
              <a:rPr lang="fr-FR" dirty="0" smtClean="0"/>
              <a:t>En mémoire</a:t>
            </a:r>
          </a:p>
          <a:p>
            <a:r>
              <a:rPr lang="fr-FR" dirty="0" smtClean="0"/>
              <a:t>Un </a:t>
            </a:r>
            <a:r>
              <a:rPr lang="fr-FR" dirty="0" err="1" smtClean="0"/>
              <a:t>Dataset</a:t>
            </a:r>
            <a:r>
              <a:rPr lang="fr-FR" dirty="0" smtClean="0"/>
              <a:t> est une collection d'éléments de structure identiques</a:t>
            </a:r>
          </a:p>
          <a:p>
            <a:r>
              <a:rPr lang="fr-FR" dirty="0" smtClean="0"/>
              <a:t>Un élément contient un ou plusieurs </a:t>
            </a:r>
            <a:r>
              <a:rPr lang="fr-FR" dirty="0" err="1" smtClean="0"/>
              <a:t>Tensor</a:t>
            </a:r>
            <a:r>
              <a:rPr lang="fr-FR" dirty="0" smtClean="0"/>
              <a:t> appelés Composants</a:t>
            </a:r>
          </a:p>
          <a:p>
            <a:r>
              <a:rPr lang="fr-FR" dirty="0" smtClean="0"/>
              <a:t>Chaque composant à un type et une dimension</a:t>
            </a:r>
          </a:p>
          <a:p>
            <a:pPr lvl="1"/>
            <a:r>
              <a:rPr lang="fr-FR" dirty="0" err="1" smtClean="0"/>
              <a:t>tf.DType</a:t>
            </a:r>
            <a:endParaRPr lang="fr-FR" dirty="0" smtClean="0"/>
          </a:p>
          <a:p>
            <a:pPr lvl="1"/>
            <a:r>
              <a:rPr lang="fr-FR" dirty="0" err="1"/>
              <a:t>tf.TensorShape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8394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pic>
        <p:nvPicPr>
          <p:cNvPr id="7170" name="Picture 2" descr="https://4.bp.blogspot.com/-Av_QQUdRvZI/WbfwxtE0cjI/AAAAAAAAD1s/bjWNV9siuoI92Qo3TaeFaumb2s5BVfYgwCLcBGAs/s1600/image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8047323" cy="243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062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3 sous classes de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err="1" smtClean="0"/>
              <a:t>TextLineDataSet</a:t>
            </a:r>
            <a:r>
              <a:rPr lang="fr-FR" dirty="0" smtClean="0"/>
              <a:t> : fichier de type CSV</a:t>
            </a:r>
          </a:p>
          <a:p>
            <a:pPr lvl="1"/>
            <a:r>
              <a:rPr lang="fr-FR" dirty="0" err="1" smtClean="0"/>
              <a:t>FixedLengthRecordDataset</a:t>
            </a:r>
            <a:r>
              <a:rPr lang="fr-FR" dirty="0" smtClean="0"/>
              <a:t> : fichier de largeur fixe</a:t>
            </a:r>
          </a:p>
          <a:p>
            <a:pPr lvl="1"/>
            <a:r>
              <a:rPr lang="fr-FR" dirty="0" err="1" smtClean="0"/>
              <a:t>TFRecordDataset</a:t>
            </a:r>
            <a:r>
              <a:rPr lang="fr-FR" dirty="0" smtClean="0"/>
              <a:t> : fichier TF format propriétaire rare</a:t>
            </a:r>
          </a:p>
          <a:p>
            <a:r>
              <a:rPr lang="fr-FR" dirty="0" smtClean="0"/>
              <a:t>Exemple :</a:t>
            </a:r>
          </a:p>
          <a:p>
            <a:pPr lvl="1" indent="-342900"/>
            <a:r>
              <a:rPr lang="fr-FR" dirty="0" err="1"/>
              <a:t>dataset</a:t>
            </a:r>
            <a:r>
              <a:rPr lang="fr-FR" dirty="0"/>
              <a:t> = (</a:t>
            </a:r>
            <a:r>
              <a:rPr lang="fr-FR" dirty="0" err="1"/>
              <a:t>tf.data.TextLineDataset</a:t>
            </a:r>
            <a:r>
              <a:rPr lang="fr-FR" dirty="0"/>
              <a:t>(</a:t>
            </a:r>
            <a:r>
              <a:rPr lang="fr-FR" dirty="0" err="1"/>
              <a:t>file_path</a:t>
            </a:r>
            <a:r>
              <a:rPr lang="fr-FR" dirty="0"/>
              <a:t>) </a:t>
            </a:r>
          </a:p>
          <a:p>
            <a:pPr marL="400050" lvl="1" indent="0">
              <a:buNone/>
            </a:pPr>
            <a:r>
              <a:rPr lang="fr-FR" dirty="0"/>
              <a:t>               .skip(1</a:t>
            </a:r>
            <a:r>
              <a:rPr lang="fr-FR" dirty="0" smtClean="0"/>
              <a:t>).</a:t>
            </a:r>
            <a:r>
              <a:rPr lang="fr-FR" dirty="0" err="1"/>
              <a:t>map</a:t>
            </a:r>
            <a:r>
              <a:rPr lang="fr-FR" dirty="0"/>
              <a:t>(</a:t>
            </a:r>
            <a:r>
              <a:rPr lang="fr-FR" dirty="0" err="1"/>
              <a:t>decode_csv</a:t>
            </a:r>
            <a:r>
              <a:rPr lang="fr-FR" dirty="0" smtClean="0"/>
              <a:t>))</a:t>
            </a:r>
          </a:p>
          <a:p>
            <a:pPr lvl="1" indent="-342900"/>
            <a:r>
              <a:rPr lang="fr-FR" dirty="0" smtClean="0"/>
              <a:t>skip permet de sauter la 1</a:t>
            </a:r>
            <a:r>
              <a:rPr lang="fr-FR" baseline="30000" dirty="0" smtClean="0"/>
              <a:t>ère</a:t>
            </a:r>
            <a:r>
              <a:rPr lang="fr-FR" dirty="0" smtClean="0"/>
              <a:t> ligne</a:t>
            </a:r>
          </a:p>
          <a:p>
            <a:pPr lvl="1" indent="-342900"/>
            <a:r>
              <a:rPr lang="fr-FR" dirty="0" smtClean="0"/>
              <a:t>() permet de créer un générateur</a:t>
            </a:r>
          </a:p>
          <a:p>
            <a:pPr lvl="1" indent="-342900"/>
            <a:r>
              <a:rPr lang="fr-FR" dirty="0" err="1" smtClean="0"/>
              <a:t>map</a:t>
            </a:r>
            <a:r>
              <a:rPr lang="fr-FR" dirty="0" smtClean="0"/>
              <a:t>(</a:t>
            </a:r>
            <a:r>
              <a:rPr lang="fr-FR" dirty="0" err="1" smtClean="0"/>
              <a:t>input_fn</a:t>
            </a:r>
            <a:r>
              <a:rPr lang="fr-FR" dirty="0" smtClean="0"/>
              <a:t>) permet de mapper chaque ligne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2409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DType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136612"/>
            <a:ext cx="2808312" cy="5081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TensorShape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Représente une dimension d'un </a:t>
            </a:r>
            <a:r>
              <a:rPr lang="fr-FR" dirty="0" err="1" smtClean="0"/>
              <a:t>Tensor</a:t>
            </a:r>
            <a:endParaRPr lang="fr-FR" dirty="0" smtClean="0"/>
          </a:p>
          <a:p>
            <a:r>
              <a:rPr lang="fr-FR" dirty="0" smtClean="0"/>
              <a:t>Dimension connue</a:t>
            </a:r>
          </a:p>
          <a:p>
            <a:pPr lvl="1"/>
            <a:r>
              <a:rPr lang="fr-FR" dirty="0" err="1"/>
              <a:t>TensorShape</a:t>
            </a:r>
            <a:r>
              <a:rPr lang="fr-FR" dirty="0"/>
              <a:t>([16, 256</a:t>
            </a:r>
            <a:r>
              <a:rPr lang="fr-FR" dirty="0" smtClean="0"/>
              <a:t>])</a:t>
            </a:r>
          </a:p>
          <a:p>
            <a:r>
              <a:rPr lang="fr-FR" dirty="0" smtClean="0"/>
              <a:t>Dimension partiellement connue</a:t>
            </a:r>
          </a:p>
          <a:p>
            <a:pPr lvl="1"/>
            <a:r>
              <a:rPr lang="fr-FR" dirty="0" err="1"/>
              <a:t>TensorShape</a:t>
            </a:r>
            <a:r>
              <a:rPr lang="fr-FR" dirty="0"/>
              <a:t>([None, 256</a:t>
            </a:r>
            <a:r>
              <a:rPr lang="fr-FR" dirty="0" smtClean="0"/>
              <a:t>])</a:t>
            </a:r>
          </a:p>
          <a:p>
            <a:r>
              <a:rPr lang="fr-FR" dirty="0" smtClean="0"/>
              <a:t>Dimension non connue</a:t>
            </a:r>
          </a:p>
          <a:p>
            <a:pPr lvl="1"/>
            <a:r>
              <a:rPr lang="fr-FR" dirty="0" err="1"/>
              <a:t>TensorShape</a:t>
            </a:r>
            <a:r>
              <a:rPr lang="fr-FR" dirty="0"/>
              <a:t>(None)</a:t>
            </a:r>
          </a:p>
        </p:txBody>
      </p:sp>
    </p:spTree>
    <p:extLst>
      <p:ext uri="{BB962C8B-B14F-4D97-AF65-F5344CB8AC3E}">
        <p14:creationId xmlns:p14="http://schemas.microsoft.com/office/powerpoint/2010/main" val="109802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Eagger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gérer un </a:t>
            </a:r>
            <a:r>
              <a:rPr lang="fr-FR" dirty="0" err="1" smtClean="0"/>
              <a:t>Dataset</a:t>
            </a:r>
            <a:r>
              <a:rPr lang="fr-FR" dirty="0" smtClean="0"/>
              <a:t> en mémoire</a:t>
            </a:r>
          </a:p>
          <a:p>
            <a:pPr lvl="1"/>
            <a:r>
              <a:rPr lang="fr-FR" dirty="0"/>
              <a:t>U</a:t>
            </a:r>
            <a:r>
              <a:rPr lang="fr-FR" dirty="0" smtClean="0"/>
              <a:t>n </a:t>
            </a:r>
            <a:r>
              <a:rPr lang="fr-FR" dirty="0"/>
              <a:t>seul élément comprenant les </a:t>
            </a:r>
            <a:r>
              <a:rPr lang="fr-FR" dirty="0" smtClean="0"/>
              <a:t>tenseurs</a:t>
            </a:r>
          </a:p>
          <a:p>
            <a:r>
              <a:rPr lang="fr-FR" dirty="0" smtClean="0"/>
              <a:t>C'est le mode le plus simple</a:t>
            </a:r>
          </a:p>
          <a:p>
            <a:r>
              <a:rPr lang="fr-FR" dirty="0" smtClean="0"/>
              <a:t>Inutilisable &gt; 1Go</a:t>
            </a:r>
          </a:p>
          <a:p>
            <a:r>
              <a:rPr lang="fr-FR" dirty="0" smtClean="0"/>
              <a:t>Pour activer le mode </a:t>
            </a:r>
            <a:r>
              <a:rPr lang="fr-FR" dirty="0" err="1" smtClean="0"/>
              <a:t>eagger</a:t>
            </a:r>
            <a:endParaRPr lang="fr-FR" dirty="0"/>
          </a:p>
          <a:p>
            <a:pPr lvl="1"/>
            <a:r>
              <a:rPr lang="fr-FR" dirty="0" err="1"/>
              <a:t>tf.enable_eager_execution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Mode non recommandé par TF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5220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From_tensor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créer un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Eagger</a:t>
            </a:r>
            <a:r>
              <a:rPr lang="fr-FR" dirty="0" smtClean="0"/>
              <a:t> en mémoire</a:t>
            </a:r>
          </a:p>
          <a:p>
            <a:r>
              <a:rPr lang="fr-FR" dirty="0" smtClean="0"/>
              <a:t>Exemple</a:t>
            </a:r>
          </a:p>
          <a:p>
            <a:pPr marL="457200" lvl="1" indent="0">
              <a:buNone/>
            </a:pPr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tf.data.Dataset.from_tensor</a:t>
            </a:r>
            <a:r>
              <a:rPr lang="fr-FR" dirty="0"/>
              <a:t>(</a:t>
            </a:r>
            <a:r>
              <a:rPr lang="fr-FR" dirty="0" err="1"/>
              <a:t>tf.random_uniform</a:t>
            </a:r>
            <a:r>
              <a:rPr lang="fr-FR" dirty="0"/>
              <a:t>([4]))</a:t>
            </a:r>
          </a:p>
          <a:p>
            <a:pPr marL="457200" lvl="1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dataset.output_types</a:t>
            </a:r>
            <a:r>
              <a:rPr lang="fr-FR" dirty="0"/>
              <a:t>)  # ==&gt; "tf.float32"</a:t>
            </a:r>
          </a:p>
          <a:p>
            <a:pPr marL="457200" lvl="1" indent="0">
              <a:buNone/>
            </a:pPr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dataset.output_shapes</a:t>
            </a:r>
            <a:r>
              <a:rPr lang="fr-FR" dirty="0"/>
              <a:t>)  # ==&gt; "()"</a:t>
            </a:r>
          </a:p>
          <a:p>
            <a:pPr marL="457200" lvl="1" indent="0">
              <a:buNone/>
            </a:pPr>
            <a:r>
              <a:rPr lang="fr-FR" dirty="0"/>
              <a:t>for el in </a:t>
            </a:r>
            <a:r>
              <a:rPr lang="fr-FR" dirty="0" err="1"/>
              <a:t>dataset</a:t>
            </a:r>
            <a:r>
              <a:rPr lang="fr-FR" dirty="0"/>
              <a:t>:</a:t>
            </a:r>
          </a:p>
          <a:p>
            <a:pPr marL="457200" lvl="1" indent="0">
              <a:buNone/>
            </a:pPr>
            <a:r>
              <a:rPr lang="fr-FR" dirty="0"/>
              <a:t>    </a:t>
            </a:r>
            <a:r>
              <a:rPr lang="fr-FR" dirty="0" err="1"/>
              <a:t>print</a:t>
            </a:r>
            <a:r>
              <a:rPr lang="fr-FR" dirty="0"/>
              <a:t>(el)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784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From_tensor_slices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Pemret</a:t>
            </a:r>
            <a:r>
              <a:rPr lang="fr-FR" dirty="0" smtClean="0"/>
              <a:t> de créer un </a:t>
            </a:r>
            <a:r>
              <a:rPr lang="fr-FR" dirty="0" err="1" smtClean="0"/>
              <a:t>Dataset</a:t>
            </a:r>
            <a:r>
              <a:rPr lang="fr-FR" dirty="0" smtClean="0"/>
              <a:t> en "tranche"</a:t>
            </a:r>
          </a:p>
          <a:p>
            <a:r>
              <a:rPr lang="fr-FR" dirty="0" smtClean="0"/>
              <a:t>Le </a:t>
            </a:r>
            <a:r>
              <a:rPr lang="fr-FR" dirty="0" err="1" smtClean="0"/>
              <a:t>dataset</a:t>
            </a:r>
            <a:r>
              <a:rPr lang="fr-FR" dirty="0" smtClean="0"/>
              <a:t> est </a:t>
            </a:r>
            <a:r>
              <a:rPr lang="fr-FR" dirty="0" err="1" smtClean="0"/>
              <a:t>yieldé</a:t>
            </a:r>
            <a:r>
              <a:rPr lang="fr-FR" dirty="0" smtClean="0"/>
              <a:t> et paginé</a:t>
            </a:r>
          </a:p>
          <a:p>
            <a:r>
              <a:rPr lang="fr-FR" dirty="0" smtClean="0"/>
              <a:t>Compatible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lvl="1"/>
            <a:r>
              <a:rPr lang="fr-FR" sz="2000" dirty="0" err="1" smtClean="0"/>
              <a:t>dataset</a:t>
            </a:r>
            <a:r>
              <a:rPr lang="fr-FR" sz="2000" dirty="0" smtClean="0"/>
              <a:t> </a:t>
            </a:r>
            <a:r>
              <a:rPr lang="fr-FR" sz="2000" dirty="0"/>
              <a:t>= </a:t>
            </a:r>
            <a:r>
              <a:rPr lang="fr-FR" sz="2000" dirty="0" err="1"/>
              <a:t>tf.data.Dataset.from_tensor_slices</a:t>
            </a:r>
            <a:r>
              <a:rPr lang="fr-FR" sz="2000" dirty="0"/>
              <a:t>(</a:t>
            </a:r>
            <a:r>
              <a:rPr lang="fr-FR" sz="2000" dirty="0" err="1"/>
              <a:t>tf.random_uniform</a:t>
            </a:r>
            <a:r>
              <a:rPr lang="fr-FR" sz="2000" dirty="0"/>
              <a:t>([4]))</a:t>
            </a:r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49872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Pattern </a:t>
            </a:r>
            <a:r>
              <a:rPr lang="fr-FR" dirty="0" err="1" smtClean="0"/>
              <a:t>Map</a:t>
            </a:r>
            <a:endParaRPr lang="fr-FR" dirty="0"/>
          </a:p>
          <a:p>
            <a:r>
              <a:rPr lang="fr-FR" dirty="0" smtClean="0"/>
              <a:t>Permet de mapper les lignes d'un fichier en </a:t>
            </a:r>
            <a:r>
              <a:rPr lang="fr-FR" dirty="0" err="1" smtClean="0"/>
              <a:t>Yield</a:t>
            </a:r>
            <a:endParaRPr lang="fr-FR" dirty="0" smtClean="0"/>
          </a:p>
          <a:p>
            <a:r>
              <a:rPr lang="fr-FR" dirty="0" smtClean="0"/>
              <a:t>La fonction de mappage prend en paramètre une ligne et retourne un </a:t>
            </a:r>
            <a:r>
              <a:rPr lang="fr-FR" dirty="0" err="1" smtClean="0"/>
              <a:t>tuple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Un dictionnaire des </a:t>
            </a:r>
            <a:r>
              <a:rPr lang="fr-FR" dirty="0" err="1" smtClean="0"/>
              <a:t>features</a:t>
            </a:r>
            <a:r>
              <a:rPr lang="fr-FR" dirty="0" smtClean="0"/>
              <a:t> avec leurs valeurs typées</a:t>
            </a:r>
          </a:p>
          <a:p>
            <a:pPr lvl="1"/>
            <a:r>
              <a:rPr lang="fr-FR" dirty="0" smtClean="0"/>
              <a:t>Le label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decode_csv</a:t>
            </a:r>
            <a:r>
              <a:rPr lang="fr-FR" dirty="0"/>
              <a:t>(line</a:t>
            </a:r>
            <a:r>
              <a:rPr lang="fr-FR" dirty="0" smtClean="0"/>
              <a:t>):</a:t>
            </a:r>
            <a:endParaRPr lang="fr-FR" dirty="0"/>
          </a:p>
          <a:p>
            <a:pPr lvl="1"/>
            <a:r>
              <a:rPr lang="fr-FR" dirty="0" smtClean="0"/>
              <a:t>retourne ({"surface":100},3000)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302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CPU, GPU, TPU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TensorFlow</a:t>
            </a:r>
            <a:r>
              <a:rPr lang="fr-FR" dirty="0" smtClean="0"/>
              <a:t> est multiple CPU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GPU</a:t>
            </a:r>
          </a:p>
          <a:p>
            <a:pPr lvl="1"/>
            <a:r>
              <a:rPr lang="fr-FR" dirty="0" smtClean="0"/>
              <a:t>Raison du Succès</a:t>
            </a:r>
          </a:p>
          <a:p>
            <a:pPr lvl="1"/>
            <a:r>
              <a:rPr lang="fr-FR" dirty="0" smtClean="0"/>
              <a:t>Technologies GPGPU et GPPGPU</a:t>
            </a:r>
          </a:p>
          <a:p>
            <a:r>
              <a:rPr lang="fr-FR" dirty="0" err="1" smtClean="0"/>
              <a:t>TensorFlow</a:t>
            </a:r>
            <a:r>
              <a:rPr lang="fr-FR" dirty="0" smtClean="0"/>
              <a:t> est TPU</a:t>
            </a:r>
          </a:p>
          <a:p>
            <a:pPr lvl="1"/>
            <a:r>
              <a:rPr lang="fr-FR" dirty="0" err="1" smtClean="0"/>
              <a:t>Tensor</a:t>
            </a:r>
            <a:r>
              <a:rPr lang="fr-FR" dirty="0" smtClean="0"/>
              <a:t> </a:t>
            </a:r>
            <a:r>
              <a:rPr lang="fr-FR" dirty="0" err="1" smtClean="0"/>
              <a:t>Processing</a:t>
            </a:r>
            <a:r>
              <a:rPr lang="fr-FR" dirty="0" smtClean="0"/>
              <a:t> Unit</a:t>
            </a:r>
          </a:p>
          <a:p>
            <a:pPr lvl="1"/>
            <a:r>
              <a:rPr lang="fr-FR" dirty="0" smtClean="0"/>
              <a:t>Uniquement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smtClean="0"/>
              <a:t>Format propriétaire Google Cloud ML</a:t>
            </a:r>
          </a:p>
          <a:p>
            <a:r>
              <a:rPr lang="fr-FR" dirty="0" smtClean="0"/>
              <a:t>CPU, GPU et TPU sont génériques grâce à ABC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24914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decode_csv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tf.decode_csv</a:t>
            </a:r>
            <a:r>
              <a:rPr lang="fr-FR" dirty="0" smtClean="0"/>
              <a:t>(line, </a:t>
            </a:r>
            <a:r>
              <a:rPr lang="fr-FR" dirty="0" err="1" smtClean="0"/>
              <a:t>defaut_values</a:t>
            </a:r>
            <a:r>
              <a:rPr lang="fr-FR" dirty="0" smtClean="0"/>
              <a:t>)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err="1"/>
              <a:t>parsed_line</a:t>
            </a:r>
            <a:r>
              <a:rPr lang="fr-FR" dirty="0"/>
              <a:t> = </a:t>
            </a:r>
            <a:r>
              <a:rPr lang="fr-FR" dirty="0" err="1"/>
              <a:t>tf.decode_csv</a:t>
            </a:r>
            <a:r>
              <a:rPr lang="fr-FR" dirty="0"/>
              <a:t>(line, [[0.], [0</a:t>
            </a:r>
            <a:r>
              <a:rPr lang="fr-FR" dirty="0" smtClean="0"/>
              <a:t>.]])</a:t>
            </a:r>
          </a:p>
          <a:p>
            <a:r>
              <a:rPr lang="fr-FR" dirty="0" smtClean="0"/>
              <a:t>Il suffit ensuite de filtrer les colonnes pour séparer les </a:t>
            </a:r>
            <a:r>
              <a:rPr lang="fr-FR" dirty="0" err="1" smtClean="0"/>
              <a:t>features</a:t>
            </a:r>
            <a:r>
              <a:rPr lang="fr-FR" dirty="0" smtClean="0"/>
              <a:t> des labels</a:t>
            </a:r>
          </a:p>
          <a:p>
            <a:r>
              <a:rPr lang="fr-FR" dirty="0" smtClean="0"/>
              <a:t>Exemple :</a:t>
            </a:r>
          </a:p>
          <a:p>
            <a:pPr lvl="1"/>
            <a:r>
              <a:rPr lang="fr-FR" dirty="0" smtClean="0"/>
              <a:t>label </a:t>
            </a:r>
            <a:r>
              <a:rPr lang="fr-FR" dirty="0"/>
              <a:t>= </a:t>
            </a:r>
            <a:r>
              <a:rPr lang="fr-FR" dirty="0" err="1" smtClean="0"/>
              <a:t>parsed_line</a:t>
            </a:r>
            <a:r>
              <a:rPr lang="fr-FR" dirty="0" smtClean="0"/>
              <a:t>[0]</a:t>
            </a:r>
          </a:p>
          <a:p>
            <a:pPr lvl="1"/>
            <a:r>
              <a:rPr lang="fr-FR" dirty="0" err="1"/>
              <a:t>dict</a:t>
            </a:r>
            <a:r>
              <a:rPr lang="fr-FR" dirty="0"/>
              <a:t>(zip(FEATURES, </a:t>
            </a:r>
            <a:r>
              <a:rPr lang="fr-FR" dirty="0" err="1" smtClean="0"/>
              <a:t>parsed_line</a:t>
            </a:r>
            <a:r>
              <a:rPr lang="fr-FR" dirty="0" smtClean="0"/>
              <a:t>[1:]))</a:t>
            </a:r>
          </a:p>
          <a:p>
            <a:pPr lvl="1"/>
            <a:r>
              <a:rPr lang="fr-FR" dirty="0" smtClean="0"/>
              <a:t>Dans cet exemple le label est colonne 0 et les </a:t>
            </a:r>
            <a:r>
              <a:rPr lang="fr-FR" dirty="0" err="1" smtClean="0"/>
              <a:t>features</a:t>
            </a:r>
            <a:r>
              <a:rPr lang="fr-FR" dirty="0" smtClean="0"/>
              <a:t> sur les autres colonnes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66226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CsvDataset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de gérer un </a:t>
            </a:r>
            <a:r>
              <a:rPr lang="fr-FR" dirty="0" err="1" smtClean="0"/>
              <a:t>Dataset</a:t>
            </a:r>
            <a:r>
              <a:rPr lang="fr-FR" dirty="0" smtClean="0"/>
              <a:t> par CSV plus simplement</a:t>
            </a:r>
          </a:p>
          <a:p>
            <a:pPr lvl="1"/>
            <a:r>
              <a:rPr lang="fr-FR" dirty="0" err="1" smtClean="0"/>
              <a:t>record_defaults</a:t>
            </a:r>
            <a:r>
              <a:rPr lang="fr-FR" dirty="0" smtClean="0"/>
              <a:t> </a:t>
            </a:r>
            <a:r>
              <a:rPr lang="fr-FR" dirty="0"/>
              <a:t>= [tf.float32] * 2   # </a:t>
            </a:r>
            <a:r>
              <a:rPr lang="fr-FR" dirty="0" smtClean="0"/>
              <a:t>2 champs obligatoires</a:t>
            </a:r>
            <a:endParaRPr lang="fr-FR" dirty="0"/>
          </a:p>
          <a:p>
            <a:pPr lvl="1"/>
            <a:r>
              <a:rPr lang="fr-FR" dirty="0" err="1"/>
              <a:t>record_defaults</a:t>
            </a:r>
            <a:r>
              <a:rPr lang="fr-FR" dirty="0"/>
              <a:t> = [[0.0]] * 2 # </a:t>
            </a:r>
            <a:r>
              <a:rPr lang="fr-FR" dirty="0" smtClean="0"/>
              <a:t>2 champs optionnels</a:t>
            </a:r>
            <a:endParaRPr lang="fr-FR" dirty="0"/>
          </a:p>
          <a:p>
            <a:pPr lvl="1"/>
            <a:r>
              <a:rPr lang="fr-FR" dirty="0" err="1"/>
              <a:t>dataset</a:t>
            </a:r>
            <a:r>
              <a:rPr lang="fr-FR" dirty="0"/>
              <a:t> = </a:t>
            </a:r>
            <a:r>
              <a:rPr lang="fr-FR" dirty="0" err="1"/>
              <a:t>tf.contrib.data.CsvDataset</a:t>
            </a:r>
            <a:r>
              <a:rPr lang="fr-FR" dirty="0"/>
              <a:t>(</a:t>
            </a:r>
            <a:r>
              <a:rPr lang="fr-FR" dirty="0" err="1"/>
              <a:t>filenames</a:t>
            </a:r>
            <a:r>
              <a:rPr lang="fr-FR" dirty="0"/>
              <a:t>, </a:t>
            </a:r>
            <a:r>
              <a:rPr lang="fr-FR" dirty="0" err="1"/>
              <a:t>record_defaults</a:t>
            </a:r>
            <a:r>
              <a:rPr lang="fr-FR" dirty="0"/>
              <a:t>, header=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6143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Lazy</a:t>
            </a:r>
            <a:r>
              <a:rPr lang="fr-FR" dirty="0" smtClean="0"/>
              <a:t> </a:t>
            </a:r>
            <a:r>
              <a:rPr lang="fr-FR" dirty="0" err="1" smtClean="0"/>
              <a:t>Loading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TF nécessite souvent plusieurs itérations (</a:t>
            </a:r>
            <a:r>
              <a:rPr lang="fr-FR" dirty="0" err="1" smtClean="0"/>
              <a:t>epochs</a:t>
            </a:r>
            <a:r>
              <a:rPr lang="fr-FR" dirty="0" smtClean="0"/>
              <a:t>) pour résoudre un problème</a:t>
            </a:r>
          </a:p>
          <a:p>
            <a:r>
              <a:rPr lang="fr-FR" dirty="0" smtClean="0"/>
              <a:t>Il faut donc itérer de nombreuses fois sur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r>
              <a:rPr lang="fr-FR" dirty="0" smtClean="0"/>
              <a:t>Il est donc impensable d'être en mode </a:t>
            </a:r>
            <a:r>
              <a:rPr lang="fr-FR" dirty="0" err="1" smtClean="0"/>
              <a:t>eagger</a:t>
            </a:r>
            <a:endParaRPr lang="fr-FR" dirty="0" smtClean="0"/>
          </a:p>
          <a:p>
            <a:r>
              <a:rPr lang="fr-FR" dirty="0"/>
              <a:t>Il est possible de travailler en </a:t>
            </a:r>
            <a:r>
              <a:rPr lang="fr-FR" dirty="0" err="1"/>
              <a:t>Lazy</a:t>
            </a:r>
            <a:r>
              <a:rPr lang="fr-FR" dirty="0"/>
              <a:t> </a:t>
            </a:r>
            <a:r>
              <a:rPr lang="fr-FR" dirty="0" err="1" smtClean="0"/>
              <a:t>Loading</a:t>
            </a:r>
            <a:endParaRPr lang="fr-FR" dirty="0" smtClean="0"/>
          </a:p>
          <a:p>
            <a:pPr lvl="1"/>
            <a:r>
              <a:rPr lang="fr-FR" dirty="0" smtClean="0"/>
              <a:t>Mode par défaut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5627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utiliser un </a:t>
            </a:r>
            <a:r>
              <a:rPr lang="fr-FR" dirty="0" err="1" smtClean="0"/>
              <a:t>Dataset</a:t>
            </a:r>
            <a:r>
              <a:rPr lang="fr-FR" dirty="0" smtClean="0"/>
              <a:t> </a:t>
            </a:r>
            <a:r>
              <a:rPr lang="fr-FR" dirty="0" err="1" smtClean="0"/>
              <a:t>Lazy</a:t>
            </a:r>
            <a:r>
              <a:rPr lang="fr-FR" dirty="0" smtClean="0"/>
              <a:t> il faut pouvoir itérer dessus</a:t>
            </a:r>
          </a:p>
          <a:p>
            <a:r>
              <a:rPr lang="fr-FR" dirty="0" smtClean="0"/>
              <a:t>Nécessite un </a:t>
            </a:r>
            <a:r>
              <a:rPr lang="fr-FR" dirty="0" err="1" smtClean="0"/>
              <a:t>Iterator</a:t>
            </a:r>
            <a:endParaRPr lang="fr-FR" dirty="0" smtClean="0"/>
          </a:p>
          <a:p>
            <a:r>
              <a:rPr lang="fr-FR" dirty="0" err="1" smtClean="0"/>
              <a:t>Iterator.get_next</a:t>
            </a:r>
            <a:r>
              <a:rPr lang="fr-FR" dirty="0"/>
              <a:t>() permet d'avoir accès au prochain </a:t>
            </a:r>
            <a:r>
              <a:rPr lang="fr-FR" dirty="0" err="1"/>
              <a:t>yield</a:t>
            </a:r>
            <a:r>
              <a:rPr lang="fr-FR" dirty="0"/>
              <a:t> du </a:t>
            </a:r>
            <a:r>
              <a:rPr lang="fr-FR" dirty="0" err="1" smtClean="0"/>
              <a:t>Dataset</a:t>
            </a:r>
            <a:endParaRPr lang="fr-FR" dirty="0" smtClean="0"/>
          </a:p>
          <a:p>
            <a:r>
              <a:rPr lang="fr-FR" dirty="0" smtClean="0"/>
              <a:t>Compatible for in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785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4 </a:t>
            </a:r>
            <a:r>
              <a:rPr lang="fr-FR" dirty="0"/>
              <a:t>sortes</a:t>
            </a:r>
          </a:p>
          <a:p>
            <a:pPr lvl="1"/>
            <a:r>
              <a:rPr lang="fr-FR" dirty="0"/>
              <a:t>one-</a:t>
            </a:r>
            <a:r>
              <a:rPr lang="fr-FR" dirty="0" err="1"/>
              <a:t>shot</a:t>
            </a:r>
            <a:r>
              <a:rPr lang="fr-FR" dirty="0"/>
              <a:t> : identique au </a:t>
            </a:r>
            <a:r>
              <a:rPr lang="fr-FR" dirty="0" err="1"/>
              <a:t>yield</a:t>
            </a:r>
            <a:r>
              <a:rPr lang="fr-FR" dirty="0"/>
              <a:t> Python</a:t>
            </a:r>
          </a:p>
          <a:p>
            <a:pPr lvl="1"/>
            <a:r>
              <a:rPr lang="fr-FR" dirty="0" err="1"/>
              <a:t>initializer</a:t>
            </a:r>
            <a:r>
              <a:rPr lang="fr-FR" dirty="0"/>
              <a:t> : identique à one-</a:t>
            </a:r>
            <a:r>
              <a:rPr lang="fr-FR" dirty="0" err="1"/>
              <a:t>shot</a:t>
            </a:r>
            <a:r>
              <a:rPr lang="fr-FR" dirty="0"/>
              <a:t> mais possède une fonction d'initialisation</a:t>
            </a:r>
          </a:p>
          <a:p>
            <a:pPr lvl="1"/>
            <a:r>
              <a:rPr lang="fr-FR" dirty="0" err="1"/>
              <a:t>reinitializable</a:t>
            </a:r>
            <a:r>
              <a:rPr lang="fr-FR" dirty="0"/>
              <a:t> : </a:t>
            </a:r>
            <a:r>
              <a:rPr lang="fr-FR" dirty="0" err="1"/>
              <a:t>Iterator</a:t>
            </a:r>
            <a:r>
              <a:rPr lang="fr-FR" dirty="0"/>
              <a:t> reconductible, identique au </a:t>
            </a:r>
            <a:r>
              <a:rPr lang="fr-FR" dirty="0" err="1"/>
              <a:t>yield</a:t>
            </a:r>
            <a:r>
              <a:rPr lang="fr-FR" dirty="0"/>
              <a:t> C#</a:t>
            </a:r>
          </a:p>
          <a:p>
            <a:pPr lvl="1"/>
            <a:r>
              <a:rPr lang="fr-FR" dirty="0" err="1"/>
              <a:t>feedable</a:t>
            </a:r>
            <a:r>
              <a:rPr lang="fr-FR" dirty="0"/>
              <a:t> : identique à </a:t>
            </a:r>
            <a:r>
              <a:rPr lang="fr-FR" dirty="0" err="1"/>
              <a:t>reinitializable</a:t>
            </a:r>
            <a:r>
              <a:rPr lang="fr-FR" dirty="0"/>
              <a:t> mais n'oblige pas à appeler le fonction d'initialisation à la création du </a:t>
            </a:r>
            <a:r>
              <a:rPr lang="fr-FR" dirty="0" err="1"/>
              <a:t>Dataset</a:t>
            </a:r>
            <a:endParaRPr lang="fr-FR" dirty="0"/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70889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get_next</a:t>
            </a:r>
            <a:r>
              <a:rPr lang="fr-FR" dirty="0" smtClean="0"/>
              <a:t>()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iterator</a:t>
            </a:r>
            <a:r>
              <a:rPr lang="fr-FR" dirty="0" smtClean="0"/>
              <a:t> ne sont pas </a:t>
            </a:r>
            <a:r>
              <a:rPr lang="fr-FR" dirty="0" err="1" smtClean="0"/>
              <a:t>itérables</a:t>
            </a:r>
            <a:r>
              <a:rPr lang="fr-FR" dirty="0" smtClean="0"/>
              <a:t> directement</a:t>
            </a:r>
          </a:p>
          <a:p>
            <a:r>
              <a:rPr lang="fr-FR" dirty="0" smtClean="0"/>
              <a:t>Il faut passer par </a:t>
            </a:r>
            <a:r>
              <a:rPr lang="fr-FR" dirty="0" err="1" smtClean="0"/>
              <a:t>get_next</a:t>
            </a:r>
            <a:r>
              <a:rPr lang="fr-FR" dirty="0" smtClean="0"/>
              <a:t>() et une session TF</a:t>
            </a:r>
          </a:p>
          <a:p>
            <a:pPr lvl="1"/>
            <a:r>
              <a:rPr lang="fr-FR" dirty="0" err="1" smtClean="0"/>
              <a:t>Parallelisable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340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one-</a:t>
            </a:r>
            <a:r>
              <a:rPr lang="fr-FR" dirty="0" err="1" smtClean="0"/>
              <a:t>shot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itérateur</a:t>
            </a:r>
            <a:r>
              <a:rPr lang="fr-FR" dirty="0" smtClean="0"/>
              <a:t> est </a:t>
            </a:r>
            <a:r>
              <a:rPr lang="fr-FR" dirty="0" err="1" smtClean="0"/>
              <a:t>yieldable</a:t>
            </a:r>
            <a:endParaRPr lang="fr-FR" dirty="0" smtClean="0"/>
          </a:p>
          <a:p>
            <a:r>
              <a:rPr lang="fr-FR" dirty="0" smtClean="0"/>
              <a:t>Aucun paramétrage possible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6" y="2636912"/>
            <a:ext cx="6344541" cy="233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376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initializable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</a:t>
            </a:r>
            <a:r>
              <a:rPr lang="fr-FR" dirty="0" err="1" smtClean="0"/>
              <a:t>itérateur</a:t>
            </a:r>
            <a:r>
              <a:rPr lang="fr-FR" dirty="0" smtClean="0"/>
              <a:t> doit avoir une fonction d'initialisation</a:t>
            </a:r>
          </a:p>
          <a:p>
            <a:pPr lvl="1"/>
            <a:r>
              <a:rPr lang="fr-FR" dirty="0" smtClean="0"/>
              <a:t>Cette fonction peut avoir des paramètres</a:t>
            </a:r>
          </a:p>
          <a:p>
            <a:pPr lvl="1"/>
            <a:r>
              <a:rPr lang="fr-FR" dirty="0" smtClean="0"/>
              <a:t>Ne supporte qu'une seule itération (</a:t>
            </a:r>
            <a:r>
              <a:rPr lang="fr-FR" dirty="0" err="1" smtClean="0"/>
              <a:t>yield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068960"/>
            <a:ext cx="68580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88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Reinitailizable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00125"/>
            <a:ext cx="615315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054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Gestion des </a:t>
            </a:r>
            <a:r>
              <a:rPr lang="fr-FR" dirty="0" err="1" smtClean="0"/>
              <a:t>itérateurs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Dataset</a:t>
            </a:r>
            <a:r>
              <a:rPr lang="fr-FR" dirty="0" smtClean="0"/>
              <a:t> CSV sont </a:t>
            </a:r>
            <a:r>
              <a:rPr lang="fr-FR" dirty="0" err="1" smtClean="0"/>
              <a:t>itérables</a:t>
            </a:r>
            <a:endParaRPr lang="fr-FR" dirty="0" smtClean="0"/>
          </a:p>
          <a:p>
            <a:r>
              <a:rPr lang="fr-FR" dirty="0" smtClean="0"/>
              <a:t>Pour améliorer la randomisation des data il est souvent nécessaire de les mélanger à chaque itération</a:t>
            </a:r>
          </a:p>
          <a:p>
            <a:r>
              <a:rPr lang="fr-FR" dirty="0" err="1" smtClean="0"/>
              <a:t>dataset.suffle</a:t>
            </a:r>
            <a:r>
              <a:rPr lang="fr-FR" dirty="0" smtClean="0"/>
              <a:t>(tampon) permet de mélanger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r>
              <a:rPr lang="fr-FR" dirty="0" err="1" smtClean="0"/>
              <a:t>dataset.repeat</a:t>
            </a:r>
            <a:r>
              <a:rPr lang="fr-FR" dirty="0" smtClean="0"/>
              <a:t>(n) permet de répéter le </a:t>
            </a:r>
            <a:r>
              <a:rPr lang="fr-FR" dirty="0" err="1" smtClean="0"/>
              <a:t>dataset</a:t>
            </a:r>
            <a:r>
              <a:rPr lang="fr-FR" dirty="0" smtClean="0"/>
              <a:t> n fois</a:t>
            </a:r>
          </a:p>
          <a:p>
            <a:r>
              <a:rPr lang="fr-FR" dirty="0" err="1" smtClean="0"/>
              <a:t>data.batch</a:t>
            </a:r>
            <a:r>
              <a:rPr lang="fr-FR" dirty="0" smtClean="0"/>
              <a:t>(</a:t>
            </a:r>
            <a:r>
              <a:rPr lang="fr-FR" dirty="0" err="1" smtClean="0"/>
              <a:t>batch_size</a:t>
            </a:r>
            <a:r>
              <a:rPr lang="fr-FR" dirty="0" smtClean="0"/>
              <a:t>) permet de gérer la taille du slice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720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Installation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CPU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</a:t>
            </a:r>
            <a:endParaRPr lang="fr-FR" dirty="0" smtClean="0"/>
          </a:p>
          <a:p>
            <a:r>
              <a:rPr lang="fr-FR" dirty="0" smtClean="0"/>
              <a:t>Test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tensorflow</a:t>
            </a:r>
            <a:r>
              <a:rPr lang="fr-FR" dirty="0" smtClean="0"/>
              <a:t> as </a:t>
            </a:r>
            <a:r>
              <a:rPr lang="fr-FR" dirty="0" err="1" smtClean="0"/>
              <a:t>tf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8337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GPU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GPU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tensorflow-gpu</a:t>
            </a:r>
            <a:endParaRPr lang="fr-FR" dirty="0" smtClean="0"/>
          </a:p>
          <a:p>
            <a:r>
              <a:rPr lang="fr-FR" dirty="0" smtClean="0"/>
              <a:t>Nécessite une (des) carte(s) graphiques </a:t>
            </a:r>
            <a:r>
              <a:rPr lang="fr-FR" dirty="0" err="1" smtClean="0"/>
              <a:t>NVidia</a:t>
            </a:r>
            <a:endParaRPr lang="fr-FR" dirty="0" smtClean="0"/>
          </a:p>
          <a:p>
            <a:pPr lvl="1"/>
            <a:r>
              <a:rPr lang="fr-FR" dirty="0" smtClean="0"/>
              <a:t>Compatible CUDA</a:t>
            </a:r>
          </a:p>
          <a:p>
            <a:r>
              <a:rPr lang="fr-FR" dirty="0" smtClean="0"/>
              <a:t>Prérequis</a:t>
            </a:r>
          </a:p>
          <a:p>
            <a:pPr lvl="1"/>
            <a:r>
              <a:rPr lang="fr-FR" dirty="0" smtClean="0"/>
              <a:t>Drivers </a:t>
            </a:r>
            <a:r>
              <a:rPr lang="fr-FR" dirty="0" err="1" smtClean="0"/>
              <a:t>NVidia</a:t>
            </a:r>
            <a:endParaRPr lang="fr-FR" dirty="0" smtClean="0"/>
          </a:p>
          <a:p>
            <a:pPr lvl="1"/>
            <a:r>
              <a:rPr lang="fr-FR" dirty="0" smtClean="0"/>
              <a:t>CUDA </a:t>
            </a:r>
            <a:r>
              <a:rPr lang="fr-FR" dirty="0" err="1" smtClean="0"/>
              <a:t>Toolkit</a:t>
            </a:r>
            <a:endParaRPr lang="fr-FR" dirty="0" smtClean="0"/>
          </a:p>
          <a:p>
            <a:pPr lvl="1"/>
            <a:r>
              <a:rPr lang="fr-FR" dirty="0" smtClean="0"/>
              <a:t>NVIDIA </a:t>
            </a:r>
            <a:r>
              <a:rPr lang="fr-FR" dirty="0" err="1"/>
              <a:t>Deep</a:t>
            </a:r>
            <a:r>
              <a:rPr lang="fr-FR" dirty="0"/>
              <a:t> Learning </a:t>
            </a:r>
            <a:r>
              <a:rPr lang="fr-FR" dirty="0" smtClean="0"/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343298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CUDA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API et Architecture </a:t>
            </a:r>
            <a:r>
              <a:rPr lang="fr-FR" dirty="0" err="1" smtClean="0"/>
              <a:t>NVidia</a:t>
            </a:r>
            <a:r>
              <a:rPr lang="fr-FR" dirty="0" smtClean="0"/>
              <a:t> de traitement parallèle de GPU</a:t>
            </a:r>
          </a:p>
          <a:p>
            <a:r>
              <a:rPr lang="fr-FR" dirty="0" smtClean="0"/>
              <a:t>Obligatoire </a:t>
            </a:r>
            <a:r>
              <a:rPr lang="fr-FR" dirty="0"/>
              <a:t>p</a:t>
            </a:r>
            <a:r>
              <a:rPr lang="fr-FR" dirty="0" smtClean="0"/>
              <a:t>our </a:t>
            </a:r>
            <a:r>
              <a:rPr lang="fr-FR" dirty="0" err="1" smtClean="0"/>
              <a:t>TensorFlow</a:t>
            </a:r>
            <a:r>
              <a:rPr lang="fr-FR" dirty="0" smtClean="0"/>
              <a:t> GPU</a:t>
            </a:r>
          </a:p>
          <a:p>
            <a:pPr lvl="1"/>
            <a:r>
              <a:rPr lang="fr-FR" dirty="0" smtClean="0"/>
              <a:t>Uniquement pour cartes graphiques haut de gamme</a:t>
            </a:r>
          </a:p>
          <a:p>
            <a:pPr lvl="1"/>
            <a:r>
              <a:rPr lang="fr-FR" dirty="0" smtClean="0"/>
              <a:t>Compatible cartes </a:t>
            </a:r>
            <a:r>
              <a:rPr lang="fr-FR" dirty="0" err="1" smtClean="0"/>
              <a:t>mutliples</a:t>
            </a:r>
            <a:endParaRPr lang="fr-FR" dirty="0" smtClean="0"/>
          </a:p>
          <a:p>
            <a:pPr lvl="1"/>
            <a:r>
              <a:rPr lang="fr-FR" dirty="0" smtClean="0"/>
              <a:t>Compatible TPU et ferme de GPU</a:t>
            </a:r>
          </a:p>
          <a:p>
            <a:r>
              <a:rPr lang="fr-FR" dirty="0" smtClean="0"/>
              <a:t>CUDA </a:t>
            </a:r>
            <a:r>
              <a:rPr lang="fr-FR" dirty="0" err="1" smtClean="0"/>
              <a:t>Toolkit</a:t>
            </a:r>
            <a:endParaRPr lang="fr-FR" dirty="0" smtClean="0"/>
          </a:p>
          <a:p>
            <a:pPr lvl="1"/>
            <a:r>
              <a:rPr lang="fr-FR" dirty="0" err="1"/>
              <a:t>Toolkit</a:t>
            </a:r>
            <a:r>
              <a:rPr lang="fr-FR" dirty="0"/>
              <a:t> de programmation parallèle sur GPU</a:t>
            </a:r>
          </a:p>
          <a:p>
            <a:pPr lvl="1"/>
            <a:r>
              <a:rPr lang="fr-FR" dirty="0"/>
              <a:t>CUPTI : Outil de </a:t>
            </a:r>
            <a:r>
              <a:rPr lang="fr-FR" dirty="0" err="1"/>
              <a:t>debugging</a:t>
            </a:r>
            <a:r>
              <a:rPr lang="fr-FR" dirty="0"/>
              <a:t> et </a:t>
            </a:r>
            <a:r>
              <a:rPr lang="fr-FR" dirty="0" err="1"/>
              <a:t>tracage</a:t>
            </a:r>
            <a:r>
              <a:rPr lang="fr-FR" dirty="0"/>
              <a:t> de </a:t>
            </a:r>
            <a:r>
              <a:rPr lang="fr-FR" dirty="0" smtClean="0"/>
              <a:t>GPU</a:t>
            </a:r>
          </a:p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 est basé sur CUDA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029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NVidia</a:t>
            </a:r>
            <a:r>
              <a:rPr lang="fr-FR" dirty="0" smtClean="0"/>
              <a:t> </a:t>
            </a:r>
            <a:r>
              <a:rPr lang="fr-FR" dirty="0" err="1" smtClean="0"/>
              <a:t>Deep</a:t>
            </a:r>
            <a:r>
              <a:rPr lang="fr-FR" dirty="0" smtClean="0"/>
              <a:t> Learning SDK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Compatible </a:t>
            </a:r>
            <a:r>
              <a:rPr lang="fr-FR" dirty="0" err="1" smtClean="0"/>
              <a:t>TensorFLow</a:t>
            </a:r>
            <a:r>
              <a:rPr lang="fr-FR" dirty="0" smtClean="0"/>
              <a:t> mais pas que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lvl="1"/>
            <a:r>
              <a:rPr lang="fr-FR" dirty="0" err="1" smtClean="0"/>
              <a:t>cuDNN</a:t>
            </a:r>
            <a:r>
              <a:rPr lang="fr-FR" dirty="0" smtClean="0"/>
              <a:t> : Noyau du SDK pour le </a:t>
            </a:r>
            <a:r>
              <a:rPr lang="fr-FR" dirty="0" err="1" smtClean="0"/>
              <a:t>deep</a:t>
            </a:r>
            <a:r>
              <a:rPr lang="fr-FR" dirty="0" smtClean="0"/>
              <a:t> </a:t>
            </a:r>
            <a:r>
              <a:rPr lang="fr-FR" dirty="0" err="1" smtClean="0"/>
              <a:t>learning</a:t>
            </a:r>
            <a:endParaRPr lang="fr-FR" dirty="0" smtClean="0"/>
          </a:p>
          <a:p>
            <a:pPr lvl="1"/>
            <a:r>
              <a:rPr lang="fr-FR" dirty="0" err="1" smtClean="0"/>
              <a:t>tensorRT</a:t>
            </a:r>
            <a:r>
              <a:rPr lang="fr-FR" dirty="0" smtClean="0"/>
              <a:t> : API spécialisée </a:t>
            </a:r>
            <a:r>
              <a:rPr lang="fr-FR" dirty="0" err="1" smtClean="0"/>
              <a:t>TensorFlow</a:t>
            </a:r>
            <a:r>
              <a:rPr lang="fr-FR" dirty="0" smtClean="0"/>
              <a:t> pour les perfs</a:t>
            </a:r>
          </a:p>
          <a:p>
            <a:pPr lvl="1"/>
            <a:r>
              <a:rPr lang="fr-FR" dirty="0" smtClean="0"/>
              <a:t>NCCL : Multiple GPU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2510"/>
            <a:ext cx="9144000" cy="204366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9" y="5405832"/>
            <a:ext cx="9144000" cy="104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53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Complexité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L'API </a:t>
            </a:r>
            <a:r>
              <a:rPr lang="fr-FR" dirty="0" err="1" smtClean="0"/>
              <a:t>TensorFlow</a:t>
            </a:r>
            <a:r>
              <a:rPr lang="fr-FR" dirty="0" smtClean="0"/>
              <a:t> dérive de </a:t>
            </a:r>
            <a:r>
              <a:rPr lang="fr-FR" dirty="0" err="1" smtClean="0"/>
              <a:t>DistBelief</a:t>
            </a:r>
            <a:r>
              <a:rPr lang="fr-FR" dirty="0" smtClean="0"/>
              <a:t> de Google Brain créée en 2011</a:t>
            </a:r>
          </a:p>
          <a:p>
            <a:pPr lvl="1"/>
            <a:r>
              <a:rPr lang="fr-FR" dirty="0" smtClean="0"/>
              <a:t>L'API est ancienne</a:t>
            </a:r>
          </a:p>
          <a:p>
            <a:pPr lvl="1"/>
            <a:r>
              <a:rPr lang="fr-FR" dirty="0" smtClean="0"/>
              <a:t>L'API est parfois un peu complexe à lire</a:t>
            </a:r>
          </a:p>
          <a:p>
            <a:pPr lvl="1"/>
            <a:r>
              <a:rPr lang="fr-FR" dirty="0" smtClean="0"/>
              <a:t>L'API est parfois beaucoup plus complexe que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Il peut être difficile de créer un réseau de neurones sur mesure</a:t>
            </a:r>
          </a:p>
          <a:p>
            <a:pPr lvl="1"/>
            <a:r>
              <a:rPr lang="fr-FR" dirty="0" smtClean="0"/>
              <a:t>L'API n'est pas compatible avec d'autre implémentation de réseaux neuronaux comme </a:t>
            </a:r>
            <a:r>
              <a:rPr lang="fr-FR" dirty="0" err="1" smtClean="0"/>
              <a:t>PyTorch</a:t>
            </a:r>
            <a:endParaRPr lang="fr-FR" dirty="0" smtClean="0"/>
          </a:p>
          <a:p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645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Programmer </a:t>
            </a:r>
            <a:r>
              <a:rPr lang="fr-FR" dirty="0" err="1" smtClean="0"/>
              <a:t>TensorFlow</a:t>
            </a:r>
            <a:endParaRPr lang="fr-FR" dirty="0"/>
          </a:p>
        </p:txBody>
      </p:sp>
      <p:pic>
        <p:nvPicPr>
          <p:cNvPr id="2050" name="Picture 2" descr="https://www.tensorflow.org/images/tensorflow_programming_environmen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31" y="1628800"/>
            <a:ext cx="8712616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74331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6843</TotalTime>
  <Words>1276</Words>
  <Application>Microsoft Office PowerPoint</Application>
  <PresentationFormat>Affichage à l'écran (4:3)</PresentationFormat>
  <Paragraphs>231</Paragraphs>
  <Slides>39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4" baseType="lpstr">
      <vt:lpstr>Arial</vt:lpstr>
      <vt:lpstr>Courier New</vt:lpstr>
      <vt:lpstr>Monotype Sorts</vt:lpstr>
      <vt:lpstr>Times New Roman</vt:lpstr>
      <vt:lpstr>cvc</vt:lpstr>
      <vt:lpstr>Présentation PowerPoint</vt:lpstr>
      <vt:lpstr>TensorFlow</vt:lpstr>
      <vt:lpstr>CPU, GPU, TPU</vt:lpstr>
      <vt:lpstr>Installation</vt:lpstr>
      <vt:lpstr>GPU</vt:lpstr>
      <vt:lpstr>CUDA</vt:lpstr>
      <vt:lpstr>NVidia Deep Learning SDK</vt:lpstr>
      <vt:lpstr>Complexité</vt:lpstr>
      <vt:lpstr>Programmer TensorFlow</vt:lpstr>
      <vt:lpstr>Tensor</vt:lpstr>
      <vt:lpstr>Exemple de tenseur</vt:lpstr>
      <vt:lpstr>Algèbre linéaire</vt:lpstr>
      <vt:lpstr>Trigonométrie</vt:lpstr>
      <vt:lpstr>Polymorphisme</vt:lpstr>
      <vt:lpstr>Graphes et Sessions</vt:lpstr>
      <vt:lpstr>Remoting</vt:lpstr>
      <vt:lpstr>Exemple de graphe</vt:lpstr>
      <vt:lpstr>Exemple complet</vt:lpstr>
      <vt:lpstr>Conversion</vt:lpstr>
      <vt:lpstr>Dataset</vt:lpstr>
      <vt:lpstr>DataSet</vt:lpstr>
      <vt:lpstr>Dataset</vt:lpstr>
      <vt:lpstr>Gestion des fichiers</vt:lpstr>
      <vt:lpstr>DType</vt:lpstr>
      <vt:lpstr>TensorShape</vt:lpstr>
      <vt:lpstr>Dataset Eagger</vt:lpstr>
      <vt:lpstr>From_tensor</vt:lpstr>
      <vt:lpstr>From_tensor_slices</vt:lpstr>
      <vt:lpstr>map</vt:lpstr>
      <vt:lpstr>decode_csv</vt:lpstr>
      <vt:lpstr>CsvDataset</vt:lpstr>
      <vt:lpstr>Lazy Loading</vt:lpstr>
      <vt:lpstr>Iterator</vt:lpstr>
      <vt:lpstr>Iterator</vt:lpstr>
      <vt:lpstr>get_next()</vt:lpstr>
      <vt:lpstr>one-shot</vt:lpstr>
      <vt:lpstr>initializable</vt:lpstr>
      <vt:lpstr>Reinitailizable</vt:lpstr>
      <vt:lpstr>Gestion des itérateurs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326</cp:revision>
  <dcterms:created xsi:type="dcterms:W3CDTF">2000-04-10T19:33:12Z</dcterms:created>
  <dcterms:modified xsi:type="dcterms:W3CDTF">2019-06-05T08:31:03Z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