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264" r:id="rId2"/>
    <p:sldId id="279" r:id="rId3"/>
    <p:sldId id="280" r:id="rId4"/>
    <p:sldId id="281" r:id="rId5"/>
    <p:sldId id="282" r:id="rId6"/>
    <p:sldId id="283" r:id="rId7"/>
    <p:sldId id="284" r:id="rId8"/>
    <p:sldId id="285" r:id="rId9"/>
    <p:sldId id="308" r:id="rId10"/>
    <p:sldId id="30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272" r:id="rId34"/>
    <p:sldId id="310" r:id="rId3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2929007" cy="646331"/>
          </a:xfrm>
          <a:prstGeom prst="rect">
            <a:avLst/>
          </a:prstGeom>
          <a:noFill/>
        </p:spPr>
        <p:txBody>
          <a:bodyPr wrap="none" rtlCol="0">
            <a:spAutoFit/>
          </a:bodyPr>
          <a:lstStyle/>
          <a:p>
            <a:r>
              <a:rPr lang="fr-FR" sz="3600" dirty="0" smtClean="0"/>
              <a:t>Data Science</a:t>
            </a:r>
            <a:endParaRPr lang="fr-F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L'intelligence artificielle</a:t>
            </a:r>
            <a:endParaRPr lang="fr-FR" dirty="0"/>
          </a:p>
        </p:txBody>
      </p:sp>
      <p:sp>
        <p:nvSpPr>
          <p:cNvPr id="3" name="Espace réservé du contenu 2"/>
          <p:cNvSpPr>
            <a:spLocks noGrp="1"/>
          </p:cNvSpPr>
          <p:nvPr>
            <p:ph idx="1"/>
          </p:nvPr>
        </p:nvSpPr>
        <p:spPr>
          <a:xfrm>
            <a:off x="179513" y="1412776"/>
            <a:ext cx="4392488" cy="5040560"/>
          </a:xfrm>
        </p:spPr>
        <p:txBody>
          <a:bodyPr/>
          <a:lstStyle/>
          <a:p>
            <a:r>
              <a:rPr lang="fr-FR" dirty="0" smtClean="0"/>
              <a:t>l'IA est </a:t>
            </a:r>
            <a:r>
              <a:rPr lang="fr-FR" dirty="0"/>
              <a:t>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Turing</a:t>
            </a:r>
            <a:endParaRPr lang="fr-FR" dirty="0"/>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a:t>
            </a:r>
            <a:r>
              <a:rPr lang="fr-FR" dirty="0" smtClean="0"/>
              <a:t>humaine</a:t>
            </a:r>
          </a:p>
          <a:p>
            <a:pPr lvl="1"/>
            <a:r>
              <a:rPr lang="fr-FR" dirty="0" smtClean="0"/>
              <a:t>Ce test </a:t>
            </a:r>
            <a:r>
              <a:rPr lang="fr-FR" dirty="0"/>
              <a:t>consiste à mettre un humain en confrontation verbale à l’aveugle avec un ordinateur et un autre </a:t>
            </a:r>
            <a:r>
              <a:rPr lang="fr-FR" dirty="0" smtClean="0"/>
              <a:t>humain</a:t>
            </a:r>
          </a:p>
          <a:p>
            <a:pPr lvl="1"/>
            <a:r>
              <a:rPr lang="fr-FR" dirty="0" smtClean="0"/>
              <a:t>Si </a:t>
            </a:r>
            <a:r>
              <a:rPr lang="fr-FR" dirty="0"/>
              <a:t>la personne qui engage les conversations n’est pas capable de dire lequel de ses interlocuteurs est un ordinateur, on peut considérer que le logiciel de l’ordinateur a passé avec succès le </a:t>
            </a:r>
            <a:r>
              <a:rPr lang="fr-FR" dirty="0" smtClean="0"/>
              <a:t>test</a:t>
            </a:r>
            <a:endParaRPr lang="fr-FR" dirty="0"/>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Copier la nature ou non</a:t>
            </a:r>
            <a:endParaRPr lang="fr-FR" dirty="0"/>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 ML - DL</a:t>
            </a:r>
            <a:endParaRPr lang="fr-FR" dirty="0"/>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62167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le bon modèle</a:t>
            </a:r>
            <a:endParaRPr lang="fr-FR" dirty="0"/>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a:t>
            </a:r>
            <a:r>
              <a:rPr lang="fr-FR" dirty="0" smtClean="0"/>
              <a:t>qui </a:t>
            </a:r>
            <a:r>
              <a:rPr lang="fr-FR" dirty="0"/>
              <a:t>colle le mieux aux données </a:t>
            </a:r>
            <a:r>
              <a:rPr lang="fr-FR" dirty="0" smtClean="0"/>
              <a:t>d'exemple</a:t>
            </a:r>
          </a:p>
          <a:p>
            <a:r>
              <a:rPr lang="fr-FR" dirty="0" smtClean="0"/>
              <a:t>Le </a:t>
            </a:r>
            <a:r>
              <a:rPr lang="fr-FR" dirty="0"/>
              <a:t>machine </a:t>
            </a:r>
            <a:r>
              <a:rPr lang="fr-FR" dirty="0" err="1"/>
              <a:t>learning</a:t>
            </a:r>
            <a:r>
              <a:rPr lang="fr-FR" dirty="0"/>
              <a:t> en particulier intervient pour trouver ce modèle de manière </a:t>
            </a:r>
            <a:r>
              <a:rPr lang="fr-FR" dirty="0" smtClean="0"/>
              <a:t>automatisée</a:t>
            </a:r>
          </a:p>
          <a:p>
            <a:r>
              <a:rPr lang="fr-FR" dirty="0" smtClean="0"/>
              <a:t>Problème du quartet d’</a:t>
            </a:r>
            <a:r>
              <a:rPr lang="fr-FR" dirty="0" err="1" smtClean="0"/>
              <a:t>Ascombe</a:t>
            </a:r>
            <a:endParaRPr lang="fr-FR" dirty="0"/>
          </a:p>
        </p:txBody>
      </p:sp>
    </p:spTree>
    <p:extLst>
      <p:ext uri="{BB962C8B-B14F-4D97-AF65-F5344CB8AC3E}">
        <p14:creationId xmlns:p14="http://schemas.microsoft.com/office/powerpoint/2010/main" val="54169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15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Choix du modèle</a:t>
            </a:r>
            <a:endParaRPr lang="fr-FR" dirty="0"/>
          </a:p>
        </p:txBody>
      </p:sp>
      <p:pic>
        <p:nvPicPr>
          <p:cNvPr id="4" name="Espace réservé du contenu 3"/>
          <p:cNvPicPr>
            <a:picLocks noGrp="1" noChangeAspect="1"/>
          </p:cNvPicPr>
          <p:nvPr>
            <p:ph idx="1"/>
          </p:nvPr>
        </p:nvPicPr>
        <p:blipFill>
          <a:blip r:embed="rId2"/>
          <a:stretch>
            <a:fillRect/>
          </a:stretch>
        </p:blipFill>
        <p:spPr>
          <a:xfrm>
            <a:off x="1338263" y="1466056"/>
            <a:ext cx="6448425" cy="4933950"/>
          </a:xfrm>
          <a:prstGeom prst="rect">
            <a:avLst/>
          </a:prstGeom>
        </p:spPr>
      </p:pic>
    </p:spTree>
    <p:extLst>
      <p:ext uri="{BB962C8B-B14F-4D97-AF65-F5344CB8AC3E}">
        <p14:creationId xmlns:p14="http://schemas.microsoft.com/office/powerpoint/2010/main" val="17387973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frameworks</a:t>
            </a:r>
            <a:endParaRPr lang="fr-FR" dirty="0"/>
          </a:p>
        </p:txBody>
      </p:sp>
      <p:sp>
        <p:nvSpPr>
          <p:cNvPr id="3" name="Espace réservé du contenu 2"/>
          <p:cNvSpPr>
            <a:spLocks noGrp="1"/>
          </p:cNvSpPr>
          <p:nvPr>
            <p:ph idx="1"/>
          </p:nvPr>
        </p:nvSpPr>
        <p:spPr/>
        <p:txBody>
          <a:bodyPr/>
          <a:lstStyle/>
          <a:p>
            <a:r>
              <a:rPr lang="fr-FR" dirty="0" smtClean="0"/>
              <a:t>Le leader</a:t>
            </a:r>
          </a:p>
          <a:p>
            <a:pPr lvl="1"/>
            <a:r>
              <a:rPr lang="fr-FR" dirty="0" smtClean="0"/>
              <a:t>Python </a:t>
            </a:r>
            <a:r>
              <a:rPr lang="fr-FR" dirty="0" err="1" smtClean="0"/>
              <a:t>ScikitLearn</a:t>
            </a:r>
            <a:r>
              <a:rPr lang="fr-FR" dirty="0" smtClean="0"/>
              <a:t> (INRIA)</a:t>
            </a:r>
            <a:endParaRPr lang="fr-FR" dirty="0"/>
          </a:p>
          <a:p>
            <a:r>
              <a:rPr lang="fr-FR" dirty="0" smtClean="0"/>
              <a:t>Le challenger</a:t>
            </a:r>
          </a:p>
          <a:p>
            <a:pPr lvl="1"/>
            <a:r>
              <a:rPr lang="fr-FR" dirty="0" smtClean="0"/>
              <a:t>R</a:t>
            </a:r>
          </a:p>
          <a:p>
            <a:r>
              <a:rPr lang="fr-FR" dirty="0" smtClean="0"/>
              <a:t>Java et C# savent en faire mais ne font pas référence</a:t>
            </a:r>
          </a:p>
        </p:txBody>
      </p:sp>
    </p:spTree>
    <p:extLst>
      <p:ext uri="{BB962C8B-B14F-4D97-AF65-F5344CB8AC3E}">
        <p14:creationId xmlns:p14="http://schemas.microsoft.com/office/powerpoint/2010/main" val="4001365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Neurone</a:t>
            </a:r>
            <a:endParaRPr lang="fr-FR"/>
          </a:p>
        </p:txBody>
      </p:sp>
      <p:sp>
        <p:nvSpPr>
          <p:cNvPr id="3" name="Espace réservé du contenu 2"/>
          <p:cNvSpPr>
            <a:spLocks noGrp="1"/>
          </p:cNvSpPr>
          <p:nvPr>
            <p:ph idx="1"/>
          </p:nvPr>
        </p:nvSpPr>
        <p:spPr/>
        <p:txBody>
          <a:bodyPr/>
          <a:lstStyle/>
          <a:p>
            <a:r>
              <a:rPr lang="fr-FR" dirty="0" smtClean="0"/>
              <a:t>En biologie un neurone est une cellule connecté à d’autre neurones qui a la faculté de laisser passer ou non un courant électrique</a:t>
            </a:r>
          </a:p>
          <a:p>
            <a:pPr lvl="1"/>
            <a:r>
              <a:rPr lang="fr-FR" dirty="0" smtClean="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Neurone</a:t>
            </a:r>
            <a:endParaRPr lang="fr-FR" dirty="0"/>
          </a:p>
        </p:txBody>
      </p:sp>
      <p:sp>
        <p:nvSpPr>
          <p:cNvPr id="3" name="Espace réservé du contenu 2"/>
          <p:cNvSpPr>
            <a:spLocks noGrp="1"/>
          </p:cNvSpPr>
          <p:nvPr>
            <p:ph idx="1"/>
          </p:nvPr>
        </p:nvSpPr>
        <p:spPr/>
        <p:txBody>
          <a:bodyPr/>
          <a:lstStyle/>
          <a:p>
            <a:r>
              <a:rPr lang="fr-FR" dirty="0" smtClean="0"/>
              <a:t>Un neurone possède plusieurs entrées (ix), une sortie (o), un seuil et une fonction d’activation (f)</a:t>
            </a:r>
          </a:p>
          <a:p>
            <a:r>
              <a:rPr lang="fr-FR" dirty="0" smtClean="0"/>
              <a:t>Chaque entrée possède un poids (</a:t>
            </a:r>
            <a:r>
              <a:rPr lang="fr-FR" dirty="0" err="1" smtClean="0"/>
              <a:t>Wx</a:t>
            </a:r>
            <a:r>
              <a:rPr lang="fr-FR" dirty="0" smtClean="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Réseaux</a:t>
            </a:r>
            <a:endParaRPr lang="fr-FR" dirty="0"/>
          </a:p>
        </p:txBody>
      </p:sp>
      <p:sp>
        <p:nvSpPr>
          <p:cNvPr id="3" name="Espace réservé du contenu 2"/>
          <p:cNvSpPr>
            <a:spLocks noGrp="1"/>
          </p:cNvSpPr>
          <p:nvPr>
            <p:ph idx="1"/>
          </p:nvPr>
        </p:nvSpPr>
        <p:spPr/>
        <p:txBody>
          <a:bodyPr/>
          <a:lstStyle/>
          <a:p>
            <a:r>
              <a:rPr lang="fr-FR" dirty="0" smtClean="0"/>
              <a:t>Les neurones peuvent être mis en réseaux</a:t>
            </a:r>
          </a:p>
          <a:p>
            <a:pPr lvl="1"/>
            <a:r>
              <a:rPr lang="fr-FR" dirty="0" smtClean="0"/>
              <a:t>En arbre (MLP)</a:t>
            </a:r>
          </a:p>
          <a:p>
            <a:pPr lvl="1"/>
            <a:r>
              <a:rPr lang="fr-FR" dirty="0"/>
              <a:t>E</a:t>
            </a:r>
            <a:r>
              <a:rPr lang="fr-FR" dirty="0" smtClean="0"/>
              <a:t>n graphe (plus complexe)</a:t>
            </a:r>
          </a:p>
          <a:p>
            <a:pPr lvl="1"/>
            <a:r>
              <a:rPr lang="fr-FR" dirty="0" smtClean="0"/>
              <a:t>Poids multiples</a:t>
            </a:r>
          </a:p>
          <a:p>
            <a:r>
              <a:rPr lang="fr-FR" dirty="0" smtClean="0"/>
              <a:t>Très couteux</a:t>
            </a:r>
          </a:p>
          <a:p>
            <a:pPr lvl="1"/>
            <a:r>
              <a:rPr lang="fr-FR" dirty="0" smtClean="0"/>
              <a:t>Mais donne de très bon résultats</a:t>
            </a:r>
          </a:p>
          <a:p>
            <a:pPr lvl="1"/>
            <a:r>
              <a:rPr lang="fr-FR" dirty="0" smtClean="0"/>
              <a:t>Maitrise l’addition sur 4 bits avec 10 neurones et 10000 itérations</a:t>
            </a:r>
          </a:p>
          <a:p>
            <a:r>
              <a:rPr lang="fr-FR" dirty="0" err="1" smtClean="0"/>
              <a:t>Backpropagation</a:t>
            </a:r>
            <a:r>
              <a:rPr lang="fr-FR" dirty="0" smtClean="0"/>
              <a:t> complexe</a:t>
            </a:r>
          </a:p>
          <a:p>
            <a:pPr lvl="1"/>
            <a:r>
              <a:rPr lang="fr-FR" dirty="0" smtClean="0"/>
              <a:t>Basé sur la répartition de l'erreurs sur les poids et la pente de la courbe de la fonction d'activation (</a:t>
            </a:r>
            <a:r>
              <a:rPr lang="fr-FR" dirty="0" err="1" smtClean="0"/>
              <a:t>derivée</a:t>
            </a:r>
            <a:r>
              <a:rPr lang="fr-FR" smtClean="0"/>
              <a:t>)</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Math</a:t>
            </a:r>
          </a:p>
          <a:p>
            <a:pPr lvl="1"/>
            <a:r>
              <a:rPr lang="fr-FR" dirty="0" smtClean="0"/>
              <a:t>Régression, </a:t>
            </a:r>
            <a:r>
              <a:rPr lang="fr-FR" dirty="0" err="1" smtClean="0"/>
              <a:t>Stats</a:t>
            </a:r>
            <a:r>
              <a:rPr lang="fr-FR" dirty="0" smtClean="0"/>
              <a:t>, Algèbre linéaire</a:t>
            </a:r>
          </a:p>
          <a:p>
            <a:r>
              <a:rPr lang="fr-FR" dirty="0" smtClean="0"/>
              <a:t>IA</a:t>
            </a:r>
          </a:p>
          <a:p>
            <a:pPr lvl="1"/>
            <a:r>
              <a:rPr lang="fr-FR" dirty="0" smtClean="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langages</a:t>
            </a:r>
            <a:endParaRPr lang="fr-FR" dirty="0"/>
          </a:p>
        </p:txBody>
      </p:sp>
      <p:sp>
        <p:nvSpPr>
          <p:cNvPr id="3" name="Espace réservé du contenu 2"/>
          <p:cNvSpPr>
            <a:spLocks noGrp="1"/>
          </p:cNvSpPr>
          <p:nvPr>
            <p:ph idx="1"/>
          </p:nvPr>
        </p:nvSpPr>
        <p:spPr/>
        <p:txBody>
          <a:bodyPr/>
          <a:lstStyle/>
          <a:p>
            <a:r>
              <a:rPr lang="fr-FR" dirty="0" smtClean="0"/>
              <a:t>Les "nouveaux"</a:t>
            </a:r>
          </a:p>
          <a:p>
            <a:pPr lvl="1"/>
            <a:r>
              <a:rPr lang="fr-FR" dirty="0" smtClean="0"/>
              <a:t>Python, R, Scala, </a:t>
            </a:r>
            <a:r>
              <a:rPr lang="fr-FR" dirty="0" err="1" smtClean="0"/>
              <a:t>Kotlin</a:t>
            </a:r>
            <a:r>
              <a:rPr lang="fr-FR" dirty="0" smtClean="0"/>
              <a:t>, …</a:t>
            </a:r>
          </a:p>
          <a:p>
            <a:r>
              <a:rPr lang="fr-FR" dirty="0" smtClean="0"/>
              <a:t>Les "anciens"</a:t>
            </a:r>
          </a:p>
          <a:p>
            <a:pPr lvl="1"/>
            <a:r>
              <a:rPr lang="fr-FR" dirty="0" smtClean="0"/>
              <a:t>Java, C#</a:t>
            </a:r>
            <a:endParaRPr lang="fr-FR" dirty="0"/>
          </a:p>
        </p:txBody>
      </p:sp>
    </p:spTree>
    <p:extLst>
      <p:ext uri="{BB962C8B-B14F-4D97-AF65-F5344CB8AC3E}">
        <p14:creationId xmlns:p14="http://schemas.microsoft.com/office/powerpoint/2010/main" val="30068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a:t>
            </a:r>
            <a:endParaRPr lang="fr-FR" dirty="0"/>
          </a:p>
        </p:txBody>
      </p:sp>
      <p:sp>
        <p:nvSpPr>
          <p:cNvPr id="3" name="Espace réservé du contenu 2"/>
          <p:cNvSpPr>
            <a:spLocks noGrp="1"/>
          </p:cNvSpPr>
          <p:nvPr>
            <p:ph idx="1"/>
          </p:nvPr>
        </p:nvSpPr>
        <p:spPr/>
        <p:txBody>
          <a:bodyPr/>
          <a:lstStyle/>
          <a:p>
            <a:r>
              <a:rPr lang="fr-FR" dirty="0" smtClean="0"/>
              <a:t>Certains problèmes sont trop complexes pour être résolus par un algorithme</a:t>
            </a:r>
          </a:p>
          <a:p>
            <a:pPr lvl="1"/>
            <a:r>
              <a:rPr lang="fr-FR" dirty="0" smtClean="0"/>
              <a:t>Comment reconnaitre un visage ?</a:t>
            </a:r>
          </a:p>
          <a:p>
            <a:pPr lvl="1"/>
            <a:r>
              <a:rPr lang="fr-FR" dirty="0" smtClean="0"/>
              <a:t>Comment conduire une voiture ?</a:t>
            </a:r>
          </a:p>
          <a:p>
            <a:pPr lvl="1"/>
            <a:r>
              <a:rPr lang="fr-FR" dirty="0" smtClean="0"/>
              <a:t>Est-ce la même personne ?</a:t>
            </a:r>
          </a:p>
          <a:p>
            <a:pPr lvl="1"/>
            <a:endParaRPr lang="fr-FR" dirty="0" smtClean="0"/>
          </a:p>
          <a:p>
            <a:pPr lvl="1"/>
            <a:r>
              <a:rPr lang="fr-FR" dirty="0" smtClean="0"/>
              <a:t>Les mesures anthropométriques ne suffisent pas</a:t>
            </a:r>
            <a:endParaRPr lang="fr-FR" dirty="0"/>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3108</TotalTime>
  <Words>956</Words>
  <Application>Microsoft Office PowerPoint</Application>
  <PresentationFormat>Affichage à l'écran (4:3)</PresentationFormat>
  <Paragraphs>104</Paragraphs>
  <Slides>34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34</vt:i4>
      </vt:variant>
    </vt:vector>
  </HeadingPairs>
  <TitlesOfParts>
    <vt:vector size="38"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But</vt:lpstr>
      <vt:lpstr>Exemple</vt:lpstr>
      <vt:lpstr>Graphique</vt:lpstr>
      <vt:lpstr>Régression linéaire</vt:lpstr>
      <vt:lpstr>Classification</vt:lpstr>
      <vt:lpstr>Trouver le bon modèle</vt:lpstr>
      <vt:lpstr>Quartet d’Ascombe</vt:lpstr>
      <vt:lpstr>Apprentissage</vt:lpstr>
      <vt:lpstr>Machine Learning vs Programmation</vt:lpstr>
      <vt:lpstr>Choix du modèle</vt:lpstr>
      <vt:lpstr>Les frameworks</vt:lpstr>
      <vt:lpstr>Deep Learning</vt:lpstr>
      <vt:lpstr>Neurone</vt:lpstr>
      <vt:lpstr>Neurone</vt:lpstr>
      <vt:lpstr>Réseaux</vt:lpstr>
      <vt:lpstr>Workflow</vt:lpstr>
      <vt:lpstr>Présentation PowerPoint</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226</cp:revision>
  <dcterms:created xsi:type="dcterms:W3CDTF">2000-04-10T19:33:12Z</dcterms:created>
  <dcterms:modified xsi:type="dcterms:W3CDTF">2019-04-03T20:23:30Z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