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74" r:id="rId7"/>
    <p:sldId id="276" r:id="rId8"/>
    <p:sldId id="277" r:id="rId9"/>
    <p:sldId id="278" r:id="rId10"/>
    <p:sldId id="280" r:id="rId11"/>
    <p:sldId id="281" r:id="rId12"/>
    <p:sldId id="282" r:id="rId13"/>
    <p:sldId id="273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err="1" smtClean="0"/>
              <a:t>Numpy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</a:t>
            </a:r>
            <a:r>
              <a:rPr lang="fr-FR" dirty="0" err="1" smtClean="0"/>
              <a:t>SciPy</a:t>
            </a:r>
            <a:r>
              <a:rPr lang="fr-FR" dirty="0" smtClean="0"/>
              <a:t> nous obtenons</a:t>
            </a:r>
          </a:p>
          <a:p>
            <a:pPr lvl="1"/>
            <a:r>
              <a:rPr lang="fr-FR" dirty="0" smtClean="0"/>
              <a:t>Loyer = 41.Surface – 283</a:t>
            </a:r>
          </a:p>
          <a:p>
            <a:pPr lvl="1"/>
            <a:r>
              <a:rPr lang="fr-FR" dirty="0" smtClean="0"/>
              <a:t>Corrélation = 90.7% (TB</a:t>
            </a:r>
            <a:r>
              <a:rPr lang="fr-FR" dirty="0" smtClean="0"/>
              <a:t>)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212976"/>
            <a:ext cx="4464496" cy="31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après 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pouvons filtrer les surfaces &gt; 300</a:t>
            </a:r>
          </a:p>
          <a:p>
            <a:r>
              <a:rPr lang="fr-FR" dirty="0" smtClean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34.Surface </a:t>
            </a:r>
            <a:r>
              <a:rPr lang="fr-FR" dirty="0" smtClean="0"/>
              <a:t>+ </a:t>
            </a:r>
            <a:r>
              <a:rPr lang="fr-FR" dirty="0" smtClean="0"/>
              <a:t>71</a:t>
            </a:r>
            <a:endParaRPr lang="fr-FR" dirty="0"/>
          </a:p>
          <a:p>
            <a:pPr lvl="1"/>
            <a:r>
              <a:rPr lang="fr-FR" dirty="0"/>
              <a:t>Corrélation = </a:t>
            </a:r>
            <a:r>
              <a:rPr lang="fr-FR" dirty="0" smtClean="0"/>
              <a:t>84.7% (En baisse)</a:t>
            </a:r>
            <a:endParaRPr lang="fr-FR" dirty="0"/>
          </a:p>
          <a:p>
            <a:r>
              <a:rPr lang="fr-FR" dirty="0" smtClean="0"/>
              <a:t>Meilleur </a:t>
            </a:r>
            <a:r>
              <a:rPr lang="fr-FR" dirty="0" smtClean="0"/>
              <a:t>résultat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nombres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</a:t>
            </a:r>
            <a:r>
              <a:rPr lang="fr-FR" dirty="0" smtClean="0"/>
              <a:t>² = -1</a:t>
            </a:r>
          </a:p>
          <a:p>
            <a:r>
              <a:rPr lang="fr-FR" dirty="0"/>
              <a:t>x</a:t>
            </a:r>
            <a:r>
              <a:rPr lang="fr-FR" dirty="0" smtClean="0"/>
              <a:t> = 2j + 3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p.real</a:t>
            </a:r>
            <a:r>
              <a:rPr lang="fr-FR" dirty="0" smtClean="0"/>
              <a:t>(x) donne 3</a:t>
            </a:r>
          </a:p>
          <a:p>
            <a:r>
              <a:rPr lang="fr-FR" dirty="0" err="1"/>
              <a:t>n</a:t>
            </a:r>
            <a:r>
              <a:rPr lang="fr-FR" dirty="0" err="1" smtClean="0"/>
              <a:t>p.imag</a:t>
            </a:r>
            <a:r>
              <a:rPr lang="fr-FR" dirty="0" smtClean="0"/>
              <a:t>(x) donne 2</a:t>
            </a:r>
          </a:p>
          <a:p>
            <a:r>
              <a:rPr lang="fr-FR" dirty="0" smtClean="0"/>
              <a:t>* et + ont été surchargés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6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 </a:t>
            </a:r>
            <a:r>
              <a:rPr lang="fr-FR" dirty="0" smtClean="0"/>
              <a:t>Fourier</a:t>
            </a:r>
            <a:br>
              <a:rPr lang="fr-FR" dirty="0" smtClean="0"/>
            </a:br>
            <a:r>
              <a:rPr lang="fr-FR" dirty="0" smtClean="0"/>
              <a:t>Exemple simple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56209"/>
            <a:ext cx="4141945" cy="50403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57" y="1755360"/>
            <a:ext cx="5043991" cy="3782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321457" y="1083034"/>
            <a:ext cx="4951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La Transformée de Fourier </a:t>
            </a:r>
            <a:r>
              <a:rPr lang="fr-FR" sz="1600" dirty="0" smtClean="0"/>
              <a:t>Rapide (</a:t>
            </a:r>
            <a:r>
              <a:rPr lang="fr-FR" sz="1600" b="1" dirty="0" smtClean="0"/>
              <a:t>FFT)</a:t>
            </a:r>
            <a:r>
              <a:rPr lang="fr-FR" sz="1600" dirty="0" smtClean="0"/>
              <a:t> </a:t>
            </a:r>
            <a:r>
              <a:rPr lang="fr-FR" sz="1600" dirty="0"/>
              <a:t>est un </a:t>
            </a:r>
            <a:r>
              <a:rPr lang="fr-FR" sz="1600" dirty="0" err="1" smtClean="0"/>
              <a:t>algo</a:t>
            </a:r>
            <a:endParaRPr lang="fr-FR" sz="1600" dirty="0" smtClean="0"/>
          </a:p>
          <a:p>
            <a:r>
              <a:rPr lang="fr-FR" sz="1600" dirty="0" smtClean="0"/>
              <a:t>qui </a:t>
            </a:r>
            <a:r>
              <a:rPr lang="fr-FR" sz="1600" dirty="0"/>
              <a:t>permet de calculer des Transformées de </a:t>
            </a:r>
            <a:r>
              <a:rPr lang="fr-FR" sz="1600" dirty="0" smtClean="0"/>
              <a:t>Fourier</a:t>
            </a:r>
          </a:p>
          <a:p>
            <a:r>
              <a:rPr lang="fr-FR" sz="1600" dirty="0" smtClean="0"/>
              <a:t>Discrètes</a:t>
            </a:r>
            <a:r>
              <a:rPr lang="fr-FR" sz="1600" dirty="0"/>
              <a:t> </a:t>
            </a:r>
            <a:r>
              <a:rPr lang="fr-FR" sz="1600" dirty="0" smtClean="0"/>
              <a:t>(</a:t>
            </a:r>
            <a:r>
              <a:rPr lang="fr-FR" sz="1600" b="1" dirty="0" smtClean="0"/>
              <a:t>DFT)</a:t>
            </a:r>
          </a:p>
        </p:txBody>
      </p:sp>
    </p:spTree>
    <p:extLst>
      <p:ext uri="{BB962C8B-B14F-4D97-AF65-F5344CB8AC3E}">
        <p14:creationId xmlns:p14="http://schemas.microsoft.com/office/powerpoint/2010/main" val="12587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et les Maths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a rencontré un grand succès dans le monde scientifique, mathématiques et de l’IA</a:t>
            </a:r>
          </a:p>
          <a:p>
            <a:r>
              <a:rPr lang="fr-FR" dirty="0" smtClean="0"/>
              <a:t>De nombreux modules sont à disposition</a:t>
            </a:r>
          </a:p>
          <a:p>
            <a:pPr lvl="1"/>
            <a:r>
              <a:rPr lang="fr-FR" dirty="0" err="1" smtClean="0"/>
              <a:t>Numpy</a:t>
            </a:r>
            <a:r>
              <a:rPr lang="fr-FR" dirty="0" smtClean="0"/>
              <a:t>, </a:t>
            </a:r>
            <a:r>
              <a:rPr lang="fr-FR" dirty="0" err="1" smtClean="0"/>
              <a:t>Scipy</a:t>
            </a:r>
            <a:r>
              <a:rPr lang="fr-FR" dirty="0" smtClean="0"/>
              <a:t>, </a:t>
            </a:r>
            <a:r>
              <a:rPr lang="fr-FR" dirty="0" err="1" smtClean="0"/>
              <a:t>Scikit-learn</a:t>
            </a:r>
            <a:r>
              <a:rPr lang="fr-FR" dirty="0" smtClean="0"/>
              <a:t>, …</a:t>
            </a:r>
          </a:p>
          <a:p>
            <a:r>
              <a:rPr lang="fr-FR" dirty="0" smtClean="0"/>
              <a:t>Le module math possède les méthodes de base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module </a:t>
            </a:r>
            <a:r>
              <a:rPr lang="en-US" dirty="0" err="1" smtClean="0"/>
              <a:t>scientifique</a:t>
            </a:r>
            <a:r>
              <a:rPr lang="en-US" dirty="0" smtClean="0"/>
              <a:t> de </a:t>
            </a:r>
            <a:r>
              <a:rPr lang="en-US" dirty="0" err="1" smtClean="0"/>
              <a:t>calcul</a:t>
            </a:r>
            <a:r>
              <a:rPr lang="en-US" dirty="0" smtClean="0"/>
              <a:t> qui </a:t>
            </a:r>
            <a:r>
              <a:rPr lang="en-US" dirty="0" err="1" smtClean="0"/>
              <a:t>peut</a:t>
            </a:r>
            <a:r>
              <a:rPr lang="en-US" dirty="0" smtClean="0"/>
              <a:t> :</a:t>
            </a:r>
            <a:endParaRPr lang="en-US" dirty="0"/>
          </a:p>
          <a:p>
            <a:pPr lvl="1"/>
            <a:r>
              <a:rPr lang="en-US" dirty="0" err="1" smtClean="0"/>
              <a:t>Algèbre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endParaRPr lang="en-US" dirty="0" smtClean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endParaRPr lang="en-US" dirty="0" smtClean="0"/>
          </a:p>
          <a:p>
            <a:pPr lvl="1"/>
            <a:r>
              <a:rPr lang="en-US" dirty="0" smtClean="0"/>
              <a:t>Travail sur des </a:t>
            </a:r>
            <a:r>
              <a:rPr lang="en-US" dirty="0" err="1" smtClean="0"/>
              <a:t>np.array</a:t>
            </a:r>
            <a:endParaRPr lang="en-US" dirty="0" smtClean="0"/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84" y="3573016"/>
            <a:ext cx="4886116" cy="29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à 2 dimensions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Matrices particulières</a:t>
            </a:r>
          </a:p>
          <a:p>
            <a:pPr lvl="1"/>
            <a:r>
              <a:rPr lang="fr-FR" dirty="0" err="1" smtClean="0"/>
              <a:t>zeros</a:t>
            </a:r>
            <a:r>
              <a:rPr lang="fr-FR" dirty="0" smtClean="0"/>
              <a:t>(n) : remplie de 0</a:t>
            </a:r>
          </a:p>
          <a:p>
            <a:pPr lvl="1"/>
            <a:r>
              <a:rPr lang="fr-FR" dirty="0" smtClean="0"/>
              <a:t>one(n) : remplie de 1</a:t>
            </a:r>
          </a:p>
          <a:p>
            <a:pPr lvl="1"/>
            <a:r>
              <a:rPr lang="fr-FR" dirty="0" err="1" smtClean="0"/>
              <a:t>eye</a:t>
            </a:r>
            <a:r>
              <a:rPr lang="fr-FR" dirty="0" smtClean="0"/>
              <a:t>(n) : 1 en diagonale, 0 ailleurs</a:t>
            </a:r>
          </a:p>
          <a:p>
            <a:pPr lvl="1"/>
            <a:r>
              <a:rPr lang="fr-FR" dirty="0" err="1" smtClean="0"/>
              <a:t>diag</a:t>
            </a:r>
            <a:r>
              <a:rPr lang="fr-FR" dirty="0" smtClean="0"/>
              <a:t>(</a:t>
            </a:r>
            <a:r>
              <a:rPr lang="fr-FR" dirty="0" err="1" smtClean="0"/>
              <a:t>v,k</a:t>
            </a:r>
            <a:r>
              <a:rPr lang="fr-FR" dirty="0" smtClean="0"/>
              <a:t>) : vecteur v en diagonal décalé de k</a:t>
            </a:r>
          </a:p>
          <a:p>
            <a:pPr lvl="1"/>
            <a:r>
              <a:rPr lang="fr-FR" dirty="0" err="1"/>
              <a:t>r</a:t>
            </a:r>
            <a:r>
              <a:rPr lang="fr-FR" dirty="0" err="1" smtClean="0"/>
              <a:t>andom.rand</a:t>
            </a:r>
            <a:r>
              <a:rPr lang="fr-FR" dirty="0" smtClean="0"/>
              <a:t>(n) : aléatoire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standard sont surchargés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/>
              <a:t>r</a:t>
            </a:r>
            <a:r>
              <a:rPr lang="fr-FR" dirty="0" err="1" smtClean="0"/>
              <a:t>eshape</a:t>
            </a:r>
            <a:r>
              <a:rPr lang="fr-FR" dirty="0" smtClean="0"/>
              <a:t> redimensionne la matrice</a:t>
            </a:r>
          </a:p>
          <a:p>
            <a:r>
              <a:rPr lang="fr-FR" dirty="0" err="1" smtClean="0"/>
              <a:t>linalg.inv</a:t>
            </a:r>
            <a:r>
              <a:rPr lang="fr-FR" dirty="0" smtClean="0"/>
              <a:t> inverse une matrice</a:t>
            </a:r>
          </a:p>
          <a:p>
            <a:pPr lvl="1"/>
            <a:r>
              <a:rPr lang="fr-FR" dirty="0" smtClean="0"/>
              <a:t>Vérifier d’abord si elle est inversable avec </a:t>
            </a:r>
            <a:r>
              <a:rPr lang="fr-FR" dirty="0" err="1" smtClean="0"/>
              <a:t>rank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09" y="5085184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0 veut dire par ligne</a:t>
            </a:r>
          </a:p>
          <a:p>
            <a:r>
              <a:rPr lang="fr-FR" sz="2000" dirty="0" smtClean="0"/>
              <a:t>1 veut dire par colonne</a:t>
            </a:r>
          </a:p>
          <a:p>
            <a:r>
              <a:rPr lang="fr-FR" sz="2000" dirty="0" smtClean="0"/>
              <a:t>Absent veut dire somme totale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pour les statistiques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err="1"/>
              <a:t>np.matrix</a:t>
            </a:r>
            <a:r>
              <a:rPr lang="fr-FR" dirty="0"/>
              <a:t>(loyers).</a:t>
            </a:r>
            <a:r>
              <a:rPr lang="fr-FR" dirty="0" smtClean="0"/>
              <a:t>T</a:t>
            </a:r>
          </a:p>
          <a:p>
            <a:pPr lvl="1"/>
            <a:r>
              <a:rPr lang="fr-FR" dirty="0" smtClean="0"/>
              <a:t>Transposition d’une matrice (inversion ligne colonne)</a:t>
            </a:r>
          </a:p>
          <a:p>
            <a:r>
              <a:rPr lang="fr-FR" dirty="0"/>
              <a:t>n</a:t>
            </a:r>
            <a:r>
              <a:rPr lang="fr-FR" dirty="0" smtClean="0"/>
              <a:t>p.dot(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Multiplication de 2 matrices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45736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la 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</a:t>
            </a:r>
            <a:r>
              <a:rPr lang="fr-FR" dirty="0" smtClean="0"/>
              <a:t>)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theta</a:t>
            </a:r>
            <a:r>
              <a:rPr lang="fr-FR" dirty="0" smtClean="0"/>
              <a:t> = (b, a) pour f=</a:t>
            </a:r>
            <a:r>
              <a:rPr lang="fr-FR" dirty="0" err="1" smtClean="0"/>
              <a:t>ax+b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234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r>
              <a:rPr lang="fr-FR" dirty="0" smtClean="0"/>
              <a:t> contient des modules avancés dans plusieurs domaines</a:t>
            </a:r>
          </a:p>
          <a:p>
            <a:pPr lvl="1"/>
            <a:r>
              <a:rPr lang="fr-FR" dirty="0" smtClean="0"/>
              <a:t>Basé sur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Scipy.stats</a:t>
            </a:r>
            <a:endParaRPr lang="fr-FR" dirty="0" smtClean="0"/>
          </a:p>
          <a:p>
            <a:pPr lvl="1"/>
            <a:r>
              <a:rPr lang="fr-FR" dirty="0" smtClean="0"/>
              <a:t>Outils de statistiques</a:t>
            </a:r>
          </a:p>
          <a:p>
            <a:r>
              <a:rPr lang="fr-FR" dirty="0" err="1" smtClean="0"/>
              <a:t>Linregress</a:t>
            </a:r>
            <a:endParaRPr lang="fr-FR" dirty="0" smtClean="0"/>
          </a:p>
          <a:p>
            <a:pPr lvl="1"/>
            <a:r>
              <a:rPr lang="fr-FR" dirty="0" smtClean="0"/>
              <a:t>Calcul la </a:t>
            </a:r>
            <a:r>
              <a:rPr lang="fr-FR" dirty="0" err="1" smtClean="0"/>
              <a:t>regression</a:t>
            </a:r>
            <a:endParaRPr lang="fr-FR" dirty="0" smtClean="0"/>
          </a:p>
          <a:p>
            <a:pPr lvl="1"/>
            <a:r>
              <a:rPr lang="fr-FR" dirty="0" err="1"/>
              <a:t>slope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, </a:t>
            </a:r>
            <a:r>
              <a:rPr lang="fr-FR" dirty="0" err="1"/>
              <a:t>r_value</a:t>
            </a:r>
            <a:r>
              <a:rPr lang="fr-FR" dirty="0"/>
              <a:t>, </a:t>
            </a:r>
            <a:r>
              <a:rPr lang="fr-FR" dirty="0" err="1"/>
              <a:t>p_value</a:t>
            </a:r>
            <a:r>
              <a:rPr lang="fr-FR" dirty="0"/>
              <a:t>, </a:t>
            </a:r>
            <a:r>
              <a:rPr lang="fr-FR" dirty="0" err="1"/>
              <a:t>std_err</a:t>
            </a:r>
            <a:r>
              <a:rPr lang="fr-FR" dirty="0"/>
              <a:t> = </a:t>
            </a:r>
            <a:r>
              <a:rPr lang="fr-FR" dirty="0" err="1"/>
              <a:t>stats.linregress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Avec </a:t>
            </a:r>
            <a:r>
              <a:rPr lang="fr-FR" dirty="0" err="1" smtClean="0"/>
              <a:t>slope</a:t>
            </a:r>
            <a:r>
              <a:rPr lang="fr-FR" dirty="0" smtClean="0"/>
              <a:t> = a de </a:t>
            </a:r>
            <a:r>
              <a:rPr lang="fr-FR" dirty="0" err="1" smtClean="0"/>
              <a:t>ax+b</a:t>
            </a:r>
            <a:r>
              <a:rPr lang="fr-FR" dirty="0" smtClean="0"/>
              <a:t>, </a:t>
            </a:r>
            <a:r>
              <a:rPr lang="fr-FR" dirty="0" err="1" smtClean="0"/>
              <a:t>inercept</a:t>
            </a:r>
            <a:r>
              <a:rPr lang="fr-FR" dirty="0" smtClean="0"/>
              <a:t> = b, </a:t>
            </a:r>
            <a:r>
              <a:rPr lang="fr-FR" dirty="0" err="1" smtClean="0"/>
              <a:t>r_value</a:t>
            </a:r>
            <a:r>
              <a:rPr lang="fr-FR" dirty="0" smtClean="0"/>
              <a:t> le coefficient de corrélation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5552</TotalTime>
  <Words>353</Words>
  <Application>Microsoft Office PowerPoint</Application>
  <PresentationFormat>Affichage à l'écran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Matrices</vt:lpstr>
      <vt:lpstr>Calcul Matriciel</vt:lpstr>
      <vt:lpstr>Random</vt:lpstr>
      <vt:lpstr>Stat</vt:lpstr>
      <vt:lpstr>Calcul de la régression linéaire</vt:lpstr>
      <vt:lpstr>SciPy</vt:lpstr>
      <vt:lpstr>Interprétation des résultats</vt:lpstr>
      <vt:lpstr>Interprétation après filtrage</vt:lpstr>
      <vt:lpstr>Les nombres complexes</vt:lpstr>
      <vt:lpstr>Transformation de Fourier Exemple simple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293</cp:revision>
  <dcterms:created xsi:type="dcterms:W3CDTF">2000-04-10T19:33:12Z</dcterms:created>
  <dcterms:modified xsi:type="dcterms:W3CDTF">2019-05-14T06:58:05Z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