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264" r:id="rId2"/>
    <p:sldId id="265" r:id="rId3"/>
    <p:sldId id="266" r:id="rId4"/>
    <p:sldId id="267" r:id="rId5"/>
    <p:sldId id="268" r:id="rId6"/>
    <p:sldId id="270" r:id="rId7"/>
    <p:sldId id="273" r:id="rId8"/>
    <p:sldId id="276" r:id="rId9"/>
    <p:sldId id="277" r:id="rId10"/>
    <p:sldId id="281" r:id="rId11"/>
    <p:sldId id="282" r:id="rId12"/>
    <p:sldId id="283" r:id="rId13"/>
    <p:sldId id="284" r:id="rId14"/>
    <p:sldId id="285" r:id="rId1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0" autoAdjust="0"/>
  </p:normalViewPr>
  <p:slideViewPr>
    <p:cSldViewPr>
      <p:cViewPr varScale="1">
        <p:scale>
          <a:sx n="74" d="100"/>
          <a:sy n="74" d="100"/>
        </p:scale>
        <p:origin x="129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7</a:t>
            </a:r>
          </a:p>
          <a:p>
            <a:pPr eaLnBrk="1" hangingPunct="1"/>
            <a:r>
              <a:rPr lang="fr-FR" altLang="fr-FR" dirty="0" err="1" smtClean="0"/>
              <a:t>Nearest</a:t>
            </a:r>
            <a:r>
              <a:rPr lang="fr-FR" altLang="fr-FR" dirty="0" smtClean="0"/>
              <a:t> Neighbors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560" y="2972129"/>
            <a:ext cx="306705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K = 3</a:t>
            </a:r>
          </a:p>
          <a:p>
            <a:r>
              <a:rPr lang="fr-FR" dirty="0" smtClean="0"/>
              <a:t>Erreur = 5%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30" y="2418352"/>
            <a:ext cx="4972050" cy="40195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130" y="2852936"/>
            <a:ext cx="3470551" cy="260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14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: Iris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Iris sont décomposés en 3 familles</a:t>
            </a:r>
          </a:p>
          <a:p>
            <a:r>
              <a:rPr lang="fr-FR" dirty="0" smtClean="0"/>
              <a:t>Le rapport largeur/hauteur des pétales et de la tige détermine la catégorie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97" y="2878409"/>
            <a:ext cx="5021479" cy="398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18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 détecté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256584" cy="5040560"/>
          </a:xfrm>
        </p:spPr>
        <p:txBody>
          <a:bodyPr/>
          <a:lstStyle/>
          <a:p>
            <a:r>
              <a:rPr lang="fr-FR" dirty="0" smtClean="0"/>
              <a:t>Si k est trop faible nous obtenons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Nous aurions préféré</a:t>
            </a:r>
          </a:p>
          <a:p>
            <a:pPr lvl="1"/>
            <a:r>
              <a:rPr lang="fr-FR" dirty="0" smtClean="0"/>
              <a:t>Pour cela nous sommes passé à k=5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1026" name="Picture 2" descr="Les zones désignées par les flèches ne vont pas être bien classé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593" y="1149225"/>
            <a:ext cx="3233978" cy="220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assifieur 5-nn sur le même jeu de données, beaucoup plus efficac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593" y="3415634"/>
            <a:ext cx="3156313" cy="215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674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Biais vs Variance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8838058" cy="5040560"/>
          </a:xfrm>
        </p:spPr>
        <p:txBody>
          <a:bodyPr/>
          <a:lstStyle/>
          <a:p>
            <a:r>
              <a:rPr lang="fr-FR" dirty="0" smtClean="0"/>
              <a:t>Avec k=5 notre modèle est plus indépendant du training set</a:t>
            </a:r>
          </a:p>
          <a:p>
            <a:pPr lvl="1"/>
            <a:r>
              <a:rPr lang="fr-FR" dirty="0" smtClean="0"/>
              <a:t>Nous avons augmenté la variance</a:t>
            </a:r>
          </a:p>
          <a:p>
            <a:pPr lvl="1"/>
            <a:r>
              <a:rPr lang="fr-FR" dirty="0" smtClean="0"/>
              <a:t>Cependant plus k est grand plus l’erreur sera grande</a:t>
            </a:r>
          </a:p>
          <a:p>
            <a:pPr lvl="1"/>
            <a:r>
              <a:rPr lang="fr-FR" dirty="0" smtClean="0"/>
              <a:t>Nous avons introduit un biais</a:t>
            </a:r>
          </a:p>
          <a:p>
            <a:r>
              <a:rPr lang="fr-FR" dirty="0" smtClean="0"/>
              <a:t>Avec k=1 la variance sera plus faible, l’erreur également</a:t>
            </a:r>
          </a:p>
          <a:p>
            <a:r>
              <a:rPr lang="fr-FR" dirty="0" smtClean="0"/>
              <a:t>Par exemple pour k=12 </a:t>
            </a:r>
            <a:endParaRPr lang="fr-FR" dirty="0"/>
          </a:p>
          <a:p>
            <a:pPr lvl="1"/>
            <a:r>
              <a:rPr lang="fr-FR" dirty="0" smtClean="0"/>
              <a:t>Le biais est énorme</a:t>
            </a:r>
          </a:p>
          <a:p>
            <a:endParaRPr lang="fr-FR" dirty="0"/>
          </a:p>
        </p:txBody>
      </p:sp>
      <p:pic>
        <p:nvPicPr>
          <p:cNvPr id="2050" name="Picture 2" descr="Parce qu'on a choisi un k trop grand, la zone de classification est trop lisse par rapport à la complexité du modè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149448"/>
            <a:ext cx="3995936" cy="274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104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Décomposition de l’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L’erreur peut s’écrire</a:t>
            </a:r>
          </a:p>
          <a:p>
            <a:r>
              <a:rPr lang="fr-FR" dirty="0" err="1"/>
              <a:t>Err</a:t>
            </a:r>
            <a:r>
              <a:rPr lang="fr-FR" dirty="0"/>
              <a:t>(x</a:t>
            </a:r>
            <a:r>
              <a:rPr lang="fr-FR"/>
              <a:t>)=</a:t>
            </a:r>
            <a:r>
              <a:rPr lang="fr-FR" smtClean="0"/>
              <a:t>Biais²+Variance+Erreur </a:t>
            </a:r>
            <a:r>
              <a:rPr lang="fr-FR" dirty="0" smtClean="0"/>
              <a:t>Irréductible</a:t>
            </a:r>
          </a:p>
          <a:p>
            <a:endParaRPr lang="fr-FR" dirty="0"/>
          </a:p>
        </p:txBody>
      </p:sp>
      <p:pic>
        <p:nvPicPr>
          <p:cNvPr id="3074" name="Picture 2" descr="On cherche à se placer au minimum de l'erreur tota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80928"/>
            <a:ext cx="5256584" cy="330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219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err="1"/>
              <a:t>Nearest</a:t>
            </a:r>
            <a:r>
              <a:rPr lang="fr-FR" altLang="fr-FR" dirty="0"/>
              <a:t> </a:t>
            </a:r>
            <a:r>
              <a:rPr lang="fr-FR" altLang="fr-FR" dirty="0" smtClean="0"/>
              <a:t>Neighbors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k-NN est le diminutif de k </a:t>
            </a:r>
            <a:r>
              <a:rPr lang="fr-FR" dirty="0" err="1"/>
              <a:t>Nearest</a:t>
            </a:r>
            <a:r>
              <a:rPr lang="fr-FR" dirty="0"/>
              <a:t> </a:t>
            </a:r>
            <a:r>
              <a:rPr lang="fr-FR" dirty="0" smtClean="0"/>
              <a:t>Neighbors</a:t>
            </a:r>
          </a:p>
          <a:p>
            <a:r>
              <a:rPr lang="fr-FR" dirty="0" smtClean="0"/>
              <a:t>C’est </a:t>
            </a:r>
            <a:r>
              <a:rPr lang="fr-FR" dirty="0"/>
              <a:t>un algorithme qui peut servir autant pour la classification que la </a:t>
            </a:r>
            <a:r>
              <a:rPr lang="fr-FR" dirty="0" smtClean="0"/>
              <a:t>régression</a:t>
            </a:r>
          </a:p>
          <a:p>
            <a:r>
              <a:rPr lang="fr-FR" dirty="0" smtClean="0"/>
              <a:t>Son </a:t>
            </a:r>
            <a:r>
              <a:rPr lang="fr-FR" dirty="0"/>
              <a:t>principe </a:t>
            </a:r>
            <a:r>
              <a:rPr lang="fr-FR" dirty="0" smtClean="0"/>
              <a:t>est de choisir </a:t>
            </a:r>
            <a:r>
              <a:rPr lang="fr-FR" dirty="0"/>
              <a:t>les k données les plus proches du point étudié afin d’en prédire sa valeur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860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Quelle est la classe de la nouvelle données (en blanc) ?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pic>
        <p:nvPicPr>
          <p:cNvPr id="1028" name="Picture 4" descr="le point blanc est une nouvelle entr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76872"/>
            <a:ext cx="5112568" cy="350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06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knn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allons regarder la distance avec les k voisins les plus proches</a:t>
            </a:r>
          </a:p>
          <a:p>
            <a:pPr lvl="1"/>
            <a:r>
              <a:rPr lang="fr-FR" dirty="0" smtClean="0"/>
              <a:t>Ici 5</a:t>
            </a:r>
          </a:p>
          <a:p>
            <a:pPr lvl="1"/>
            <a:r>
              <a:rPr lang="fr-FR" dirty="0" smtClean="0"/>
              <a:t>Rouge</a:t>
            </a:r>
            <a:endParaRPr lang="fr-FR" dirty="0"/>
          </a:p>
        </p:txBody>
      </p:sp>
      <p:pic>
        <p:nvPicPr>
          <p:cNvPr id="2050" name="Picture 2" descr="les 5 points les plus proches du point que l'on cherche à clas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564904"/>
            <a:ext cx="5256584" cy="36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75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Zonage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ainsi aisé de déterminé un zonage pour catégorisé les points</a:t>
            </a:r>
            <a:endParaRPr lang="fr-FR" dirty="0"/>
          </a:p>
        </p:txBody>
      </p:sp>
      <p:pic>
        <p:nvPicPr>
          <p:cNvPr id="3074" name="Picture 2" descr="Les deux zones qui séparent l'espace pour la décision à prendre sur la classification de nouvelles entré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564904"/>
            <a:ext cx="47625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793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Il existe plusieurs algorithmes </a:t>
            </a:r>
            <a:r>
              <a:rPr lang="fr-FR" sz="2400" dirty="0" err="1" smtClean="0"/>
              <a:t>knn</a:t>
            </a:r>
            <a:endParaRPr lang="fr-FR" sz="2400" dirty="0" smtClean="0"/>
          </a:p>
          <a:p>
            <a:r>
              <a:rPr lang="fr-FR" sz="2400" dirty="0" smtClean="0"/>
              <a:t>Brute Force</a:t>
            </a:r>
          </a:p>
          <a:p>
            <a:pPr lvl="1"/>
            <a:r>
              <a:rPr lang="fr-FR" sz="2000" dirty="0" smtClean="0"/>
              <a:t>Etablit la distance entre tous les points</a:t>
            </a:r>
          </a:p>
          <a:p>
            <a:pPr lvl="1"/>
            <a:r>
              <a:rPr lang="fr-FR" sz="2000" dirty="0" smtClean="0"/>
              <a:t>Très bon, mais très couteux pour les gros </a:t>
            </a:r>
            <a:r>
              <a:rPr lang="fr-FR" sz="2000" dirty="0" err="1" smtClean="0"/>
              <a:t>datasets</a:t>
            </a:r>
            <a:endParaRPr lang="fr-FR" sz="2000" dirty="0" smtClean="0"/>
          </a:p>
          <a:p>
            <a:pPr lvl="1"/>
            <a:r>
              <a:rPr lang="fr-FR" sz="2000" dirty="0" smtClean="0"/>
              <a:t>O(n²)</a:t>
            </a:r>
          </a:p>
          <a:p>
            <a:r>
              <a:rPr lang="fr-FR" sz="2400" dirty="0" err="1" smtClean="0"/>
              <a:t>KDTree</a:t>
            </a:r>
            <a:endParaRPr lang="fr-FR" sz="2400" dirty="0" smtClean="0"/>
          </a:p>
          <a:p>
            <a:pPr lvl="1"/>
            <a:r>
              <a:rPr lang="fr-FR" sz="2000" dirty="0" smtClean="0"/>
              <a:t>Elimine des distances</a:t>
            </a:r>
          </a:p>
          <a:p>
            <a:pPr lvl="1"/>
            <a:r>
              <a:rPr lang="fr-FR" sz="2000" dirty="0" smtClean="0"/>
              <a:t>Si A est loin de B et B proche de C alors A est loin de B</a:t>
            </a:r>
          </a:p>
          <a:p>
            <a:pPr lvl="1"/>
            <a:r>
              <a:rPr lang="fr-FR" sz="2000" dirty="0" smtClean="0"/>
              <a:t>O(n.log(n))</a:t>
            </a:r>
          </a:p>
          <a:p>
            <a:r>
              <a:rPr lang="fr-FR" sz="2400" dirty="0" err="1" smtClean="0"/>
              <a:t>BallTree</a:t>
            </a:r>
            <a:endParaRPr lang="fr-FR" sz="2400" dirty="0" smtClean="0"/>
          </a:p>
          <a:p>
            <a:pPr lvl="1"/>
            <a:r>
              <a:rPr lang="fr-FR" sz="2000" dirty="0" smtClean="0"/>
              <a:t>Sépare les données en partitions</a:t>
            </a:r>
          </a:p>
          <a:p>
            <a:pPr lvl="1"/>
            <a:r>
              <a:rPr lang="fr-FR" sz="2000" dirty="0" smtClean="0"/>
              <a:t>Peut être très efficace ou très </a:t>
            </a:r>
            <a:r>
              <a:rPr lang="fr-FR" sz="2000" dirty="0" err="1" smtClean="0"/>
              <a:t>inneficace</a:t>
            </a:r>
            <a:endParaRPr lang="fr-FR" sz="2000" dirty="0" smtClean="0"/>
          </a:p>
          <a:p>
            <a:r>
              <a:rPr lang="fr-FR" sz="2400" dirty="0" smtClean="0"/>
              <a:t>Par défaut </a:t>
            </a:r>
            <a:r>
              <a:rPr lang="fr-FR" sz="2400" dirty="0" err="1" smtClean="0"/>
              <a:t>sklearn</a:t>
            </a:r>
            <a:r>
              <a:rPr lang="fr-FR" sz="2400" dirty="0" smtClean="0"/>
              <a:t> essaie de choisir le meilleur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441759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sklearn.neighbors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nn.KNeighborsClassifier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n_neighbors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xtrain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ytrain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1 -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model.score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1527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Minimisation de l’erreur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faut faire varier le </a:t>
            </a:r>
            <a:r>
              <a:rPr lang="fr-FR" dirty="0" err="1" smtClean="0"/>
              <a:t>n_neighbors</a:t>
            </a:r>
            <a:r>
              <a:rPr lang="fr-FR" dirty="0" smtClean="0"/>
              <a:t> entre 2 et 15</a:t>
            </a:r>
          </a:p>
          <a:p>
            <a:pPr marL="0" indent="0">
              <a:buNone/>
            </a:pP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errors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k in range(2,15):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model =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nn.KNeighborsClassifier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errors.append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 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xtrain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ytrain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).score(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xtest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ytest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fr-FR" dirty="0" smtClean="0"/>
              <a:t>Il essayer les différents algorithme</a:t>
            </a:r>
          </a:p>
          <a:p>
            <a:pPr lvl="1"/>
            <a:r>
              <a:rPr lang="fr-FR" dirty="0" smtClean="0"/>
              <a:t>Paramètre </a:t>
            </a:r>
            <a:r>
              <a:rPr lang="fr-FR" dirty="0" err="1" smtClean="0"/>
              <a:t>algorithm</a:t>
            </a:r>
            <a:endParaRPr lang="fr-FR" dirty="0" smtClean="0"/>
          </a:p>
          <a:p>
            <a:r>
              <a:rPr lang="fr-FR" dirty="0" smtClean="0"/>
              <a:t>Il faut essayer les 2 poids</a:t>
            </a:r>
          </a:p>
          <a:p>
            <a:pPr lvl="1"/>
            <a:r>
              <a:rPr lang="fr-FR" dirty="0" smtClean="0"/>
              <a:t>Paramètre </a:t>
            </a:r>
            <a:r>
              <a:rPr lang="fr-FR" dirty="0" err="1" smtClean="0"/>
              <a:t>weight</a:t>
            </a:r>
            <a:r>
              <a:rPr lang="fr-FR" dirty="0" smtClean="0"/>
              <a:t> = « distance » qui monte la distance au carré, c’est-à-dire qu’il donne plus d’importance aux </a:t>
            </a:r>
            <a:r>
              <a:rPr lang="fr-FR" dirty="0" smtClean="0"/>
              <a:t>points </a:t>
            </a:r>
            <a:r>
              <a:rPr lang="fr-FR" dirty="0" smtClean="0"/>
              <a:t>proches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8403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Entrainement et prédiction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faut ensuite choisir le meilleur modèle, l’entrainer et mettre en place la prédiction</a:t>
            </a:r>
          </a:p>
          <a:p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xtrain</a:t>
            </a:r>
            <a:r>
              <a:rPr lang="fr-FR" dirty="0"/>
              <a:t>, </a:t>
            </a:r>
            <a:r>
              <a:rPr lang="fr-FR" dirty="0" err="1"/>
              <a:t>ytrain</a:t>
            </a:r>
            <a:r>
              <a:rPr lang="fr-FR" dirty="0"/>
              <a:t>)</a:t>
            </a:r>
          </a:p>
          <a:p>
            <a:r>
              <a:rPr lang="fr-FR" dirty="0" err="1" smtClean="0"/>
              <a:t>predicted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/>
              <a:t>model.predict</a:t>
            </a:r>
            <a:r>
              <a:rPr lang="fr-FR" dirty="0"/>
              <a:t>(</a:t>
            </a:r>
            <a:r>
              <a:rPr lang="fr-FR" dirty="0" err="1"/>
              <a:t>xtest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079171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5562</TotalTime>
  <Words>374</Words>
  <Application>Microsoft Office PowerPoint</Application>
  <PresentationFormat>Affichage à l'écran (4:3)</PresentationFormat>
  <Paragraphs>72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Courier New</vt:lpstr>
      <vt:lpstr>Monotype Sorts</vt:lpstr>
      <vt:lpstr>Times New Roman</vt:lpstr>
      <vt:lpstr>cvc</vt:lpstr>
      <vt:lpstr>Présentation PowerPoint</vt:lpstr>
      <vt:lpstr>Nearest Neighbors</vt:lpstr>
      <vt:lpstr>Explication</vt:lpstr>
      <vt:lpstr>knn</vt:lpstr>
      <vt:lpstr>Zonage</vt:lpstr>
      <vt:lpstr>Algorithmes</vt:lpstr>
      <vt:lpstr>Modèle</vt:lpstr>
      <vt:lpstr>Minimisation de l’erreur</vt:lpstr>
      <vt:lpstr>Entrainement et prédiction</vt:lpstr>
      <vt:lpstr>Résultats</vt:lpstr>
      <vt:lpstr>TP : Iris</vt:lpstr>
      <vt:lpstr>Problème détecté</vt:lpstr>
      <vt:lpstr>Biais vs Variance</vt:lpstr>
      <vt:lpstr>Décomposition de l’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339</cp:revision>
  <dcterms:created xsi:type="dcterms:W3CDTF">2000-04-10T19:33:12Z</dcterms:created>
  <dcterms:modified xsi:type="dcterms:W3CDTF">2019-05-14T14:26:45Z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