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5" r:id="rId3"/>
    <p:sldId id="266" r:id="rId4"/>
    <p:sldId id="267" r:id="rId5"/>
    <p:sldId id="279" r:id="rId6"/>
    <p:sldId id="268" r:id="rId7"/>
    <p:sldId id="285" r:id="rId8"/>
    <p:sldId id="280" r:id="rId9"/>
    <p:sldId id="278" r:id="rId10"/>
    <p:sldId id="282" r:id="rId11"/>
    <p:sldId id="283" r:id="rId12"/>
    <p:sldId id="284" r:id="rId13"/>
    <p:sldId id="281" r:id="rId14"/>
    <p:sldId id="269" r:id="rId15"/>
    <p:sldId id="272" r:id="rId16"/>
    <p:sldId id="273" r:id="rId17"/>
    <p:sldId id="276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29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err="1" smtClean="0"/>
              <a:t>RandomForest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Sérialisation du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Transformation d’un objet en binaire</a:t>
            </a:r>
          </a:p>
          <a:p>
            <a:pPr lvl="1"/>
            <a:r>
              <a:rPr lang="fr-FR" dirty="0" smtClean="0"/>
              <a:t>Sérialisation</a:t>
            </a:r>
          </a:p>
          <a:p>
            <a:pPr lvl="1"/>
            <a:r>
              <a:rPr lang="fr-FR" dirty="0" err="1" smtClean="0"/>
              <a:t>Marshalling</a:t>
            </a:r>
            <a:endParaRPr lang="fr-FR" dirty="0" smtClean="0"/>
          </a:p>
          <a:p>
            <a:r>
              <a:rPr lang="fr-FR" dirty="0" smtClean="0"/>
              <a:t>Transformation inverse</a:t>
            </a:r>
          </a:p>
          <a:p>
            <a:pPr lvl="1"/>
            <a:r>
              <a:rPr lang="fr-FR" dirty="0" err="1" smtClean="0"/>
              <a:t>Désérialisation</a:t>
            </a:r>
            <a:endParaRPr lang="fr-FR" dirty="0" smtClean="0"/>
          </a:p>
          <a:p>
            <a:pPr lvl="1"/>
            <a:r>
              <a:rPr lang="fr-FR" dirty="0" err="1" smtClean="0"/>
              <a:t>Unmarshalling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15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 smtClean="0"/>
              <a:t>caractères</a:t>
            </a:r>
            <a:endParaRPr lang="en-GB" altLang="fr-FR" dirty="0" smtClean="0"/>
          </a:p>
          <a:p>
            <a:r>
              <a:rPr lang="en-GB" altLang="fr-FR" dirty="0" smtClean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smtClean="0"/>
              <a:t>pickling</a:t>
            </a:r>
            <a:endParaRPr lang="en-GB" altLang="fr-FR" dirty="0"/>
          </a:p>
          <a:p>
            <a:r>
              <a:rPr lang="en-GB" altLang="fr-FR" dirty="0" err="1" smtClean="0"/>
              <a:t>Reconstruire</a:t>
            </a:r>
            <a:r>
              <a:rPr lang="en-GB" altLang="fr-FR" dirty="0" smtClean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 smtClean="0"/>
              <a:t>unpickling</a:t>
            </a:r>
            <a:endParaRPr lang="en-GB" altLang="fr-FR" dirty="0"/>
          </a:p>
          <a:p>
            <a:pPr lvl="1"/>
            <a:r>
              <a:rPr lang="en-GB" altLang="fr-FR" dirty="0" smtClean="0"/>
              <a:t>Entre </a:t>
            </a:r>
            <a:r>
              <a:rPr lang="en-GB" altLang="fr-FR" dirty="0"/>
              <a:t>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</a:t>
            </a:r>
            <a:r>
              <a:rPr lang="fr-FR" dirty="0" smtClean="0"/>
              <a:t>en écriture</a:t>
            </a:r>
            <a:r>
              <a:rPr lang="fr-FR" dirty="0"/>
              <a:t>, la voie la plus simple de ``</a:t>
            </a:r>
            <a:r>
              <a:rPr lang="fr-FR" dirty="0" err="1"/>
              <a:t>pickler</a:t>
            </a:r>
            <a:r>
              <a:rPr lang="fr-FR" dirty="0"/>
              <a:t>'' l'objet </a:t>
            </a:r>
            <a:r>
              <a:rPr lang="fr-FR" dirty="0" smtClean="0"/>
              <a:t>prend seulement </a:t>
            </a:r>
            <a:r>
              <a:rPr lang="fr-FR" dirty="0"/>
              <a:t>une ligne de </a:t>
            </a:r>
            <a:r>
              <a:rPr lang="fr-FR" dirty="0" smtClean="0"/>
              <a:t>code </a:t>
            </a:r>
            <a:endParaRPr lang="fr-FR" dirty="0"/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</a:t>
            </a:r>
            <a:r>
              <a:rPr lang="fr-FR" dirty="0" smtClean="0"/>
              <a:t>ouvert </a:t>
            </a:r>
            <a:r>
              <a:rPr lang="fr-FR" dirty="0"/>
              <a:t>en </a:t>
            </a:r>
            <a:r>
              <a:rPr lang="fr-FR" dirty="0" smtClean="0"/>
              <a:t>lecture</a:t>
            </a:r>
            <a:endParaRPr lang="fr-FR" dirty="0"/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2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Réentrainement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Après la solidification du modèle il peut être utile de </a:t>
            </a:r>
            <a:r>
              <a:rPr lang="fr-FR" dirty="0" err="1" smtClean="0"/>
              <a:t>réentrainer</a:t>
            </a:r>
            <a:r>
              <a:rPr lang="fr-FR" dirty="0" smtClean="0"/>
              <a:t> un modèle</a:t>
            </a:r>
          </a:p>
          <a:p>
            <a:pPr lvl="1"/>
            <a:r>
              <a:rPr lang="fr-FR" dirty="0" smtClean="0"/>
              <a:t>Lors que l'on possède d'avantages de données</a:t>
            </a:r>
          </a:p>
          <a:p>
            <a:pPr lvl="1"/>
            <a:r>
              <a:rPr lang="fr-FR" dirty="0" smtClean="0"/>
              <a:t>Utile si le premier apprentissage a été très couteux</a:t>
            </a:r>
          </a:p>
          <a:p>
            <a:pPr lvl="1"/>
            <a:r>
              <a:rPr lang="fr-FR" dirty="0" err="1" smtClean="0"/>
              <a:t>RandomForestClassifier</a:t>
            </a:r>
            <a:r>
              <a:rPr lang="fr-FR" dirty="0" smtClean="0"/>
              <a:t>(</a:t>
            </a:r>
            <a:r>
              <a:rPr lang="fr-FR" dirty="0" err="1" smtClean="0"/>
              <a:t>warm_start</a:t>
            </a:r>
            <a:r>
              <a:rPr lang="fr-FR" dirty="0" smtClean="0"/>
              <a:t>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Part d'un seul arbre entrainé et le clone par </a:t>
            </a:r>
            <a:r>
              <a:rPr lang="fr-FR" dirty="0" err="1" smtClean="0"/>
              <a:t>bagging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5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machines à vecteurs de </a:t>
            </a:r>
            <a:r>
              <a:rPr lang="fr-FR" dirty="0" smtClean="0"/>
              <a:t>support sont </a:t>
            </a:r>
            <a:r>
              <a:rPr lang="fr-FR" dirty="0"/>
              <a:t>un ensemble de techniques d'apprentissage supervisé destinées à résoudre des problèmes de </a:t>
            </a:r>
            <a:r>
              <a:rPr lang="fr-FR" dirty="0" smtClean="0"/>
              <a:t>discrimination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SVM sont une généralisation des </a:t>
            </a:r>
            <a:r>
              <a:rPr lang="fr-FR" dirty="0" err="1"/>
              <a:t>classifieurs</a:t>
            </a:r>
            <a:r>
              <a:rPr lang="fr-FR" dirty="0"/>
              <a:t> linéaires.</a:t>
            </a:r>
          </a:p>
          <a:p>
            <a:pPr lvl="1"/>
            <a:r>
              <a:rPr lang="fr-FR" dirty="0" smtClean="0"/>
              <a:t>Date </a:t>
            </a:r>
            <a:r>
              <a:rPr lang="fr-FR" dirty="0"/>
              <a:t>années 1990 à partir des considérations théoriques de Vladimir </a:t>
            </a:r>
            <a:r>
              <a:rPr lang="fr-FR" dirty="0" err="1"/>
              <a:t>Vapnik</a:t>
            </a:r>
            <a:r>
              <a:rPr lang="fr-FR" dirty="0"/>
              <a:t> sur le développement d'une théorie statistique de l'apprentissage : la théorie de </a:t>
            </a:r>
            <a:r>
              <a:rPr lang="fr-FR" dirty="0" err="1" smtClean="0"/>
              <a:t>Vapnik-Chervonenkis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70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SVC est une implémentation C de SVM</a:t>
            </a:r>
          </a:p>
          <a:p>
            <a:pPr lvl="1"/>
            <a:r>
              <a:rPr lang="fr-FR" dirty="0" err="1"/>
              <a:t>sklearn.svm.SVC</a:t>
            </a:r>
            <a:r>
              <a:rPr lang="fr-FR" dirty="0"/>
              <a:t>(C=1.0, </a:t>
            </a:r>
            <a:r>
              <a:rPr lang="fr-FR" dirty="0" err="1"/>
              <a:t>kernel</a:t>
            </a:r>
            <a:r>
              <a:rPr lang="fr-FR" dirty="0"/>
              <a:t>=’</a:t>
            </a:r>
            <a:r>
              <a:rPr lang="fr-FR" dirty="0" err="1"/>
              <a:t>rbf</a:t>
            </a:r>
            <a:r>
              <a:rPr lang="fr-FR" dirty="0"/>
              <a:t>’, </a:t>
            </a:r>
            <a:r>
              <a:rPr lang="fr-FR" dirty="0" err="1"/>
              <a:t>degree</a:t>
            </a:r>
            <a:r>
              <a:rPr lang="fr-FR" dirty="0"/>
              <a:t>=3, gamma=’auto’, coef0=0.0, </a:t>
            </a:r>
            <a:r>
              <a:rPr lang="fr-FR" dirty="0" err="1"/>
              <a:t>shrinking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probability</a:t>
            </a:r>
            <a:r>
              <a:rPr lang="fr-FR" dirty="0"/>
              <a:t>=False, </a:t>
            </a:r>
            <a:r>
              <a:rPr lang="fr-FR" dirty="0" err="1"/>
              <a:t>tol</a:t>
            </a:r>
            <a:r>
              <a:rPr lang="fr-FR" dirty="0"/>
              <a:t>=0.001, </a:t>
            </a:r>
            <a:r>
              <a:rPr lang="fr-FR" dirty="0" err="1"/>
              <a:t>cache_size</a:t>
            </a:r>
            <a:r>
              <a:rPr lang="fr-FR" dirty="0"/>
              <a:t>=200, </a:t>
            </a:r>
            <a:r>
              <a:rPr lang="fr-FR" dirty="0" err="1"/>
              <a:t>class_weight</a:t>
            </a:r>
            <a:r>
              <a:rPr lang="fr-FR" dirty="0"/>
              <a:t>=None, </a:t>
            </a:r>
            <a:r>
              <a:rPr lang="fr-FR" dirty="0" err="1"/>
              <a:t>verbose</a:t>
            </a:r>
            <a:r>
              <a:rPr lang="fr-FR" dirty="0"/>
              <a:t>=False, </a:t>
            </a:r>
            <a:r>
              <a:rPr lang="fr-FR" dirty="0" err="1"/>
              <a:t>max_iter</a:t>
            </a:r>
            <a:r>
              <a:rPr lang="fr-FR" dirty="0"/>
              <a:t>=-1, </a:t>
            </a:r>
            <a:r>
              <a:rPr lang="fr-FR" dirty="0" err="1"/>
              <a:t>decision_function_shape</a:t>
            </a:r>
            <a:r>
              <a:rPr lang="fr-FR" dirty="0"/>
              <a:t>=’</a:t>
            </a:r>
            <a:r>
              <a:rPr lang="fr-FR" dirty="0" err="1"/>
              <a:t>ovr</a:t>
            </a:r>
            <a:r>
              <a:rPr lang="fr-FR" dirty="0"/>
              <a:t>’, </a:t>
            </a:r>
            <a:r>
              <a:rPr lang="fr-FR" dirty="0" err="1"/>
              <a:t>random_state</a:t>
            </a:r>
            <a:r>
              <a:rPr lang="fr-FR" dirty="0"/>
              <a:t>=None</a:t>
            </a:r>
            <a:r>
              <a:rPr lang="fr-FR" dirty="0" smtClean="0"/>
              <a:t>)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err="1"/>
              <a:t>svm</a:t>
            </a:r>
            <a:r>
              <a:rPr lang="fr-FR" dirty="0"/>
              <a:t> = </a:t>
            </a:r>
            <a:r>
              <a:rPr lang="fr-FR" dirty="0" err="1"/>
              <a:t>sk.svm.SVC</a:t>
            </a:r>
            <a:r>
              <a:rPr lang="fr-FR" dirty="0"/>
              <a:t>(C=0.1, </a:t>
            </a:r>
            <a:r>
              <a:rPr lang="fr-FR" dirty="0" err="1"/>
              <a:t>kernel</a:t>
            </a:r>
            <a:r>
              <a:rPr lang="fr-FR" dirty="0"/>
              <a:t>='</a:t>
            </a:r>
            <a:r>
              <a:rPr lang="fr-FR" dirty="0" err="1"/>
              <a:t>linear</a:t>
            </a:r>
            <a:r>
              <a:rPr lang="fr-FR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1951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Support </a:t>
            </a:r>
            <a:r>
              <a:rPr lang="fr-FR" dirty="0" err="1" smtClean="0"/>
              <a:t>Vector</a:t>
            </a:r>
            <a:r>
              <a:rPr lang="fr-FR" dirty="0" smtClean="0"/>
              <a:t> Machine est une alternative à k-NN</a:t>
            </a:r>
          </a:p>
          <a:p>
            <a:pPr lvl="1"/>
            <a:r>
              <a:rPr lang="fr-FR" dirty="0" smtClean="0"/>
              <a:t>Très efficace</a:t>
            </a:r>
          </a:p>
          <a:p>
            <a:pPr lvl="1"/>
            <a:r>
              <a:rPr lang="fr-FR" dirty="0" smtClean="0"/>
              <a:t>Ne fournit pas de calcul d’erreur aisément</a:t>
            </a:r>
          </a:p>
          <a:p>
            <a:pPr lvl="1"/>
            <a:r>
              <a:rPr lang="fr-FR" dirty="0" smtClean="0"/>
              <a:t>Les séparations des catégories peuvent être vectorielles</a:t>
            </a:r>
          </a:p>
          <a:p>
            <a:pPr lvl="1"/>
            <a:r>
              <a:rPr lang="en-US" dirty="0" err="1"/>
              <a:t>clf</a:t>
            </a:r>
            <a:r>
              <a:rPr lang="en-US" dirty="0"/>
              <a:t> = </a:t>
            </a:r>
            <a:r>
              <a:rPr lang="en-US" dirty="0" err="1" smtClean="0"/>
              <a:t>svm.SVC</a:t>
            </a:r>
            <a:r>
              <a:rPr lang="en-US" dirty="0" smtClean="0"/>
              <a:t>(kernel=“polynomial”)</a:t>
            </a:r>
            <a:endParaRPr lang="en-US" dirty="0"/>
          </a:p>
          <a:p>
            <a:pPr lvl="1"/>
            <a:r>
              <a:rPr lang="en-US" dirty="0" err="1" smtClean="0"/>
              <a:t>clf.fit</a:t>
            </a:r>
            <a:r>
              <a:rPr lang="en-US" dirty="0" smtClean="0"/>
              <a:t>(X</a:t>
            </a:r>
            <a:r>
              <a:rPr lang="en-US" dirty="0"/>
              <a:t>, Y) 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3742126"/>
            <a:ext cx="4320480" cy="313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631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Comparaison des 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15_multioutput_face_completion.py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85503"/>
            <a:ext cx="74009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modèles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modèles de classification</a:t>
            </a:r>
          </a:p>
          <a:p>
            <a:pPr lvl="1"/>
            <a:r>
              <a:rPr lang="fr-FR" dirty="0" err="1" smtClean="0"/>
              <a:t>RandomForest</a:t>
            </a:r>
            <a:endParaRPr lang="fr-FR" dirty="0" smtClean="0"/>
          </a:p>
          <a:p>
            <a:pPr lvl="1"/>
            <a:r>
              <a:rPr lang="fr-FR" dirty="0" smtClean="0"/>
              <a:t>KVM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960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</a:t>
            </a:r>
            <a:r>
              <a:rPr lang="fr-FR" dirty="0" smtClean="0"/>
              <a:t>décisionnels ont </a:t>
            </a:r>
            <a:r>
              <a:rPr lang="fr-FR" dirty="0"/>
              <a:t>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 smtClean="0"/>
              <a:t>Cutler</a:t>
            </a:r>
            <a:endParaRPr lang="fr-FR" dirty="0" smtClean="0"/>
          </a:p>
          <a:p>
            <a:r>
              <a:rPr lang="fr-FR" dirty="0" smtClean="0"/>
              <a:t>Cet </a:t>
            </a:r>
            <a:r>
              <a:rPr lang="fr-FR" dirty="0"/>
              <a:t>algorithme combine les concepts de sous-espaces aléatoires et de </a:t>
            </a:r>
            <a:r>
              <a:rPr lang="fr-FR" dirty="0" err="1" smtClean="0"/>
              <a:t>bagging</a:t>
            </a:r>
            <a:endParaRPr lang="fr-FR" dirty="0" smtClean="0"/>
          </a:p>
          <a:p>
            <a:r>
              <a:rPr lang="fr-FR" dirty="0" smtClean="0"/>
              <a:t>L'algorithme </a:t>
            </a:r>
            <a:r>
              <a:rPr lang="fr-FR" dirty="0"/>
              <a:t>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4285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/>
              <a:t>On créé B nouveaux </a:t>
            </a:r>
            <a:r>
              <a:rPr lang="fr-FR" sz="2400" dirty="0"/>
              <a:t>ensembles d'apprentissage par un double processus d'échantillonnage :</a:t>
            </a:r>
          </a:p>
          <a:p>
            <a:pPr lvl="1"/>
            <a:r>
              <a:rPr lang="fr-FR" sz="2000" dirty="0"/>
              <a:t>sur les observations, en utilisant un tirage avec remise d'un nombre </a:t>
            </a:r>
            <a:r>
              <a:rPr lang="fr-FR" sz="2000" dirty="0" smtClean="0"/>
              <a:t>N d'observations </a:t>
            </a:r>
            <a:r>
              <a:rPr lang="fr-FR" sz="2000" dirty="0"/>
              <a:t>identique à celui des données </a:t>
            </a:r>
            <a:r>
              <a:rPr lang="fr-FR" sz="2000" dirty="0" smtClean="0"/>
              <a:t>d'origine</a:t>
            </a:r>
          </a:p>
          <a:p>
            <a:pPr lvl="1"/>
            <a:r>
              <a:rPr lang="fr-FR" sz="2000" dirty="0" smtClean="0"/>
              <a:t>et </a:t>
            </a:r>
            <a:r>
              <a:rPr lang="fr-FR" sz="2000" dirty="0"/>
              <a:t>sur les </a:t>
            </a:r>
            <a:r>
              <a:rPr lang="fr-FR" sz="2000" dirty="0" smtClean="0"/>
              <a:t>p prédicteurs</a:t>
            </a:r>
            <a:r>
              <a:rPr lang="fr-FR" sz="2000" dirty="0"/>
              <a:t>, en n'en retenant qu'un échantillon de cardinal </a:t>
            </a:r>
            <a:r>
              <a:rPr lang="fr-FR" sz="2000" dirty="0" smtClean="0"/>
              <a:t>m &lt; </a:t>
            </a:r>
            <a:r>
              <a:rPr lang="fr-FR" sz="2000" dirty="0" err="1" smtClean="0"/>
              <a:t>sqrt</a:t>
            </a:r>
            <a:r>
              <a:rPr lang="fr-FR" sz="2000" dirty="0" smtClean="0"/>
              <a:t>(p)</a:t>
            </a:r>
            <a:endParaRPr lang="fr-FR" sz="2000" dirty="0"/>
          </a:p>
          <a:p>
            <a:pPr lvl="1"/>
            <a:r>
              <a:rPr lang="fr-FR" sz="2000" dirty="0"/>
              <a:t>Sur chaque échantillon, on entraîne un arbre de décision selon une des techniques connues, en limitant sa croissance par validation </a:t>
            </a:r>
            <a:r>
              <a:rPr lang="fr-FR" sz="2000" dirty="0" smtClean="0"/>
              <a:t>croisée</a:t>
            </a:r>
            <a:endParaRPr lang="fr-FR" sz="2000" dirty="0"/>
          </a:p>
          <a:p>
            <a:pPr lvl="1"/>
            <a:r>
              <a:rPr lang="fr-FR" sz="2000" dirty="0"/>
              <a:t>On stocke les </a:t>
            </a:r>
            <a:r>
              <a:rPr lang="fr-FR" sz="2000" dirty="0" smtClean="0"/>
              <a:t>B prédictions </a:t>
            </a:r>
            <a:r>
              <a:rPr lang="fr-FR" sz="2000" dirty="0"/>
              <a:t>de la variable d'intérêt pour chaque observation d'origine.</a:t>
            </a:r>
          </a:p>
          <a:p>
            <a:pPr lvl="1"/>
            <a:r>
              <a:rPr lang="fr-FR" sz="2000" dirty="0"/>
              <a:t>La prédiction de la forêt aléatoire est alors un simple vote </a:t>
            </a:r>
            <a:r>
              <a:rPr lang="fr-FR" sz="2000" dirty="0" smtClean="0"/>
              <a:t>majoritaire</a:t>
            </a:r>
            <a:endParaRPr lang="fr-FR" sz="2000" dirty="0"/>
          </a:p>
          <a:p>
            <a:pPr lvl="1"/>
            <a:r>
              <a:rPr lang="fr-FR" sz="2000" dirty="0"/>
              <a:t>Le principal revers de cette méthode est que l'on perd l'aspect visuel des arbres de décision </a:t>
            </a:r>
            <a:r>
              <a:rPr lang="fr-FR" sz="2000" dirty="0" smtClean="0"/>
              <a:t>uniques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9262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Asymétrie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 est un modèle asymétrique</a:t>
            </a:r>
          </a:p>
          <a:p>
            <a:pPr lvl="1"/>
            <a:r>
              <a:rPr lang="fr-FR" dirty="0" smtClean="0"/>
              <a:t>Apprentissage couteux</a:t>
            </a:r>
          </a:p>
          <a:p>
            <a:pPr lvl="1"/>
            <a:r>
              <a:rPr lang="fr-FR" dirty="0" smtClean="0"/>
              <a:t>Prédiction rapide</a:t>
            </a:r>
          </a:p>
          <a:p>
            <a:pPr lvl="1"/>
            <a:r>
              <a:rPr lang="fr-FR" dirty="0" smtClean="0"/>
              <a:t>Très utile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40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sk.ensemble</a:t>
            </a:r>
            <a:r>
              <a:rPr lang="fr-FR" dirty="0" smtClean="0"/>
              <a:t> as </a:t>
            </a:r>
            <a:r>
              <a:rPr lang="fr-FR" dirty="0" err="1" smtClean="0"/>
              <a:t>rf</a:t>
            </a:r>
            <a:endParaRPr lang="fr-FR" dirty="0" smtClean="0"/>
          </a:p>
          <a:p>
            <a:pPr lvl="1"/>
            <a:r>
              <a:rPr lang="fr-FR" dirty="0" smtClean="0"/>
              <a:t>model = </a:t>
            </a:r>
            <a:r>
              <a:rPr lang="fr-FR" dirty="0" err="1" smtClean="0"/>
              <a:t>rf.RandomForestClassifier</a:t>
            </a:r>
            <a:r>
              <a:rPr lang="fr-FR" dirty="0" smtClean="0"/>
              <a:t>(</a:t>
            </a:r>
            <a:r>
              <a:rPr lang="fr-FR" dirty="0" err="1" smtClean="0"/>
              <a:t>n_estimators</a:t>
            </a:r>
            <a:r>
              <a:rPr lang="fr-FR" dirty="0" smtClean="0"/>
              <a:t>=100)</a:t>
            </a:r>
          </a:p>
          <a:p>
            <a:r>
              <a:rPr lang="fr-FR" dirty="0" smtClean="0"/>
              <a:t>Très puissant</a:t>
            </a:r>
          </a:p>
          <a:p>
            <a:pPr lvl="1"/>
            <a:r>
              <a:rPr lang="fr-FR" dirty="0" smtClean="0"/>
              <a:t>Bien plus gourmand que </a:t>
            </a:r>
            <a:r>
              <a:rPr lang="fr-FR" dirty="0" err="1" smtClean="0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69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Iris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7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Importances des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précédents algorithmes ne permettaient pas de connaître l'importance de chaque </a:t>
            </a:r>
            <a:r>
              <a:rPr lang="fr-FR" dirty="0" err="1" smtClean="0"/>
              <a:t>feature</a:t>
            </a:r>
            <a:endParaRPr lang="fr-FR" dirty="0" smtClean="0"/>
          </a:p>
          <a:p>
            <a:r>
              <a:rPr lang="fr-FR" dirty="0" smtClean="0"/>
              <a:t>Il est souvent utile de savoir les </a:t>
            </a:r>
            <a:r>
              <a:rPr lang="fr-FR" dirty="0" err="1" smtClean="0"/>
              <a:t>features</a:t>
            </a:r>
            <a:r>
              <a:rPr lang="fr-FR" dirty="0" smtClean="0"/>
              <a:t> prépondérantes</a:t>
            </a:r>
          </a:p>
          <a:p>
            <a:pPr lvl="1"/>
            <a:r>
              <a:rPr lang="fr-FR" dirty="0" smtClean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73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 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forest.feature_importances</a:t>
            </a:r>
            <a:r>
              <a:rPr lang="fr-FR" dirty="0" smtClean="0"/>
              <a:t>_</a:t>
            </a:r>
          </a:p>
          <a:p>
            <a:pPr lvl="1"/>
            <a:r>
              <a:rPr lang="fr-FR" dirty="0" smtClean="0"/>
              <a:t>Permet de donner pour chaque </a:t>
            </a:r>
            <a:r>
              <a:rPr lang="fr-FR" dirty="0" err="1" smtClean="0"/>
              <a:t>feature</a:t>
            </a:r>
            <a:r>
              <a:rPr lang="fr-FR" dirty="0" smtClean="0"/>
              <a:t> son importance sur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81169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5573</TotalTime>
  <Words>608</Words>
  <Application>Microsoft Office PowerPoint</Application>
  <PresentationFormat>Affichage à l'écran (4:3)</PresentationFormat>
  <Paragraphs>81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Autres modèles</vt:lpstr>
      <vt:lpstr>Random Forest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Sérialisation du modèle</vt:lpstr>
      <vt:lpstr>Pickle</vt:lpstr>
      <vt:lpstr>Pickle</vt:lpstr>
      <vt:lpstr>Réentrainement</vt:lpstr>
      <vt:lpstr>SVM</vt:lpstr>
      <vt:lpstr>SVM</vt:lpstr>
      <vt:lpstr>SVM</vt:lpstr>
      <vt:lpstr>Comparaison des algorithmes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342</cp:revision>
  <dcterms:created xsi:type="dcterms:W3CDTF">2000-04-10T19:33:12Z</dcterms:created>
  <dcterms:modified xsi:type="dcterms:W3CDTF">2019-05-14T14:26:57Z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