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71" r:id="rId3"/>
    <p:sldId id="297" r:id="rId4"/>
    <p:sldId id="298" r:id="rId5"/>
    <p:sldId id="299" r:id="rId6"/>
    <p:sldId id="301" r:id="rId7"/>
    <p:sldId id="302" r:id="rId8"/>
    <p:sldId id="316" r:id="rId9"/>
    <p:sldId id="303" r:id="rId10"/>
    <p:sldId id="304" r:id="rId11"/>
    <p:sldId id="305" r:id="rId12"/>
    <p:sldId id="306" r:id="rId13"/>
    <p:sldId id="318" r:id="rId14"/>
    <p:sldId id="319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24</a:t>
            </a:r>
          </a:p>
          <a:p>
            <a:pPr eaLnBrk="1" hangingPunct="1"/>
            <a:r>
              <a:rPr lang="fr-FR" altLang="fr-FR" dirty="0" err="1" smtClean="0"/>
              <a:t>TensorFlow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646271"/>
            <a:ext cx="2590800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Prédiction</a:t>
            </a:r>
          </a:p>
          <a:p>
            <a:pPr lvl="1"/>
            <a:r>
              <a:rPr lang="fr-FR" dirty="0" err="1" smtClean="0"/>
              <a:t>tf.predict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</p:txBody>
      </p:sp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Solidification du 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Le modèle est sauvegardable</a:t>
            </a:r>
          </a:p>
          <a:p>
            <a:pPr lvl="1"/>
            <a:r>
              <a:rPr lang="fr-FR" smtClean="0"/>
              <a:t>Assez petit</a:t>
            </a:r>
          </a:p>
          <a:p>
            <a:pPr lvl="1"/>
            <a:r>
              <a:rPr lang="fr-FR" smtClean="0"/>
              <a:t>Incompatible Pickle (non sérialisable)</a:t>
            </a:r>
          </a:p>
          <a:p>
            <a:r>
              <a:rPr lang="fr-FR" smtClean="0"/>
              <a:t>Il est possible de sauvegarder uniquement les poids des tensors</a:t>
            </a:r>
          </a:p>
          <a:p>
            <a:pPr lvl="1"/>
            <a:r>
              <a:rPr lang="fr-FR" smtClean="0"/>
              <a:t>Le réseaux (Dense) doit être présent dans le code</a:t>
            </a:r>
          </a:p>
          <a:p>
            <a:pPr lvl="1"/>
            <a:endParaRPr lang="fr-FR"/>
          </a:p>
          <a:p>
            <a:pPr lvl="1"/>
            <a:endParaRPr lang="fr-FR" smtClean="0"/>
          </a:p>
          <a:p>
            <a:pPr lvl="1"/>
            <a:endParaRPr lang="fr-FR"/>
          </a:p>
          <a:p>
            <a:pPr lvl="1"/>
            <a:r>
              <a:rPr lang="fr-FR" smtClean="0"/>
              <a:t>Le format H5 est compatible Keras et donc portable</a:t>
            </a:r>
          </a:p>
          <a:p>
            <a:pPr lvl="2"/>
            <a:r>
              <a:rPr lang="fr-FR" smtClean="0"/>
              <a:t>Contrairement au format par défaut</a:t>
            </a:r>
          </a:p>
          <a:p>
            <a:pPr lvl="2"/>
            <a:r>
              <a:rPr lang="fr-FR" smtClean="0"/>
              <a:t>Requiert h5py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4293096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Solidification du 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Il est possible de sauvegarder la configuration du modèle</a:t>
            </a:r>
          </a:p>
          <a:p>
            <a:pPr lvl="1"/>
            <a:r>
              <a:rPr lang="fr-FR" smtClean="0"/>
              <a:t>Portable</a:t>
            </a:r>
          </a:p>
          <a:p>
            <a:pPr lvl="1"/>
            <a:r>
              <a:rPr lang="fr-FR" smtClean="0"/>
              <a:t>JSON</a:t>
            </a:r>
          </a:p>
          <a:p>
            <a:pPr lvl="1"/>
            <a:r>
              <a:rPr lang="fr-FR"/>
              <a:t>json_string = model.to_json</a:t>
            </a:r>
            <a:r>
              <a:rPr lang="fr-FR" smtClean="0"/>
              <a:t>()</a:t>
            </a:r>
          </a:p>
          <a:p>
            <a:r>
              <a:rPr lang="fr-FR" smtClean="0"/>
              <a:t>Il est possible de sauvegarder entièrement le modèle</a:t>
            </a:r>
          </a:p>
          <a:p>
            <a:pPr lvl="1"/>
            <a:r>
              <a:rPr lang="fr-FR" smtClean="0"/>
              <a:t>Uniquement Keras H5</a:t>
            </a:r>
          </a:p>
          <a:p>
            <a:pPr lvl="1"/>
            <a:r>
              <a:rPr lang="fr-FR" smtClean="0"/>
              <a:t>model.save(file.h5)</a:t>
            </a:r>
          </a:p>
          <a:p>
            <a:pPr lvl="1"/>
            <a:r>
              <a:rPr lang="fr-FR"/>
              <a:t>model = </a:t>
            </a:r>
            <a:r>
              <a:rPr lang="fr-FR" smtClean="0"/>
              <a:t>tf.keras.models.load_model(file.h5)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Categorical</a:t>
            </a:r>
            <a:r>
              <a:rPr lang="fr-FR" dirty="0" smtClean="0"/>
              <a:t> Cross </a:t>
            </a:r>
            <a:r>
              <a:rPr lang="fr-FR" dirty="0" err="1" smtClean="0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méthode de calcul du </a:t>
            </a:r>
            <a:r>
              <a:rPr lang="fr-FR" dirty="0" err="1" smtClean="0"/>
              <a:t>loss</a:t>
            </a:r>
            <a:r>
              <a:rPr lang="fr-FR" dirty="0" smtClean="0"/>
              <a:t> est très importante</a:t>
            </a:r>
          </a:p>
          <a:p>
            <a:pPr lvl="1"/>
            <a:r>
              <a:rPr lang="fr-FR" dirty="0" smtClean="0"/>
              <a:t>Si le nombre de catégorie est faible (&lt;3) la méthode </a:t>
            </a:r>
            <a:r>
              <a:rPr lang="fr-FR" dirty="0" err="1" smtClean="0"/>
              <a:t>mse</a:t>
            </a:r>
            <a:r>
              <a:rPr lang="fr-FR" dirty="0" smtClean="0"/>
              <a:t> est convenable</a:t>
            </a:r>
          </a:p>
          <a:p>
            <a:r>
              <a:rPr lang="fr-FR" dirty="0" smtClean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 smtClean="0"/>
              <a:t>Entropy</a:t>
            </a:r>
            <a:r>
              <a:rPr lang="fr-FR" dirty="0" smtClean="0"/>
              <a:t> est meilleure</a:t>
            </a:r>
          </a:p>
          <a:p>
            <a:pPr lvl="1"/>
            <a:r>
              <a:rPr lang="fr-FR" smtClean="0"/>
              <a:t>Il s'agit </a:t>
            </a:r>
            <a:r>
              <a:rPr lang="fr-FR" dirty="0" smtClean="0"/>
              <a:t>de calculer le </a:t>
            </a:r>
            <a:r>
              <a:rPr lang="fr-FR" dirty="0" err="1" smtClean="0"/>
              <a:t>loss</a:t>
            </a:r>
            <a:r>
              <a:rPr lang="fr-FR" dirty="0" smtClean="0"/>
              <a:t> par catégorie</a:t>
            </a:r>
          </a:p>
          <a:p>
            <a:pPr lvl="2"/>
            <a:r>
              <a:rPr lang="fr-FR" dirty="0" smtClean="0"/>
              <a:t>Et non plus sur l'ensemble des catégories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527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Convertit un vecteur de labels en matrice</a:t>
            </a:r>
          </a:p>
          <a:p>
            <a:pPr lvl="1"/>
            <a:r>
              <a:rPr lang="fr-FR" dirty="0" smtClean="0"/>
              <a:t>Utile pour le calcul du </a:t>
            </a:r>
            <a:r>
              <a:rPr lang="fr-FR" dirty="0" err="1" smtClean="0"/>
              <a:t>loss</a:t>
            </a:r>
            <a:r>
              <a:rPr lang="fr-FR" dirty="0" smtClean="0"/>
              <a:t> par </a:t>
            </a:r>
            <a:r>
              <a:rPr lang="fr-FR" dirty="0" err="1" smtClean="0"/>
              <a:t>categorical_crossentropy</a:t>
            </a:r>
            <a:endParaRPr lang="fr-FR" dirty="0" smtClean="0"/>
          </a:p>
          <a:p>
            <a:pPr lvl="1"/>
            <a:r>
              <a:rPr lang="fr-FR" dirty="0" smtClean="0"/>
              <a:t>Par exemple, supposons 5 labels sur 3 classes</a:t>
            </a:r>
          </a:p>
          <a:p>
            <a:pPr lvl="1"/>
            <a:r>
              <a:rPr lang="fr-FR" dirty="0" smtClean="0"/>
              <a:t>labels = </a:t>
            </a:r>
            <a:r>
              <a:rPr lang="en-US" dirty="0"/>
              <a:t>array([0, 2, 1, 2, 0</a:t>
            </a:r>
            <a:r>
              <a:rPr lang="en-US" dirty="0" smtClean="0"/>
              <a:t>])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obtient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8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</a:t>
            </a:r>
            <a:r>
              <a:rPr lang="fr-FR" dirty="0" smtClean="0"/>
              <a:t>API Python portable qui permet d'effectuer du </a:t>
            </a:r>
            <a:r>
              <a:rPr lang="fr-FR" dirty="0" err="1" smtClean="0"/>
              <a:t>Deep</a:t>
            </a:r>
            <a:r>
              <a:rPr lang="fr-FR" dirty="0" smtClean="0"/>
              <a:t> Learning par-dessus </a:t>
            </a:r>
            <a:r>
              <a:rPr lang="fr-FR" dirty="0" err="1" smtClean="0"/>
              <a:t>Tensorflow</a:t>
            </a:r>
            <a:r>
              <a:rPr lang="fr-FR" dirty="0" smtClean="0"/>
              <a:t>, CNTK </a:t>
            </a:r>
            <a:r>
              <a:rPr lang="fr-FR" dirty="0"/>
              <a:t>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Elle </a:t>
            </a:r>
            <a:r>
              <a:rPr lang="fr-FR" dirty="0"/>
              <a:t>a été initialement écrite par François </a:t>
            </a:r>
            <a:r>
              <a:rPr lang="fr-FR" dirty="0" smtClean="0"/>
              <a:t>Chollet</a:t>
            </a:r>
          </a:p>
          <a:p>
            <a:pPr lvl="2"/>
            <a:r>
              <a:rPr lang="fr-FR" dirty="0" smtClean="0"/>
              <a:t>Salarié de Google</a:t>
            </a:r>
          </a:p>
          <a:p>
            <a:pPr lvl="1"/>
            <a:r>
              <a:rPr lang="fr-FR" dirty="0" smtClean="0"/>
              <a:t>Permet d'écrire des réseaux neuronaux simplement</a:t>
            </a:r>
          </a:p>
          <a:p>
            <a:pPr lvl="1"/>
            <a:r>
              <a:rPr lang="fr-FR" dirty="0" smtClean="0"/>
              <a:t>Permet de rendre le code </a:t>
            </a:r>
            <a:r>
              <a:rPr lang="fr-FR" dirty="0" err="1" smtClean="0"/>
              <a:t>TensorFlow</a:t>
            </a:r>
            <a:r>
              <a:rPr lang="fr-FR" dirty="0" smtClean="0"/>
              <a:t> portable vers CNTK 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Package </a:t>
            </a:r>
            <a:r>
              <a:rPr lang="fr-FR" dirty="0" err="1" smtClean="0"/>
              <a:t>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Deep</a:t>
            </a:r>
            <a:r>
              <a:rPr lang="fr-FR" dirty="0" smtClean="0"/>
              <a:t>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neuronaux sont souvent du type MLP</a:t>
            </a:r>
          </a:p>
          <a:p>
            <a:pPr lvl="1"/>
            <a:r>
              <a:rPr lang="fr-FR" dirty="0" smtClean="0"/>
              <a:t>Multi Layer Perceptron</a:t>
            </a:r>
          </a:p>
          <a:p>
            <a:pPr lvl="1"/>
            <a:r>
              <a:rPr lang="fr-FR" dirty="0" smtClean="0"/>
              <a:t>Avec TF il est difficile de créer un </a:t>
            </a:r>
            <a:r>
              <a:rPr lang="fr-FR" dirty="0" err="1" smtClean="0"/>
              <a:t>Dataset</a:t>
            </a:r>
            <a:r>
              <a:rPr lang="fr-FR" dirty="0" smtClean="0"/>
              <a:t> et encore plus difficile de créer un </a:t>
            </a:r>
            <a:r>
              <a:rPr lang="fr-FR" dirty="0" err="1" smtClean="0"/>
              <a:t>Estimator</a:t>
            </a:r>
            <a:r>
              <a:rPr lang="fr-FR" dirty="0" smtClean="0"/>
              <a:t> basé sur des réseaux neuronaux</a:t>
            </a:r>
          </a:p>
          <a:p>
            <a:r>
              <a:rPr lang="fr-FR" dirty="0" smtClean="0"/>
              <a:t>Réseau CNN et CRNN</a:t>
            </a:r>
          </a:p>
          <a:p>
            <a:pPr lvl="1"/>
            <a:r>
              <a:rPr lang="fr-FR" dirty="0" err="1" smtClean="0"/>
              <a:t>Convulational</a:t>
            </a:r>
            <a:r>
              <a:rPr lang="fr-FR" dirty="0" smtClean="0"/>
              <a:t> (</a:t>
            </a:r>
            <a:r>
              <a:rPr lang="fr-FR" dirty="0" err="1" smtClean="0"/>
              <a:t>Recursive</a:t>
            </a:r>
            <a:r>
              <a:rPr lang="fr-FR" dirty="0" smtClean="0"/>
              <a:t>) </a:t>
            </a:r>
            <a:r>
              <a:rPr lang="fr-FR" dirty="0"/>
              <a:t>Neural Network</a:t>
            </a:r>
            <a:endParaRPr lang="fr-FR" dirty="0" smtClean="0"/>
          </a:p>
          <a:p>
            <a:pPr lvl="1"/>
            <a:r>
              <a:rPr lang="fr-FR" dirty="0" smtClean="0"/>
              <a:t>Avec TF il encore plus difficile de faire des réseaux </a:t>
            </a:r>
            <a:r>
              <a:rPr lang="fr-FR" dirty="0" err="1" smtClean="0"/>
              <a:t>circonvolutifs</a:t>
            </a:r>
            <a:endParaRPr lang="fr-FR" dirty="0" smtClean="0"/>
          </a:p>
          <a:p>
            <a:r>
              <a:rPr lang="fr-FR" dirty="0" err="1" smtClean="0"/>
              <a:t>Keras</a:t>
            </a:r>
            <a:r>
              <a:rPr lang="fr-FR" dirty="0" smtClean="0"/>
              <a:t> rends tout cela simple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0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créer un MLP</a:t>
            </a:r>
          </a:p>
          <a:p>
            <a:r>
              <a:rPr lang="fr-FR" dirty="0" smtClean="0"/>
              <a:t>Dense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6984886" cy="200730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2858374"/>
            <a:ext cx="1816900" cy="35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d'activation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Linear</a:t>
            </a:r>
            <a:r>
              <a:rPr lang="fr-FR" dirty="0" smtClean="0"/>
              <a:t> (défaut)</a:t>
            </a:r>
          </a:p>
          <a:p>
            <a:r>
              <a:rPr lang="fr-FR" dirty="0" err="1" smtClean="0"/>
              <a:t>tanh</a:t>
            </a:r>
            <a:r>
              <a:rPr lang="fr-FR" dirty="0" smtClean="0"/>
              <a:t> (rapide), </a:t>
            </a:r>
            <a:r>
              <a:rPr lang="fr-FR" dirty="0" err="1" smtClean="0"/>
              <a:t>sigmoid</a:t>
            </a:r>
            <a:r>
              <a:rPr lang="fr-FR" dirty="0" smtClean="0"/>
              <a:t> (lent), </a:t>
            </a:r>
            <a:r>
              <a:rPr lang="fr-FR" dirty="0" err="1" smtClean="0"/>
              <a:t>hard_sigmoid</a:t>
            </a:r>
            <a:r>
              <a:rPr lang="fr-FR" dirty="0" smtClean="0"/>
              <a:t>(rapide)</a:t>
            </a:r>
          </a:p>
          <a:p>
            <a:r>
              <a:rPr lang="fr-FR" dirty="0" err="1"/>
              <a:t>x</a:t>
            </a:r>
            <a:r>
              <a:rPr lang="fr-FR" dirty="0" err="1" smtClean="0"/>
              <a:t>elu</a:t>
            </a:r>
            <a:endParaRPr lang="fr-FR" dirty="0" smtClean="0"/>
          </a:p>
          <a:p>
            <a:pPr lvl="1"/>
            <a:r>
              <a:rPr lang="fr-FR" dirty="0" smtClean="0"/>
              <a:t>Comme </a:t>
            </a:r>
            <a:r>
              <a:rPr lang="fr-FR" dirty="0" err="1" smtClean="0"/>
              <a:t>Linear</a:t>
            </a:r>
            <a:r>
              <a:rPr lang="fr-FR" dirty="0" smtClean="0"/>
              <a:t> mais renvoie une valeur atténuée en cas d'échec</a:t>
            </a:r>
          </a:p>
          <a:p>
            <a:r>
              <a:rPr lang="fr-FR" dirty="0" err="1" smtClean="0"/>
              <a:t>softmax</a:t>
            </a:r>
            <a:endParaRPr lang="fr-FR" dirty="0" smtClean="0"/>
          </a:p>
          <a:p>
            <a:pPr lvl="1"/>
            <a:r>
              <a:rPr lang="fr-FR" dirty="0" smtClean="0"/>
              <a:t>Exponentielle normalisée</a:t>
            </a:r>
          </a:p>
          <a:p>
            <a:pPr lvl="1"/>
            <a:r>
              <a:rPr lang="fr-FR" dirty="0" smtClean="0"/>
              <a:t>Utilisée pour le dernier layer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316" name="Picture 4" descr="RÃ©sultat de recherche d'images pour &quot;wiki softma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17032"/>
            <a:ext cx="30480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Compile construit le réseaux de </a:t>
            </a:r>
            <a:r>
              <a:rPr lang="fr-FR" dirty="0" err="1" smtClean="0"/>
              <a:t>tensors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err="1" smtClean="0"/>
              <a:t>Optimizer</a:t>
            </a:r>
            <a:endParaRPr lang="fr-FR" dirty="0" smtClean="0"/>
          </a:p>
          <a:p>
            <a:pPr lvl="2"/>
            <a:r>
              <a:rPr lang="fr-FR" dirty="0" smtClean="0"/>
              <a:t>Algorithme de convergence du réseaux</a:t>
            </a:r>
          </a:p>
          <a:p>
            <a:pPr lvl="1"/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smtClean="0"/>
              <a:t>Méthode de calcul du </a:t>
            </a:r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err="1" smtClean="0"/>
              <a:t>mse</a:t>
            </a:r>
            <a:r>
              <a:rPr lang="fr-FR" dirty="0" smtClean="0"/>
              <a:t> :  </a:t>
            </a:r>
            <a:r>
              <a:rPr lang="fr-FR" dirty="0" err="1" smtClean="0"/>
              <a:t>Mean</a:t>
            </a:r>
            <a:r>
              <a:rPr lang="fr-FR" dirty="0" smtClean="0"/>
              <a:t> </a:t>
            </a:r>
            <a:r>
              <a:rPr lang="fr-FR" dirty="0" err="1" smtClean="0"/>
              <a:t>Squared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endParaRPr lang="fr-FR" dirty="0" smtClean="0"/>
          </a:p>
          <a:p>
            <a:pPr lvl="1"/>
            <a:r>
              <a:rPr lang="fr-FR" dirty="0" err="1" smtClean="0"/>
              <a:t>Metrics</a:t>
            </a:r>
            <a:endParaRPr lang="fr-FR" dirty="0" smtClean="0"/>
          </a:p>
          <a:p>
            <a:pPr lvl="2"/>
            <a:r>
              <a:rPr lang="fr-FR" dirty="0" err="1" smtClean="0"/>
              <a:t>Metrics</a:t>
            </a:r>
            <a:r>
              <a:rPr lang="fr-FR" dirty="0" smtClean="0"/>
              <a:t> pour les logs</a:t>
            </a:r>
          </a:p>
          <a:p>
            <a:pPr lvl="1"/>
            <a:r>
              <a:rPr lang="fr-FR" dirty="0" smtClean="0"/>
              <a:t>Exemple pour </a:t>
            </a:r>
            <a:r>
              <a:rPr lang="fr-FR" dirty="0" err="1" smtClean="0"/>
              <a:t>regressor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712349"/>
            <a:ext cx="3658245" cy="24414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5354452"/>
            <a:ext cx="4997143" cy="9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Associe le </a:t>
            </a:r>
            <a:r>
              <a:rPr lang="fr-FR" dirty="0" err="1" smtClean="0"/>
              <a:t>Dataset</a:t>
            </a:r>
            <a:r>
              <a:rPr lang="fr-FR" dirty="0" smtClean="0"/>
              <a:t> TF à </a:t>
            </a:r>
            <a:r>
              <a:rPr lang="fr-FR" dirty="0" err="1" smtClean="0"/>
              <a:t>Keras</a:t>
            </a:r>
            <a:endParaRPr lang="fr-FR" dirty="0" smtClean="0"/>
          </a:p>
          <a:p>
            <a:pPr lvl="1"/>
            <a:r>
              <a:rPr lang="fr-FR" dirty="0" smtClean="0"/>
              <a:t>Entraine le model</a:t>
            </a:r>
          </a:p>
          <a:p>
            <a:pPr lvl="1"/>
            <a:r>
              <a:rPr lang="fr-FR" dirty="0" smtClean="0"/>
              <a:t>C'est </a:t>
            </a:r>
            <a:r>
              <a:rPr lang="fr-FR" dirty="0" err="1" smtClean="0"/>
              <a:t>tf.train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steps_per_epoch</a:t>
            </a:r>
            <a:r>
              <a:rPr lang="fr-FR" dirty="0"/>
              <a:t>=30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 smtClean="0"/>
              <a:t>Il y aura 10 * 30 itérations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24" y="3786336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de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5 </a:t>
            </a:r>
            <a:r>
              <a:rPr lang="fr-FR" dirty="0" err="1" smtClean="0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Evalue le modèle</a:t>
            </a:r>
          </a:p>
          <a:p>
            <a:pPr lvl="1"/>
            <a:r>
              <a:rPr lang="fr-FR" dirty="0" smtClean="0"/>
              <a:t>Identique à </a:t>
            </a:r>
            <a:r>
              <a:rPr lang="fr-FR" dirty="0" err="1" smtClean="0"/>
              <a:t>tf.evaluate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16116</TotalTime>
  <Words>430</Words>
  <Application>Microsoft Office PowerPoint</Application>
  <PresentationFormat>Affichage à l'écran (4:3)</PresentationFormat>
  <Paragraphs>93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Deep Learning</vt:lpstr>
      <vt:lpstr>MLP</vt:lpstr>
      <vt:lpstr>Fonctions d'activation</vt:lpstr>
      <vt:lpstr>Compile</vt:lpstr>
      <vt:lpstr>Fit</vt:lpstr>
      <vt:lpstr>Evolution de loss</vt:lpstr>
      <vt:lpstr>Evaluate</vt:lpstr>
      <vt:lpstr>Predict</vt:lpstr>
      <vt:lpstr>Solidification du modèle</vt:lpstr>
      <vt:lpstr>Solidification du modèle</vt:lpstr>
      <vt:lpstr>Categorical Cross Entropy</vt:lpstr>
      <vt:lpstr>to_categorical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457</cp:revision>
  <dcterms:created xsi:type="dcterms:W3CDTF">2000-04-10T19:33:12Z</dcterms:created>
  <dcterms:modified xsi:type="dcterms:W3CDTF">2019-05-08T19:45:19Z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