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64" r:id="rId2"/>
    <p:sldId id="267" r:id="rId3"/>
    <p:sldId id="300" r:id="rId4"/>
    <p:sldId id="268" r:id="rId5"/>
    <p:sldId id="269" r:id="rId6"/>
    <p:sldId id="293" r:id="rId7"/>
    <p:sldId id="271" r:id="rId8"/>
    <p:sldId id="272" r:id="rId9"/>
    <p:sldId id="294" r:id="rId10"/>
    <p:sldId id="295" r:id="rId11"/>
    <p:sldId id="296" r:id="rId12"/>
    <p:sldId id="292" r:id="rId13"/>
    <p:sldId id="297" r:id="rId14"/>
    <p:sldId id="301" r:id="rId15"/>
    <p:sldId id="298" r:id="rId16"/>
    <p:sldId id="273" r:id="rId17"/>
    <p:sldId id="274" r:id="rId18"/>
    <p:sldId id="291" r:id="rId19"/>
    <p:sldId id="279" r:id="rId20"/>
    <p:sldId id="283" r:id="rId21"/>
    <p:sldId id="285" r:id="rId22"/>
    <p:sldId id="286" r:id="rId23"/>
    <p:sldId id="284" r:id="rId24"/>
    <p:sldId id="299" r:id="rId25"/>
    <p:sldId id="288" r:id="rId26"/>
    <p:sldId id="302" r:id="rId27"/>
    <p:sldId id="303" r:id="rId28"/>
    <p:sldId id="304" r:id="rId29"/>
    <p:sldId id="305" r:id="rId30"/>
    <p:sldId id="306" r:id="rId31"/>
    <p:sldId id="287" r:id="rId32"/>
    <p:sldId id="289" r:id="rId3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18</a:t>
            </a:r>
          </a:p>
          <a:p>
            <a:pPr eaLnBrk="1" hangingPunct="1"/>
            <a:r>
              <a:rPr lang="fr-FR" altLang="fr-FR" dirty="0"/>
              <a:t>Réseaux Neuronaux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4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f</a:t>
            </a:r>
            <a:r>
              <a:rPr lang="fr-FR" sz="1050" dirty="0" err="1"/>
              <a:t>acceleration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* </a:t>
            </a:r>
            <a:r>
              <a:rPr lang="fr-FR" dirty="0" err="1"/>
              <a:t>df</a:t>
            </a:r>
            <a:r>
              <a:rPr lang="fr-FR" dirty="0"/>
              <a:t>(x) )</a:t>
            </a:r>
          </a:p>
          <a:p>
            <a:pPr lvl="1"/>
            <a:r>
              <a:rPr lang="fr-FR" dirty="0" err="1"/>
              <a:t>learningrate</a:t>
            </a:r>
            <a:r>
              <a:rPr lang="fr-FR" dirty="0"/>
              <a:t> = [10</a:t>
            </a:r>
            <a:r>
              <a:rPr lang="fr-FR" baseline="30000" dirty="0"/>
              <a:t>e</a:t>
            </a:r>
            <a:r>
              <a:rPr lang="fr-FR" dirty="0"/>
              <a:t>-2 .. 10</a:t>
            </a:r>
            <a:r>
              <a:rPr lang="fr-FR" baseline="30000" dirty="0"/>
              <a:t>e</a:t>
            </a:r>
            <a:r>
              <a:rPr lang="fr-FR" dirty="0"/>
              <a:t>-5]</a:t>
            </a:r>
          </a:p>
          <a:p>
            <a:r>
              <a:rPr lang="fr-FR" dirty="0" err="1"/>
              <a:t>fSGD</a:t>
            </a:r>
            <a:r>
              <a:rPr lang="fr-FR" dirty="0"/>
              <a:t> = </a:t>
            </a:r>
            <a:r>
              <a:rPr lang="fr-FR" dirty="0" err="1"/>
              <a:t>dw</a:t>
            </a:r>
            <a:r>
              <a:rPr lang="fr-FR" dirty="0"/>
              <a:t> * </a:t>
            </a:r>
            <a:r>
              <a:rPr lang="fr-FR" dirty="0" err="1"/>
              <a:t>Wconnexion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28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Dérivation du gradient</a:t>
            </a:r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1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d’un NAND</a:t>
            </a:r>
          </a:p>
          <a:p>
            <a:pPr lvl="1"/>
            <a:r>
              <a:rPr lang="fr-FR" dirty="0"/>
              <a:t>Inputs : </a:t>
            </a:r>
            <a:r>
              <a:rPr lang="da-DK" dirty="0"/>
              <a:t>[False, False],[False,True],[True, False],[True,True]</a:t>
            </a:r>
          </a:p>
          <a:p>
            <a:pPr lvl="1"/>
            <a:r>
              <a:rPr lang="da-DK" dirty="0"/>
              <a:t>Output : False, Flase, False, True</a:t>
            </a:r>
          </a:p>
          <a:p>
            <a:pPr lvl="1"/>
            <a:r>
              <a:rPr lang="da-DK" dirty="0"/>
              <a:t>1000 itérations</a:t>
            </a:r>
          </a:p>
          <a:p>
            <a:pPr lvl="1"/>
            <a:r>
              <a:rPr lang="da-DK" dirty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324407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neurones peuvent être mis en réseaux</a:t>
            </a:r>
          </a:p>
          <a:p>
            <a:pPr lvl="1"/>
            <a:r>
              <a:rPr lang="fr-FR" dirty="0"/>
              <a:t>En arbre (MLP)</a:t>
            </a:r>
          </a:p>
          <a:p>
            <a:pPr lvl="1"/>
            <a:r>
              <a:rPr lang="fr-FR" dirty="0"/>
              <a:t>En graphe (plus complexe)</a:t>
            </a:r>
          </a:p>
          <a:p>
            <a:pPr lvl="1"/>
            <a:r>
              <a:rPr lang="fr-FR" dirty="0"/>
              <a:t>Poids multiples</a:t>
            </a:r>
          </a:p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10 neurones et 10000 itérations</a:t>
            </a:r>
          </a:p>
          <a:p>
            <a:r>
              <a:rPr lang="fr-FR" dirty="0" err="1"/>
              <a:t>Backpropagation</a:t>
            </a:r>
            <a:r>
              <a:rPr lang="fr-FR" dirty="0"/>
              <a:t> complexe</a:t>
            </a:r>
          </a:p>
          <a:p>
            <a:pPr lvl="1"/>
            <a:r>
              <a:rPr lang="fr-FR" dirty="0"/>
              <a:t>Basé sur la répartition de l'erreurs sur les poids et la pente de la courbe de la fonction d'activation (</a:t>
            </a:r>
            <a:r>
              <a:rPr lang="fr-FR" dirty="0" err="1"/>
              <a:t>derivée</a:t>
            </a:r>
            <a:r>
              <a:rPr lang="fr-FR" dirty="0"/>
              <a:t>)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50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(WDBC)</a:t>
            </a:r>
          </a:p>
          <a:p>
            <a:pPr lvl="1"/>
            <a:r>
              <a:rPr lang="en-US" dirty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7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31714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</a:t>
            </a:r>
            <a:r>
              <a:rPr lang="fr-FR" sz="2400"/>
              <a:t>les données</a:t>
            </a:r>
            <a:endParaRPr lang="fr-FR" sz="2400" dirty="0"/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Redimensionne les données pour qu’elles soient comprises entre 0 et 1</a:t>
            </a:r>
          </a:p>
          <a:p>
            <a:pPr lvl="1"/>
            <a:r>
              <a:rPr lang="fr-FR" sz="2000" dirty="0"/>
              <a:t>Assez sensible aux données extrêmes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Modifie l’écart type</a:t>
            </a:r>
          </a:p>
          <a:p>
            <a:pPr lvl="1"/>
            <a:r>
              <a:rPr lang="fr-FR" sz="2000" dirty="0"/>
              <a:t>Moins sensible aux données extrêmes</a:t>
            </a:r>
          </a:p>
          <a:p>
            <a:r>
              <a:rPr lang="fr-FR" sz="2400" dirty="0" err="1"/>
              <a:t>RobusteScaler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percentile et est donc encore moins sensible aux données extrêmes</a:t>
            </a:r>
          </a:p>
        </p:txBody>
      </p:sp>
    </p:spTree>
    <p:extLst>
      <p:ext uri="{BB962C8B-B14F-4D97-AF65-F5344CB8AC3E}">
        <p14:creationId xmlns:p14="http://schemas.microsoft.com/office/powerpoint/2010/main" val="409971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calcul des scores</a:t>
            </a:r>
          </a:p>
          <a:p>
            <a:r>
              <a:rPr lang="fr-FR" dirty="0"/>
              <a:t>import </a:t>
            </a:r>
            <a:r>
              <a:rPr lang="fr-FR" dirty="0" err="1"/>
              <a:t>sklearn.metrics</a:t>
            </a:r>
            <a:endParaRPr lang="fr-FR" dirty="0"/>
          </a:p>
          <a:p>
            <a:r>
              <a:rPr lang="fr-FR" dirty="0"/>
              <a:t>Possède plein de mesure de score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39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accuracy_score</a:t>
            </a:r>
            <a:endParaRPr lang="fr-FR" dirty="0"/>
          </a:p>
          <a:p>
            <a:pPr lvl="1"/>
            <a:r>
              <a:rPr lang="fr-FR" dirty="0"/>
              <a:t>(Vrai positif + vrai négatif) / total</a:t>
            </a:r>
          </a:p>
          <a:p>
            <a:pPr lvl="1"/>
            <a:r>
              <a:rPr lang="fr-FR" dirty="0"/>
              <a:t>Apporte la qualité générale du modèle</a:t>
            </a:r>
          </a:p>
        </p:txBody>
      </p:sp>
    </p:spTree>
    <p:extLst>
      <p:ext uri="{BB962C8B-B14F-4D97-AF65-F5344CB8AC3E}">
        <p14:creationId xmlns:p14="http://schemas.microsoft.com/office/powerpoint/2010/main" val="319501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precision_score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Apporte la qualité générale du modèle</a:t>
            </a:r>
          </a:p>
        </p:txBody>
      </p:sp>
    </p:spTree>
    <p:extLst>
      <p:ext uri="{BB962C8B-B14F-4D97-AF65-F5344CB8AC3E}">
        <p14:creationId xmlns:p14="http://schemas.microsoft.com/office/powerpoint/2010/main" val="284662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recall_score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Apporte la qualité générale du modèle</a:t>
            </a:r>
          </a:p>
        </p:txBody>
      </p:sp>
    </p:spTree>
    <p:extLst>
      <p:ext uri="{BB962C8B-B14F-4D97-AF65-F5344CB8AC3E}">
        <p14:creationId xmlns:p14="http://schemas.microsoft.com/office/powerpoint/2010/main" val="234877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9AE2E-4C8C-4615-8233-3BF76CC5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F1 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4452C-74FC-4EC2-B38D-AE521856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f1_score</a:t>
            </a:r>
          </a:p>
          <a:p>
            <a:r>
              <a:rPr lang="en-US" dirty="0"/>
              <a:t>F1 = 2 * (precision * recall) / (precision + recall)</a:t>
            </a:r>
            <a:endParaRPr lang="fr-FR" dirty="0"/>
          </a:p>
          <a:p>
            <a:r>
              <a:rPr lang="fr-FR" dirty="0"/>
              <a:t>Moyenne harmonique de </a:t>
            </a:r>
            <a:r>
              <a:rPr lang="fr-FR" dirty="0" err="1"/>
              <a:t>precision</a:t>
            </a:r>
            <a:r>
              <a:rPr lang="fr-FR" dirty="0"/>
              <a:t> et </a:t>
            </a:r>
            <a:r>
              <a:rPr lang="fr-FR" dirty="0" err="1"/>
              <a:t>recall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3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35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Classification-report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Reprends les différents scores en un seul rapport et par catégorie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73016"/>
            <a:ext cx="7096787" cy="19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Convulational</a:t>
            </a:r>
            <a:r>
              <a:rPr lang="fr-FR" dirty="0"/>
              <a:t> Neural Network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par convolution sont des MLP avec de filtres inter-couches</a:t>
            </a:r>
          </a:p>
          <a:p>
            <a:pPr lvl="1"/>
            <a:r>
              <a:rPr lang="fr-FR" dirty="0" err="1"/>
              <a:t>Convulational</a:t>
            </a:r>
            <a:r>
              <a:rPr lang="fr-FR" dirty="0"/>
              <a:t> Neural Network - CNN</a:t>
            </a:r>
          </a:p>
          <a:p>
            <a:r>
              <a:rPr lang="fr-FR" dirty="0"/>
              <a:t>Il peut même y avoir des boucles, le réseau est </a:t>
            </a:r>
            <a:r>
              <a:rPr lang="fr-FR"/>
              <a:t>donc récurrent </a:t>
            </a:r>
            <a:r>
              <a:rPr lang="fr-FR" dirty="0"/>
              <a:t>(CRNN)</a:t>
            </a:r>
          </a:p>
          <a:p>
            <a:pPr lvl="1"/>
            <a:r>
              <a:rPr lang="fr-FR" dirty="0"/>
              <a:t>Théorie mathématique assez difficile</a:t>
            </a:r>
          </a:p>
          <a:p>
            <a:r>
              <a:rPr lang="fr-FR" dirty="0"/>
              <a:t>Réseaux élastiques</a:t>
            </a:r>
          </a:p>
          <a:p>
            <a:pPr lvl="1"/>
            <a:r>
              <a:rPr lang="fr-FR" dirty="0"/>
              <a:t>Les neurones peuvent se lier (et se délier) dynamiquement et en nombre</a:t>
            </a:r>
          </a:p>
        </p:txBody>
      </p:sp>
    </p:spTree>
    <p:extLst>
      <p:ext uri="{BB962C8B-B14F-4D97-AF65-F5344CB8AC3E}">
        <p14:creationId xmlns:p14="http://schemas.microsoft.com/office/powerpoint/2010/main" val="46031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perceptron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perceptron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 for _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8941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perceptron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inputs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self.signal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if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(signal)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self.bias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- 0.1)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[w + r for w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81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L'importance des poids</a:t>
            </a:r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2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13443</TotalTime>
  <Words>1083</Words>
  <Application>Microsoft Office PowerPoint</Application>
  <PresentationFormat>Affichage à l'écran (4:3)</PresentationFormat>
  <Paragraphs>166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Neurone</vt:lpstr>
      <vt:lpstr>Perceptron</vt:lpstr>
      <vt:lpstr>Perceptron</vt:lpstr>
      <vt:lpstr>Exemple simple</vt:lpstr>
      <vt:lpstr>Exemple de perceptron simple</vt:lpstr>
      <vt:lpstr>Exemple de perceptron simple</vt:lpstr>
      <vt:lpstr>L'importance des poids</vt:lpstr>
      <vt:lpstr>MLP MNIST</vt:lpstr>
      <vt:lpstr>MLP MNIST</vt:lpstr>
      <vt:lpstr>Backpropagation</vt:lpstr>
      <vt:lpstr>Backpropagation</vt:lpstr>
      <vt:lpstr>SGD</vt:lpstr>
      <vt:lpstr>Dérivation du gradient</vt:lpstr>
      <vt:lpstr>Résultat</vt:lpstr>
      <vt:lpstr>Réseaux</vt:lpstr>
      <vt:lpstr>Calcul Matriciel - GPU</vt:lpstr>
      <vt:lpstr>Cancer du Sein</vt:lpstr>
      <vt:lpstr>MLPClassifier</vt:lpstr>
      <vt:lpstr>MLPClassifier</vt:lpstr>
      <vt:lpstr>MLPClassifier</vt:lpstr>
      <vt:lpstr>MLPClassifier</vt:lpstr>
      <vt:lpstr>Standardisation d’un jeux de données</vt:lpstr>
      <vt:lpstr>Metrics</vt:lpstr>
      <vt:lpstr>Accuracy</vt:lpstr>
      <vt:lpstr>Précision</vt:lpstr>
      <vt:lpstr>Recall</vt:lpstr>
      <vt:lpstr>F1 score</vt:lpstr>
      <vt:lpstr>Classification-report</vt:lpstr>
      <vt:lpstr>Matrice de confusion</vt:lpstr>
      <vt:lpstr>Convulational Neural Network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380</cp:revision>
  <dcterms:created xsi:type="dcterms:W3CDTF">2000-04-10T19:33:12Z</dcterms:created>
  <dcterms:modified xsi:type="dcterms:W3CDTF">2021-11-23T12:43:41Z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