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5" r:id="rId3"/>
    <p:sldId id="266" r:id="rId4"/>
    <p:sldId id="267" r:id="rId5"/>
    <p:sldId id="268" r:id="rId6"/>
    <p:sldId id="274" r:id="rId7"/>
    <p:sldId id="276" r:id="rId8"/>
    <p:sldId id="277" r:id="rId9"/>
    <p:sldId id="278" r:id="rId10"/>
    <p:sldId id="280" r:id="rId11"/>
    <p:sldId id="281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7</a:t>
            </a:r>
          </a:p>
          <a:p>
            <a:pPr eaLnBrk="1" hangingPunct="1"/>
            <a:r>
              <a:rPr lang="fr-FR" altLang="fr-FR" dirty="0" err="1" smtClean="0"/>
              <a:t>Numpy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des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Avec </a:t>
            </a:r>
            <a:r>
              <a:rPr lang="fr-FR" dirty="0" err="1" smtClean="0"/>
              <a:t>SciPy</a:t>
            </a:r>
            <a:r>
              <a:rPr lang="fr-FR" dirty="0" smtClean="0"/>
              <a:t> nous obtenons</a:t>
            </a:r>
          </a:p>
          <a:p>
            <a:pPr lvl="1"/>
            <a:r>
              <a:rPr lang="fr-FR" dirty="0" smtClean="0"/>
              <a:t>Loyer = 41.Surface – 283</a:t>
            </a:r>
          </a:p>
          <a:p>
            <a:pPr lvl="1"/>
            <a:r>
              <a:rPr lang="fr-FR" dirty="0" smtClean="0"/>
              <a:t>Corrélation = 90.7% (TB)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212976"/>
            <a:ext cx="4464496" cy="316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après 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pouvons filtrer les surfaces &gt; 300</a:t>
            </a:r>
          </a:p>
          <a:p>
            <a:r>
              <a:rPr lang="fr-FR" dirty="0" smtClean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</a:t>
            </a:r>
            <a:r>
              <a:rPr lang="fr-FR" dirty="0" smtClean="0"/>
              <a:t>34.Surface + 71</a:t>
            </a:r>
            <a:endParaRPr lang="fr-FR" dirty="0"/>
          </a:p>
          <a:p>
            <a:pPr lvl="1"/>
            <a:r>
              <a:rPr lang="fr-FR" dirty="0"/>
              <a:t>Corrélation = </a:t>
            </a:r>
            <a:r>
              <a:rPr lang="fr-FR" dirty="0" smtClean="0"/>
              <a:t>84.7% (En baisse)</a:t>
            </a:r>
            <a:endParaRPr lang="fr-FR" dirty="0"/>
          </a:p>
          <a:p>
            <a:r>
              <a:rPr lang="fr-FR" dirty="0" smtClean="0"/>
              <a:t>Meilleur résultat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412666"/>
            <a:ext cx="4190237" cy="30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Python et les Maths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a rencontré un grand succès dans le monde scientifique, mathématiques et de l’IA</a:t>
            </a:r>
          </a:p>
          <a:p>
            <a:r>
              <a:rPr lang="fr-FR" dirty="0" smtClean="0"/>
              <a:t>De nombreux modules sont à disposition</a:t>
            </a:r>
          </a:p>
          <a:p>
            <a:pPr lvl="1"/>
            <a:r>
              <a:rPr lang="fr-FR" dirty="0" err="1" smtClean="0"/>
              <a:t>Numpy</a:t>
            </a:r>
            <a:r>
              <a:rPr lang="fr-FR" dirty="0" smtClean="0"/>
              <a:t>, </a:t>
            </a:r>
            <a:r>
              <a:rPr lang="fr-FR" dirty="0" err="1" smtClean="0"/>
              <a:t>Scipy</a:t>
            </a:r>
            <a:r>
              <a:rPr lang="fr-FR" dirty="0" smtClean="0"/>
              <a:t>, </a:t>
            </a:r>
            <a:r>
              <a:rPr lang="fr-FR" dirty="0" err="1" smtClean="0"/>
              <a:t>Scikit-learn</a:t>
            </a:r>
            <a:r>
              <a:rPr lang="fr-FR" dirty="0" smtClean="0"/>
              <a:t>, …</a:t>
            </a:r>
          </a:p>
          <a:p>
            <a:r>
              <a:rPr lang="fr-FR" dirty="0" smtClean="0"/>
              <a:t>Le module math possède les méthodes de base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861048"/>
            <a:ext cx="4968552" cy="19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un module </a:t>
            </a:r>
            <a:r>
              <a:rPr lang="en-US" dirty="0" err="1" smtClean="0"/>
              <a:t>scientifique</a:t>
            </a:r>
            <a:r>
              <a:rPr lang="en-US" dirty="0" smtClean="0"/>
              <a:t> de </a:t>
            </a:r>
            <a:r>
              <a:rPr lang="en-US" dirty="0" err="1" smtClean="0"/>
              <a:t>calcul</a:t>
            </a:r>
            <a:r>
              <a:rPr lang="en-US" dirty="0" smtClean="0"/>
              <a:t> qui </a:t>
            </a:r>
            <a:r>
              <a:rPr lang="en-US" dirty="0" err="1" smtClean="0"/>
              <a:t>peut</a:t>
            </a:r>
            <a:r>
              <a:rPr lang="en-US" dirty="0" smtClean="0"/>
              <a:t> :</a:t>
            </a:r>
            <a:endParaRPr lang="en-US" dirty="0"/>
          </a:p>
          <a:p>
            <a:pPr lvl="1"/>
            <a:r>
              <a:rPr lang="en-US" dirty="0" err="1" smtClean="0"/>
              <a:t>Algèbre</a:t>
            </a:r>
            <a:r>
              <a:rPr lang="en-US" dirty="0" smtClean="0"/>
              <a:t> </a:t>
            </a:r>
            <a:r>
              <a:rPr lang="en-US" dirty="0" err="1" smtClean="0"/>
              <a:t>linéaire</a:t>
            </a:r>
            <a:endParaRPr lang="en-US" dirty="0" smtClean="0"/>
          </a:p>
          <a:p>
            <a:pPr lvl="1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  <a:endParaRPr lang="en-US" dirty="0" smtClean="0"/>
          </a:p>
          <a:p>
            <a:pPr lvl="1"/>
            <a:r>
              <a:rPr lang="en-US" dirty="0" smtClean="0"/>
              <a:t>Travail sur des </a:t>
            </a:r>
            <a:r>
              <a:rPr lang="en-US" dirty="0" err="1" smtClean="0"/>
              <a:t>np.array</a:t>
            </a:r>
            <a:endParaRPr lang="en-US" dirty="0" smtClean="0"/>
          </a:p>
          <a:p>
            <a:pPr lvl="1"/>
            <a:r>
              <a:rPr lang="en-US" dirty="0" smtClean="0"/>
              <a:t>PIP install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84380"/>
            <a:ext cx="1790700" cy="6000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884" y="3573016"/>
            <a:ext cx="4886116" cy="29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Tableaux à 2 dimensions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Matrices particulières</a:t>
            </a:r>
          </a:p>
          <a:p>
            <a:pPr lvl="1"/>
            <a:r>
              <a:rPr lang="fr-FR" dirty="0" err="1" smtClean="0"/>
              <a:t>zeros</a:t>
            </a:r>
            <a:r>
              <a:rPr lang="fr-FR" dirty="0" smtClean="0"/>
              <a:t>(n) : remplie de 0</a:t>
            </a:r>
          </a:p>
          <a:p>
            <a:pPr lvl="1"/>
            <a:r>
              <a:rPr lang="fr-FR" dirty="0" smtClean="0"/>
              <a:t>one(n) : remplie de 1</a:t>
            </a:r>
          </a:p>
          <a:p>
            <a:pPr lvl="1"/>
            <a:r>
              <a:rPr lang="fr-FR" dirty="0" err="1" smtClean="0"/>
              <a:t>eye</a:t>
            </a:r>
            <a:r>
              <a:rPr lang="fr-FR" dirty="0" smtClean="0"/>
              <a:t>(n) : 1 en diagonale, 0 ailleurs</a:t>
            </a:r>
          </a:p>
          <a:p>
            <a:pPr lvl="1"/>
            <a:r>
              <a:rPr lang="fr-FR" dirty="0" err="1" smtClean="0"/>
              <a:t>diag</a:t>
            </a:r>
            <a:r>
              <a:rPr lang="fr-FR" dirty="0" smtClean="0"/>
              <a:t>(</a:t>
            </a:r>
            <a:r>
              <a:rPr lang="fr-FR" dirty="0" err="1" smtClean="0"/>
              <a:t>v,k</a:t>
            </a:r>
            <a:r>
              <a:rPr lang="fr-FR" dirty="0" smtClean="0"/>
              <a:t>) : vecteur v en diagonal décalé de k</a:t>
            </a:r>
          </a:p>
          <a:p>
            <a:pPr lvl="1"/>
            <a:r>
              <a:rPr lang="fr-FR" dirty="0" err="1"/>
              <a:t>r</a:t>
            </a:r>
            <a:r>
              <a:rPr lang="fr-FR" dirty="0" err="1" smtClean="0"/>
              <a:t>andom.rand</a:t>
            </a:r>
            <a:r>
              <a:rPr lang="fr-FR" dirty="0" smtClean="0"/>
              <a:t>(n) : aléatoire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844824"/>
            <a:ext cx="2880320" cy="11961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055" y="3573016"/>
            <a:ext cx="30480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Matriciel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opérateurs standard sont surchargés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/>
              <a:t>r</a:t>
            </a:r>
            <a:r>
              <a:rPr lang="fr-FR" dirty="0" err="1" smtClean="0"/>
              <a:t>eshape</a:t>
            </a:r>
            <a:r>
              <a:rPr lang="fr-FR" dirty="0" smtClean="0"/>
              <a:t> redimensionne la matrice</a:t>
            </a:r>
          </a:p>
          <a:p>
            <a:r>
              <a:rPr lang="fr-FR" dirty="0" err="1" smtClean="0"/>
              <a:t>linalg.inv</a:t>
            </a:r>
            <a:r>
              <a:rPr lang="fr-FR" dirty="0" smtClean="0"/>
              <a:t> inverse une matrice</a:t>
            </a:r>
          </a:p>
          <a:p>
            <a:pPr lvl="1"/>
            <a:r>
              <a:rPr lang="fr-FR" dirty="0" smtClean="0"/>
              <a:t>Vérifier d’abord si elle est inversable avec </a:t>
            </a:r>
            <a:r>
              <a:rPr lang="fr-FR" dirty="0" err="1" smtClean="0"/>
              <a:t>rank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060848"/>
            <a:ext cx="4397757" cy="115212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809" y="5085184"/>
            <a:ext cx="6247456" cy="123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3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6209"/>
            <a:ext cx="7466207" cy="374441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97" y="4925348"/>
            <a:ext cx="4130270" cy="72008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33099" y="4968542"/>
            <a:ext cx="3643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0 veut dire par ligne</a:t>
            </a:r>
          </a:p>
          <a:p>
            <a:r>
              <a:rPr lang="fr-FR" sz="2000" dirty="0" smtClean="0"/>
              <a:t>1 veut dire par colonne</a:t>
            </a:r>
          </a:p>
          <a:p>
            <a:r>
              <a:rPr lang="fr-FR" sz="2000" dirty="0" smtClean="0"/>
              <a:t>Absent veut dire somme totale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776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Outils pour les statistiques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/>
              <a:t>np.matrix</a:t>
            </a:r>
            <a:r>
              <a:rPr lang="fr-FR" dirty="0"/>
              <a:t>(loyers).</a:t>
            </a:r>
            <a:r>
              <a:rPr lang="fr-FR" dirty="0" smtClean="0"/>
              <a:t>T</a:t>
            </a:r>
          </a:p>
          <a:p>
            <a:pPr lvl="1"/>
            <a:r>
              <a:rPr lang="fr-FR" dirty="0" smtClean="0"/>
              <a:t>Transposition d’une matrice (inversion ligne colonne)</a:t>
            </a:r>
          </a:p>
          <a:p>
            <a:r>
              <a:rPr lang="fr-FR" dirty="0"/>
              <a:t>n</a:t>
            </a:r>
            <a:r>
              <a:rPr lang="fr-FR" dirty="0" smtClean="0"/>
              <a:t>p.dot(</a:t>
            </a:r>
            <a:r>
              <a:rPr lang="fr-FR" dirty="0" err="1" smtClean="0"/>
              <a:t>x,y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Multiplication de 2 matrices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645736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6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de la régression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= </a:t>
            </a:r>
            <a:r>
              <a:rPr lang="fr-FR" dirty="0" err="1"/>
              <a:t>np.matrix</a:t>
            </a:r>
            <a:r>
              <a:rPr lang="fr-FR" dirty="0"/>
              <a:t>([</a:t>
            </a:r>
            <a:r>
              <a:rPr lang="fr-FR" dirty="0" err="1"/>
              <a:t>np.ones</a:t>
            </a:r>
            <a:r>
              <a:rPr lang="fr-FR" dirty="0"/>
              <a:t>(</a:t>
            </a:r>
            <a:r>
              <a:rPr lang="fr-FR" dirty="0" err="1"/>
              <a:t>surfaces.shape</a:t>
            </a:r>
            <a:r>
              <a:rPr lang="fr-FR" dirty="0"/>
              <a:t>[0]), surfaces]).T</a:t>
            </a:r>
          </a:p>
          <a:p>
            <a:r>
              <a:rPr lang="fr-FR" dirty="0"/>
              <a:t>y = </a:t>
            </a:r>
            <a:r>
              <a:rPr lang="fr-FR" dirty="0" err="1"/>
              <a:t>np.matrix</a:t>
            </a:r>
            <a:r>
              <a:rPr lang="fr-FR" dirty="0"/>
              <a:t>(loyers).T</a:t>
            </a:r>
          </a:p>
          <a:p>
            <a:r>
              <a:rPr lang="fr-FR" dirty="0" err="1"/>
              <a:t>theta</a:t>
            </a:r>
            <a:r>
              <a:rPr lang="fr-FR" dirty="0"/>
              <a:t> = </a:t>
            </a:r>
            <a:r>
              <a:rPr lang="fr-FR" dirty="0" err="1"/>
              <a:t>np.linalg.inv</a:t>
            </a:r>
            <a:r>
              <a:rPr lang="fr-FR" dirty="0"/>
              <a:t>(x.T.dot(x)).dot(</a:t>
            </a:r>
            <a:r>
              <a:rPr lang="fr-FR" dirty="0" err="1"/>
              <a:t>x.T</a:t>
            </a:r>
            <a:r>
              <a:rPr lang="fr-FR" dirty="0"/>
              <a:t>).dot(y</a:t>
            </a:r>
            <a:r>
              <a:rPr lang="fr-FR" dirty="0" smtClean="0"/>
              <a:t>)</a:t>
            </a:r>
          </a:p>
          <a:p>
            <a:r>
              <a:rPr lang="fr-FR" dirty="0" smtClean="0"/>
              <a:t>#</a:t>
            </a:r>
            <a:r>
              <a:rPr lang="fr-FR" dirty="0" err="1" smtClean="0"/>
              <a:t>theta</a:t>
            </a:r>
            <a:r>
              <a:rPr lang="fr-FR" dirty="0" smtClean="0"/>
              <a:t> = (b, a) pour f=</a:t>
            </a:r>
            <a:r>
              <a:rPr lang="fr-FR" dirty="0" err="1" smtClean="0"/>
              <a:t>ax+b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2342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SciPy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SciPy</a:t>
            </a:r>
            <a:r>
              <a:rPr lang="fr-FR" dirty="0" smtClean="0"/>
              <a:t> contient des modules avancés dans plusieurs domaines</a:t>
            </a:r>
          </a:p>
          <a:p>
            <a:pPr lvl="1"/>
            <a:r>
              <a:rPr lang="fr-FR" dirty="0" smtClean="0"/>
              <a:t>Basé sur </a:t>
            </a:r>
            <a:r>
              <a:rPr lang="fr-FR" dirty="0" err="1" smtClean="0"/>
              <a:t>NumPy</a:t>
            </a:r>
            <a:endParaRPr lang="fr-FR" dirty="0" smtClean="0"/>
          </a:p>
          <a:p>
            <a:r>
              <a:rPr lang="fr-FR" dirty="0" err="1" smtClean="0"/>
              <a:t>Scipy.stats</a:t>
            </a:r>
            <a:endParaRPr lang="fr-FR" dirty="0" smtClean="0"/>
          </a:p>
          <a:p>
            <a:pPr lvl="1"/>
            <a:r>
              <a:rPr lang="fr-FR" dirty="0" smtClean="0"/>
              <a:t>Outils de statistiques</a:t>
            </a:r>
          </a:p>
          <a:p>
            <a:r>
              <a:rPr lang="fr-FR" dirty="0" err="1" smtClean="0"/>
              <a:t>Linregress</a:t>
            </a:r>
            <a:endParaRPr lang="fr-FR" dirty="0" smtClean="0"/>
          </a:p>
          <a:p>
            <a:pPr lvl="1"/>
            <a:r>
              <a:rPr lang="fr-FR" dirty="0" smtClean="0"/>
              <a:t>Calcul la </a:t>
            </a:r>
            <a:r>
              <a:rPr lang="fr-FR" dirty="0" err="1" smtClean="0"/>
              <a:t>regression</a:t>
            </a:r>
            <a:endParaRPr lang="fr-FR" dirty="0" smtClean="0"/>
          </a:p>
          <a:p>
            <a:pPr lvl="1"/>
            <a:r>
              <a:rPr lang="fr-FR" dirty="0" err="1"/>
              <a:t>slope</a:t>
            </a:r>
            <a:r>
              <a:rPr lang="fr-FR" dirty="0"/>
              <a:t>, </a:t>
            </a:r>
            <a:r>
              <a:rPr lang="fr-FR" dirty="0" err="1"/>
              <a:t>intercept</a:t>
            </a:r>
            <a:r>
              <a:rPr lang="fr-FR" dirty="0"/>
              <a:t>, </a:t>
            </a:r>
            <a:r>
              <a:rPr lang="fr-FR" dirty="0" err="1"/>
              <a:t>r_value</a:t>
            </a:r>
            <a:r>
              <a:rPr lang="fr-FR" dirty="0"/>
              <a:t>, </a:t>
            </a:r>
            <a:r>
              <a:rPr lang="fr-FR" dirty="0" err="1"/>
              <a:t>p_value</a:t>
            </a:r>
            <a:r>
              <a:rPr lang="fr-FR" dirty="0"/>
              <a:t>, </a:t>
            </a:r>
            <a:r>
              <a:rPr lang="fr-FR" dirty="0" err="1"/>
              <a:t>std_err</a:t>
            </a:r>
            <a:r>
              <a:rPr lang="fr-FR" dirty="0"/>
              <a:t> = </a:t>
            </a:r>
            <a:r>
              <a:rPr lang="fr-FR" dirty="0" err="1"/>
              <a:t>stats.linregress</a:t>
            </a:r>
            <a:r>
              <a:rPr lang="fr-FR" dirty="0"/>
              <a:t>(</a:t>
            </a:r>
            <a:r>
              <a:rPr lang="fr-FR" dirty="0" err="1"/>
              <a:t>x,y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Avec </a:t>
            </a:r>
            <a:r>
              <a:rPr lang="fr-FR" dirty="0" err="1" smtClean="0"/>
              <a:t>slope</a:t>
            </a:r>
            <a:r>
              <a:rPr lang="fr-FR" dirty="0" smtClean="0"/>
              <a:t> = a de </a:t>
            </a:r>
            <a:r>
              <a:rPr lang="fr-FR" dirty="0" err="1" smtClean="0"/>
              <a:t>ax+b</a:t>
            </a:r>
            <a:r>
              <a:rPr lang="fr-FR" dirty="0" smtClean="0"/>
              <a:t>, </a:t>
            </a:r>
            <a:r>
              <a:rPr lang="fr-FR" dirty="0" err="1" smtClean="0"/>
              <a:t>intercept</a:t>
            </a:r>
            <a:r>
              <a:rPr lang="fr-FR" dirty="0" smtClean="0"/>
              <a:t> = b, </a:t>
            </a:r>
            <a:r>
              <a:rPr lang="fr-FR" dirty="0" err="1" smtClean="0"/>
              <a:t>r_value</a:t>
            </a:r>
            <a:r>
              <a:rPr lang="fr-FR" dirty="0" smtClean="0"/>
              <a:t> le coefficient de corrélation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472" y="265621"/>
            <a:ext cx="2000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5746</TotalTime>
  <Words>304</Words>
  <Application>Microsoft Office PowerPoint</Application>
  <PresentationFormat>Affichage à l'écran 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Monotype Sorts</vt:lpstr>
      <vt:lpstr>Times New Roman</vt:lpstr>
      <vt:lpstr>cvc</vt:lpstr>
      <vt:lpstr>Présentation PowerPoint</vt:lpstr>
      <vt:lpstr>Python et les Maths</vt:lpstr>
      <vt:lpstr>Présentation PowerPoint</vt:lpstr>
      <vt:lpstr>Matrices</vt:lpstr>
      <vt:lpstr>Calcul Matriciel</vt:lpstr>
      <vt:lpstr>Random</vt:lpstr>
      <vt:lpstr>Stat</vt:lpstr>
      <vt:lpstr>Calcul de la régression linéaire</vt:lpstr>
      <vt:lpstr>SciPy</vt:lpstr>
      <vt:lpstr>Interprétation des résultats</vt:lpstr>
      <vt:lpstr>Interprétation après filtrage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296</cp:revision>
  <dcterms:created xsi:type="dcterms:W3CDTF">2000-04-10T19:33:12Z</dcterms:created>
  <dcterms:modified xsi:type="dcterms:W3CDTF">2020-05-27T11:59:42Z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