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83" r:id="rId12"/>
    <p:sldId id="284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63" d="100"/>
          <a:sy n="63" d="100"/>
        </p:scale>
        <p:origin x="159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12</a:t>
            </a:r>
            <a:endParaRPr lang="fr-FR" altLang="fr-FR" dirty="0"/>
          </a:p>
          <a:p>
            <a:pPr eaLnBrk="1" hangingPunct="1"/>
            <a:r>
              <a:rPr lang="fr-FR" altLang="fr-FR" dirty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Remplacer les champs nuls</a:t>
            </a:r>
          </a:p>
          <a:p>
            <a:pPr lvl="1"/>
            <a:r>
              <a:rPr lang="fr-FR" dirty="0" err="1"/>
              <a:t>dataframe.codePostal</a:t>
            </a:r>
            <a:r>
              <a:rPr lang="fr-FR" dirty="0"/>
              <a:t> = </a:t>
            </a:r>
            <a:r>
              <a:rPr lang="fr-FR" dirty="0" err="1"/>
              <a:t>dataframe.codePostal.fillna</a:t>
            </a:r>
            <a:r>
              <a:rPr lang="fr-FR" dirty="0"/>
              <a:t>('38000')</a:t>
            </a:r>
          </a:p>
          <a:p>
            <a:r>
              <a:rPr lang="fr-FR" dirty="0"/>
              <a:t>Effacer les lignes nuls</a:t>
            </a:r>
          </a:p>
          <a:p>
            <a:pPr lvl="1"/>
            <a:r>
              <a:rPr lang="fr-FR" dirty="0" err="1"/>
              <a:t>dropna</a:t>
            </a:r>
            <a:r>
              <a:rPr lang="fr-FR" dirty="0"/>
              <a:t>()</a:t>
            </a:r>
          </a:p>
          <a:p>
            <a:r>
              <a:rPr lang="fr-FR"/>
              <a:t>Changement </a:t>
            </a:r>
            <a:r>
              <a:rPr lang="fr-FR" dirty="0"/>
              <a:t>de valeurs</a:t>
            </a:r>
          </a:p>
          <a:p>
            <a:pPr lvl="1"/>
            <a:r>
              <a:rPr lang="fr-FR" dirty="0" err="1"/>
              <a:t>dataframe.surface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[‘surface'].replace(',',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56A91-4F66-46CD-A8A1-53898EF0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BD2517-F64F-4502-9320-C748206CC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Describe</a:t>
            </a:r>
            <a:r>
              <a:rPr lang="fr-FR" dirty="0"/>
              <a:t> permet de calculer les données de bases de chaque colonne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E8BBD6F-ED22-4F1F-B0DB-F1243EDC1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3058309"/>
            <a:ext cx="74390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46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Corr</a:t>
            </a:r>
            <a:r>
              <a:rPr lang="fr-FR" dirty="0"/>
              <a:t>() permet une </a:t>
            </a:r>
            <a:r>
              <a:rPr lang="fr-FR" dirty="0" err="1"/>
              <a:t>correlation</a:t>
            </a:r>
            <a:r>
              <a:rPr lang="fr-FR" dirty="0"/>
              <a:t> sur un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/>
              <a:t>Méthode Pearson</a:t>
            </a:r>
          </a:p>
          <a:p>
            <a:pPr lvl="1"/>
            <a:r>
              <a:rPr lang="fr-FR"/>
              <a:t>Retourne </a:t>
            </a:r>
            <a:r>
              <a:rPr lang="fr-FR" dirty="0"/>
              <a:t>une matrice de confusion</a:t>
            </a:r>
          </a:p>
        </p:txBody>
      </p:sp>
    </p:spTree>
    <p:extLst>
      <p:ext uri="{BB962C8B-B14F-4D97-AF65-F5344CB8AC3E}">
        <p14:creationId xmlns:p14="http://schemas.microsoft.com/office/powerpoint/2010/main" val="301149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Pandas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/>
              <a:t>Module Python</a:t>
            </a:r>
          </a:p>
          <a:p>
            <a:pPr lvl="1"/>
            <a:r>
              <a:rPr lang="fr-FR" dirty="0"/>
              <a:t>Disponible dans Anaconda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pandas</a:t>
            </a:r>
          </a:p>
          <a:p>
            <a:pPr lvl="1"/>
            <a:r>
              <a:rPr lang="fr-FR" dirty="0"/>
              <a:t>import pandas as </a:t>
            </a:r>
            <a:r>
              <a:rPr lang="fr-FR" dirty="0" err="1"/>
              <a:t>pd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structures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fournit 2 structures de données fondamentales</a:t>
            </a:r>
          </a:p>
          <a:p>
            <a:pPr lvl="1"/>
            <a:r>
              <a:rPr lang="fr-FR" dirty="0"/>
              <a:t>la </a:t>
            </a:r>
            <a:r>
              <a:rPr lang="fr-FR" dirty="0" err="1"/>
              <a:t>Series</a:t>
            </a:r>
            <a:r>
              <a:rPr lang="fr-FR" dirty="0"/>
              <a:t> et le </a:t>
            </a:r>
            <a:r>
              <a:rPr lang="fr-FR" dirty="0" err="1"/>
              <a:t>DataFrame</a:t>
            </a:r>
            <a:r>
              <a:rPr lang="fr-FR" dirty="0"/>
              <a:t> </a:t>
            </a:r>
          </a:p>
          <a:p>
            <a:pPr lvl="1"/>
            <a:r>
              <a:rPr lang="fr-FR" dirty="0"/>
              <a:t>On peut voir ces structures comme une généralisation des tableaux et des matrices de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/>
              <a:t>La 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explicites</a:t>
            </a:r>
          </a:p>
          <a:p>
            <a:pPr lvl="1"/>
            <a:r>
              <a:rPr lang="fr-FR" dirty="0"/>
              <a:t>Là 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/>
              <a:t>Puis les converties en </a:t>
            </a:r>
            <a:r>
              <a:rPr lang="fr-FR" dirty="0" err="1"/>
              <a:t>DataFrame</a:t>
            </a:r>
            <a:endParaRPr lang="fr-FR" dirty="0"/>
          </a:p>
          <a:p>
            <a:r>
              <a:rPr lang="fr-FR" dirty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conn)</a:t>
            </a:r>
          </a:p>
          <a:p>
            <a:r>
              <a:rPr lang="fr-FR" dirty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aberrantes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après 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Nous pouvons filtrer les surfaces &gt; 300</a:t>
            </a:r>
          </a:p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34.Surface + 71</a:t>
            </a:r>
          </a:p>
          <a:p>
            <a:pPr lvl="1"/>
            <a:r>
              <a:rPr lang="fr-FR" dirty="0"/>
              <a:t>Corrélation = 84.7% (En baisse)</a:t>
            </a:r>
          </a:p>
          <a:p>
            <a:r>
              <a:rPr lang="fr-FR" dirty="0"/>
              <a:t>Meilleur résultat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Filtrage du </a:t>
            </a:r>
            <a:r>
              <a:rPr lang="fr-FR" dirty="0" err="1"/>
              <a:t>DataFrame</a:t>
            </a:r>
            <a:endParaRPr lang="fr-FR" dirty="0"/>
          </a:p>
          <a:p>
            <a:pPr lvl="1"/>
            <a:r>
              <a:rPr lang="fr-FR" dirty="0" err="1"/>
              <a:t>Dataframe</a:t>
            </a:r>
            <a:r>
              <a:rPr lang="fr-FR" dirty="0"/>
              <a:t> = </a:t>
            </a:r>
            <a:r>
              <a:rPr lang="fr-FR" dirty="0" err="1"/>
              <a:t>dataframe</a:t>
            </a:r>
            <a:r>
              <a:rPr lang="fr-FR" dirty="0"/>
              <a:t>[</a:t>
            </a:r>
            <a:r>
              <a:rPr lang="fr-FR" dirty="0" err="1"/>
              <a:t>dataframe.surface</a:t>
            </a:r>
            <a:r>
              <a:rPr lang="fr-FR" dirty="0"/>
              <a:t> &lt; 200]</a:t>
            </a:r>
          </a:p>
          <a:p>
            <a:r>
              <a:rPr lang="fr-FR" dirty="0"/>
              <a:t>Enlever une dimension</a:t>
            </a:r>
          </a:p>
          <a:p>
            <a:pPr lvl="1"/>
            <a:r>
              <a:rPr lang="fr-FR" dirty="0" err="1"/>
              <a:t>Dataframe.drop</a:t>
            </a:r>
            <a:r>
              <a:rPr lang="fr-FR" dirty="0"/>
              <a:t>(‘Colonne’,1)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base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Wdbc.data</a:t>
            </a:r>
            <a:endParaRPr lang="fr-FR" sz="2000" dirty="0"/>
          </a:p>
          <a:p>
            <a:pPr lvl="1"/>
            <a:r>
              <a:rPr lang="fr-FR" sz="1800" dirty="0"/>
              <a:t>Id</a:t>
            </a:r>
          </a:p>
          <a:p>
            <a:pPr lvl="1"/>
            <a:r>
              <a:rPr lang="fr-FR" sz="1800" dirty="0"/>
              <a:t>Diagnostique M = Maligne, B = </a:t>
            </a:r>
            <a:r>
              <a:rPr lang="fr-FR" sz="1800" dirty="0" err="1"/>
              <a:t>Benigne</a:t>
            </a:r>
            <a:endParaRPr lang="fr-FR" sz="1800" dirty="0"/>
          </a:p>
          <a:p>
            <a:r>
              <a:rPr lang="fr-FR" sz="2000" dirty="0"/>
              <a:t>Les données biologique sont interprétés depuis l’image de la tumeur</a:t>
            </a:r>
          </a:p>
          <a:p>
            <a:pPr lvl="1"/>
            <a:r>
              <a:rPr lang="fr-FR" sz="1800" dirty="0"/>
              <a:t>Rayon</a:t>
            </a:r>
          </a:p>
          <a:p>
            <a:pPr lvl="1"/>
            <a:r>
              <a:rPr lang="fr-FR" sz="1800" dirty="0"/>
              <a:t>Texture (</a:t>
            </a:r>
            <a:r>
              <a:rPr lang="en-US" sz="1800" dirty="0"/>
              <a:t>standard deviation of gray-scale values)</a:t>
            </a:r>
          </a:p>
          <a:p>
            <a:pPr lvl="1"/>
            <a:r>
              <a:rPr lang="en-US" sz="1800" dirty="0" err="1"/>
              <a:t>Périmetre</a:t>
            </a:r>
            <a:endParaRPr lang="en-US" sz="1800" dirty="0"/>
          </a:p>
          <a:p>
            <a:pPr lvl="1"/>
            <a:r>
              <a:rPr lang="en-US" sz="1800" dirty="0" err="1"/>
              <a:t>Superficie</a:t>
            </a:r>
            <a:endParaRPr lang="en-US" sz="1800" dirty="0"/>
          </a:p>
          <a:p>
            <a:pPr lvl="1"/>
            <a:r>
              <a:rPr lang="en-US" sz="1800" dirty="0"/>
              <a:t>Smoothness (variation du rayon)</a:t>
            </a:r>
          </a:p>
          <a:p>
            <a:pPr lvl="1"/>
            <a:r>
              <a:rPr lang="en-US" sz="1800" dirty="0" err="1"/>
              <a:t>Compacité</a:t>
            </a:r>
            <a:r>
              <a:rPr lang="en-US" sz="1800" dirty="0"/>
              <a:t> (perimeter**2 / </a:t>
            </a:r>
            <a:r>
              <a:rPr lang="en-US" sz="1800" dirty="0" err="1"/>
              <a:t>superficie</a:t>
            </a:r>
            <a:r>
              <a:rPr lang="en-US" sz="1800" dirty="0"/>
              <a:t> – 1)</a:t>
            </a:r>
          </a:p>
          <a:p>
            <a:pPr lvl="1"/>
            <a:r>
              <a:rPr lang="en-US" sz="1800" dirty="0" err="1"/>
              <a:t>Concavité</a:t>
            </a:r>
            <a:r>
              <a:rPr lang="en-US" sz="1800" dirty="0"/>
              <a:t> (severity of concave portions of the contour)</a:t>
            </a:r>
          </a:p>
          <a:p>
            <a:pPr lvl="1"/>
            <a:r>
              <a:rPr lang="en-US" sz="1800" dirty="0"/>
              <a:t>Points concaves (</a:t>
            </a:r>
            <a:r>
              <a:rPr lang="en-US" sz="1800" dirty="0" err="1"/>
              <a:t>nombre</a:t>
            </a:r>
            <a:r>
              <a:rPr lang="en-US" sz="1800" dirty="0"/>
              <a:t> de portion concave)</a:t>
            </a:r>
          </a:p>
          <a:p>
            <a:pPr lvl="1"/>
            <a:r>
              <a:rPr lang="en-US" sz="1800" dirty="0" err="1"/>
              <a:t>Symetrie</a:t>
            </a:r>
            <a:endParaRPr lang="en-US" sz="1800" dirty="0"/>
          </a:p>
          <a:p>
            <a:pPr lvl="1"/>
            <a:r>
              <a:rPr lang="en-US" sz="1800" dirty="0"/>
              <a:t>Dimension </a:t>
            </a:r>
            <a:r>
              <a:rPr lang="en-US" sz="1800" dirty="0" err="1"/>
              <a:t>Fractale</a:t>
            </a:r>
            <a:r>
              <a:rPr lang="en-US" sz="1800" dirty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– 1)</a:t>
            </a:r>
            <a:endParaRPr lang="en-US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5070</TotalTime>
  <Words>483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Describe</vt:lpstr>
      <vt:lpstr>Correlations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260</cp:revision>
  <dcterms:created xsi:type="dcterms:W3CDTF">2000-04-10T19:33:12Z</dcterms:created>
  <dcterms:modified xsi:type="dcterms:W3CDTF">2025-07-02T09:29:47Z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