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49"/>
  </p:notesMasterIdLst>
  <p:handoutMasterIdLst>
    <p:handoutMasterId r:id="rId50"/>
  </p:handoutMasterIdLst>
  <p:sldIdLst>
    <p:sldId id="264" r:id="rId2"/>
    <p:sldId id="320" r:id="rId3"/>
    <p:sldId id="266" r:id="rId4"/>
    <p:sldId id="267" r:id="rId5"/>
    <p:sldId id="268" r:id="rId6"/>
    <p:sldId id="269" r:id="rId7"/>
    <p:sldId id="270" r:id="rId8"/>
    <p:sldId id="271" r:id="rId9"/>
    <p:sldId id="272" r:id="rId10"/>
    <p:sldId id="287" r:id="rId11"/>
    <p:sldId id="273" r:id="rId12"/>
    <p:sldId id="274" r:id="rId13"/>
    <p:sldId id="306" r:id="rId14"/>
    <p:sldId id="288" r:id="rId15"/>
    <p:sldId id="289" r:id="rId16"/>
    <p:sldId id="290" r:id="rId17"/>
    <p:sldId id="275" r:id="rId18"/>
    <p:sldId id="291" r:id="rId19"/>
    <p:sldId id="292" r:id="rId20"/>
    <p:sldId id="294" r:id="rId21"/>
    <p:sldId id="295" r:id="rId22"/>
    <p:sldId id="296" r:id="rId23"/>
    <p:sldId id="276" r:id="rId24"/>
    <p:sldId id="277" r:id="rId25"/>
    <p:sldId id="319" r:id="rId26"/>
    <p:sldId id="278" r:id="rId27"/>
    <p:sldId id="279" r:id="rId28"/>
    <p:sldId id="280" r:id="rId29"/>
    <p:sldId id="281" r:id="rId30"/>
    <p:sldId id="283" r:id="rId31"/>
    <p:sldId id="284" r:id="rId32"/>
    <p:sldId id="285" r:id="rId33"/>
    <p:sldId id="286" r:id="rId34"/>
    <p:sldId id="301" r:id="rId35"/>
    <p:sldId id="303" r:id="rId36"/>
    <p:sldId id="304" r:id="rId37"/>
    <p:sldId id="317" r:id="rId38"/>
    <p:sldId id="316" r:id="rId39"/>
    <p:sldId id="311" r:id="rId40"/>
    <p:sldId id="312" r:id="rId41"/>
    <p:sldId id="313" r:id="rId42"/>
    <p:sldId id="314" r:id="rId43"/>
    <p:sldId id="321" r:id="rId44"/>
    <p:sldId id="297" r:id="rId45"/>
    <p:sldId id="299" r:id="rId46"/>
    <p:sldId id="318" r:id="rId47"/>
    <p:sldId id="300" r:id="rId48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590" autoAdjust="0"/>
  </p:normalViewPr>
  <p:slideViewPr>
    <p:cSldViewPr>
      <p:cViewPr varScale="1">
        <p:scale>
          <a:sx n="88" d="100"/>
          <a:sy n="88" d="100"/>
        </p:scale>
        <p:origin x="1334" y="1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 smtClean="0"/>
              <a:t>Cliquez pour modifier les styles du texte du masque</a:t>
            </a:r>
          </a:p>
          <a:p>
            <a:pPr lvl="1"/>
            <a:r>
              <a:rPr lang="fr-FR" noProof="0" smtClean="0"/>
              <a:t>Deuxième niveau</a:t>
            </a:r>
          </a:p>
          <a:p>
            <a:pPr lvl="2"/>
            <a:r>
              <a:rPr lang="fr-FR" noProof="0" smtClean="0"/>
              <a:t>Troisième niveau</a:t>
            </a:r>
          </a:p>
          <a:p>
            <a:pPr lvl="3"/>
            <a:r>
              <a:rPr lang="fr-FR" noProof="0" smtClean="0"/>
              <a:t>Quatrième niveau</a:t>
            </a:r>
          </a:p>
          <a:p>
            <a:pPr lvl="4"/>
            <a:r>
              <a:rPr lang="fr-FR" noProof="0" smtClean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 smtClean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 smtClean="0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 smtClean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smtClean="0"/>
              <a:t>Python</a:t>
            </a:r>
            <a:endParaRPr lang="fr-FR" dirty="0" smtClean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smtClean="0"/>
              <a:t>Cliquez pour modifier les styles du texte du masque</a:t>
            </a:r>
          </a:p>
          <a:p>
            <a:pPr lvl="1"/>
            <a:r>
              <a:rPr lang="fr-FR" altLang="fr-FR" smtClean="0"/>
              <a:t>Deuxième niveau</a:t>
            </a:r>
          </a:p>
          <a:p>
            <a:pPr lvl="2"/>
            <a:r>
              <a:rPr lang="fr-FR" altLang="fr-FR" smtClean="0"/>
              <a:t>Troisième niveau</a:t>
            </a:r>
          </a:p>
          <a:p>
            <a:pPr lvl="3"/>
            <a:r>
              <a:rPr lang="fr-FR" altLang="fr-FR" smtClean="0"/>
              <a:t>Quatrième niveau</a:t>
            </a:r>
          </a:p>
          <a:p>
            <a:pPr lvl="4"/>
            <a:r>
              <a:rPr lang="fr-FR" altLang="fr-FR" smtClean="0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smtClean="0"/>
              <a:t>© Cyril Vincent Conseil</a:t>
            </a:r>
            <a:endParaRPr lang="fr-FR" smtClean="0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 smtClean="0"/>
              <a:t>Chapitre 7</a:t>
            </a:r>
          </a:p>
          <a:p>
            <a:pPr eaLnBrk="1" hangingPunct="1"/>
            <a:r>
              <a:rPr lang="fr-FR" altLang="fr-FR" dirty="0" smtClean="0"/>
              <a:t>Machine Learning</a:t>
            </a: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 smtClean="0"/>
              <a:t>Data Science</a:t>
            </a:r>
            <a:endParaRPr lang="fr-F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Classification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Une autre distinction qui vous aidera dans le choix d'un algorithme de machine </a:t>
            </a:r>
            <a:r>
              <a:rPr lang="fr-FR" dirty="0" err="1"/>
              <a:t>learning</a:t>
            </a:r>
            <a:r>
              <a:rPr lang="fr-FR" dirty="0"/>
              <a:t> est le type de sortie que l'on attend de notre </a:t>
            </a:r>
            <a:r>
              <a:rPr lang="fr-FR" dirty="0" smtClean="0"/>
              <a:t>programme</a:t>
            </a:r>
          </a:p>
          <a:p>
            <a:pPr lvl="1"/>
            <a:r>
              <a:rPr lang="fr-FR" dirty="0" smtClean="0"/>
              <a:t>Est-ce </a:t>
            </a:r>
            <a:r>
              <a:rPr lang="fr-FR" dirty="0"/>
              <a:t>une valeur continue (un </a:t>
            </a:r>
            <a:r>
              <a:rPr lang="fr-FR" dirty="0" smtClean="0"/>
              <a:t>nombre)</a:t>
            </a:r>
          </a:p>
          <a:p>
            <a:pPr lvl="1"/>
            <a:r>
              <a:rPr lang="fr-FR" dirty="0" smtClean="0"/>
              <a:t>ou </a:t>
            </a:r>
            <a:r>
              <a:rPr lang="fr-FR" dirty="0"/>
              <a:t>bien une valeur discrète (une catégorie) </a:t>
            </a:r>
            <a:r>
              <a:rPr lang="fr-FR" dirty="0" smtClean="0"/>
              <a:t>?</a:t>
            </a:r>
          </a:p>
          <a:p>
            <a:r>
              <a:rPr lang="fr-FR" dirty="0" smtClean="0"/>
              <a:t>Le </a:t>
            </a:r>
            <a:r>
              <a:rPr lang="fr-FR" dirty="0"/>
              <a:t>premier cas est appelé une régression, le second une classification</a:t>
            </a:r>
          </a:p>
        </p:txBody>
      </p:sp>
      <p:pic>
        <p:nvPicPr>
          <p:cNvPr id="1026" name="Picture 2" descr="Illustration de la différence entre régression et classific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591645"/>
            <a:ext cx="428625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65263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Trouver le bon modèle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Pour résumer, le travail de modélisation consiste à trouver le bon modèle statistique </a:t>
            </a:r>
            <a:r>
              <a:rPr lang="fr-FR" dirty="0" smtClean="0"/>
              <a:t>qui </a:t>
            </a:r>
            <a:r>
              <a:rPr lang="fr-FR" dirty="0"/>
              <a:t>colle le mieux aux données </a:t>
            </a:r>
            <a:r>
              <a:rPr lang="fr-FR" dirty="0" smtClean="0"/>
              <a:t>d'exemple</a:t>
            </a:r>
          </a:p>
          <a:p>
            <a:r>
              <a:rPr lang="fr-FR" dirty="0" smtClean="0"/>
              <a:t>Le </a:t>
            </a:r>
            <a:r>
              <a:rPr lang="fr-FR" dirty="0"/>
              <a:t>machine </a:t>
            </a:r>
            <a:r>
              <a:rPr lang="fr-FR" dirty="0" err="1"/>
              <a:t>learning</a:t>
            </a:r>
            <a:r>
              <a:rPr lang="fr-FR" dirty="0"/>
              <a:t> en particulier intervient pour trouver ce modèle de manière </a:t>
            </a:r>
            <a:r>
              <a:rPr lang="fr-FR" dirty="0" smtClean="0"/>
              <a:t>automatisée</a:t>
            </a:r>
          </a:p>
          <a:p>
            <a:r>
              <a:rPr lang="fr-FR" dirty="0" smtClean="0"/>
              <a:t>Problème du 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4821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Quartet d’</a:t>
            </a:r>
            <a:r>
              <a:rPr lang="fr-FR" dirty="0" err="1" smtClean="0"/>
              <a:t>Ascombe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Ces 4 modèles possède la même régression linéaire</a:t>
            </a:r>
          </a:p>
          <a:p>
            <a:pPr lvl="1"/>
            <a:r>
              <a:rPr lang="fr-FR" dirty="0" smtClean="0"/>
              <a:t>Trouver les erreurs</a:t>
            </a:r>
            <a:endParaRPr lang="fr-FR" dirty="0"/>
          </a:p>
        </p:txBody>
      </p:sp>
      <p:pic>
        <p:nvPicPr>
          <p:cNvPr id="4098" name="Picture 2" descr="Le quartet d'anscomb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8833" y="2783429"/>
            <a:ext cx="6067407" cy="4053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1607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La régression n’est pas tous les temps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cette exemple il est impossible de faire filer une droite</a:t>
            </a:r>
            <a:endParaRPr lang="fr-FR" dirty="0"/>
          </a:p>
        </p:txBody>
      </p:sp>
      <p:pic>
        <p:nvPicPr>
          <p:cNvPr id="4098" name="Picture 2" descr="Comme on peut le voir sur ce genre de données, c'est difficile de faire fitter une droite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860773"/>
            <a:ext cx="4714875" cy="4619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30094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Linéaire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ax</a:t>
            </a:r>
            <a:r>
              <a:rPr lang="fr-FR" dirty="0" smtClean="0"/>
              <a:t>  + b</a:t>
            </a:r>
          </a:p>
          <a:p>
            <a:pPr lvl="1"/>
            <a:r>
              <a:rPr lang="fr-FR" dirty="0" smtClean="0"/>
              <a:t>Moyenne est un cas particulier : f = mx</a:t>
            </a:r>
            <a:endParaRPr lang="fr-FR" dirty="0"/>
          </a:p>
          <a:p>
            <a:r>
              <a:rPr lang="fr-FR" dirty="0" smtClean="0"/>
              <a:t>Second degré (binomiale)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ax² + </a:t>
            </a:r>
            <a:r>
              <a:rPr lang="fr-FR" dirty="0" err="1" smtClean="0"/>
              <a:t>bx</a:t>
            </a:r>
            <a:r>
              <a:rPr lang="fr-FR" dirty="0" smtClean="0"/>
              <a:t> + c</a:t>
            </a:r>
          </a:p>
          <a:p>
            <a:r>
              <a:rPr lang="fr-FR" dirty="0" smtClean="0"/>
              <a:t>Troisième degré (</a:t>
            </a:r>
            <a:r>
              <a:rPr lang="fr-FR" dirty="0" err="1" smtClean="0"/>
              <a:t>trinomiale</a:t>
            </a:r>
            <a:r>
              <a:rPr lang="fr-FR" dirty="0" smtClean="0"/>
              <a:t>)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ax3 + bx² + cx + d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168" y="2842443"/>
            <a:ext cx="2474987" cy="1652397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67944" y="4477190"/>
            <a:ext cx="2415770" cy="158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72187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Polynomiale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polynome</a:t>
            </a:r>
            <a:endParaRPr lang="fr-FR" dirty="0" smtClean="0"/>
          </a:p>
          <a:p>
            <a:r>
              <a:rPr lang="fr-FR" dirty="0" smtClean="0"/>
              <a:t>Exponentielle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</a:t>
            </a:r>
            <a:r>
              <a:rPr lang="fr-FR" dirty="0" err="1" smtClean="0"/>
              <a:t>exp</a:t>
            </a:r>
            <a:r>
              <a:rPr lang="fr-FR" dirty="0" smtClean="0"/>
              <a:t>(x)</a:t>
            </a:r>
          </a:p>
          <a:p>
            <a:r>
              <a:rPr lang="fr-FR" dirty="0" smtClean="0"/>
              <a:t>Logarithmique</a:t>
            </a:r>
          </a:p>
          <a:p>
            <a:pPr lvl="1"/>
            <a:r>
              <a:rPr lang="fr-FR" dirty="0"/>
              <a:t>f</a:t>
            </a:r>
            <a:r>
              <a:rPr lang="fr-FR" dirty="0" smtClean="0"/>
              <a:t> = log(x)</a:t>
            </a:r>
          </a:p>
          <a:p>
            <a:r>
              <a:rPr lang="fr-FR" dirty="0" smtClean="0"/>
              <a:t>Asymptotique</a:t>
            </a:r>
          </a:p>
          <a:p>
            <a:pPr lvl="1"/>
            <a:r>
              <a:rPr lang="fr-FR" dirty="0" smtClean="0"/>
              <a:t>F = 1/x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3933056"/>
            <a:ext cx="3314700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398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Les différents types de 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/>
              <a:t>f</a:t>
            </a:r>
            <a:r>
              <a:rPr lang="fr-FR" dirty="0" smtClean="0"/>
              <a:t> = a sin(x / b)</a:t>
            </a:r>
          </a:p>
          <a:p>
            <a:r>
              <a:rPr lang="fr-FR" dirty="0" err="1" smtClean="0"/>
              <a:t>Sinusoidale</a:t>
            </a:r>
            <a:r>
              <a:rPr lang="fr-FR" dirty="0" smtClean="0"/>
              <a:t> amortie</a:t>
            </a:r>
          </a:p>
          <a:p>
            <a:pPr lvl="1"/>
            <a:r>
              <a:rPr lang="fr-FR" dirty="0"/>
              <a:t>f = a sin(x / b) </a:t>
            </a:r>
            <a:r>
              <a:rPr lang="fr-FR" dirty="0" err="1" smtClean="0"/>
              <a:t>exp</a:t>
            </a:r>
            <a:r>
              <a:rPr lang="fr-FR" dirty="0" smtClean="0"/>
              <a:t>(-x / c)</a:t>
            </a:r>
          </a:p>
          <a:p>
            <a:pPr lvl="1"/>
            <a:endParaRPr lang="fr-FR" dirty="0" smtClean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156209"/>
            <a:ext cx="3248025" cy="2162175"/>
          </a:xfrm>
          <a:prstGeom prst="rect">
            <a:avLst/>
          </a:prstGeom>
        </p:spPr>
      </p:pic>
      <p:pic>
        <p:nvPicPr>
          <p:cNvPr id="5" name="Imag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522" y="3574951"/>
            <a:ext cx="3267075" cy="215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567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</a:t>
            </a:r>
            <a:endParaRPr lang="fr-FR" dirty="0"/>
          </a:p>
        </p:txBody>
      </p:sp>
      <p:pic>
        <p:nvPicPr>
          <p:cNvPr id="5122" name="Picture 2" descr="Nous ne nous intéresseront dans ces cours qu'à la création des algorithmes et modélis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156209"/>
            <a:ext cx="5453559" cy="4090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5190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Filtrage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Il faut pouvoir enlever les données aberrante</a:t>
            </a:r>
          </a:p>
          <a:p>
            <a:r>
              <a:rPr lang="fr-FR" dirty="0" smtClean="0"/>
              <a:t>Ou les données non significatives</a:t>
            </a:r>
          </a:p>
          <a:p>
            <a:r>
              <a:rPr lang="fr-FR" dirty="0" smtClean="0"/>
              <a:t>Ou les données trop en dehors de l’écart type</a:t>
            </a:r>
            <a:endParaRPr lang="fr-FR" dirty="0"/>
          </a:p>
        </p:txBody>
      </p:sp>
      <p:pic>
        <p:nvPicPr>
          <p:cNvPr id="1026" name="Picture 2" descr="Comment détecter des événements rares comme le point rouge?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3284984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8311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Ecart type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Mesure la dispersion des variables</a:t>
            </a:r>
          </a:p>
          <a:p>
            <a:pPr lvl="1"/>
            <a:r>
              <a:rPr lang="fr-FR" dirty="0" smtClean="0"/>
              <a:t>Racine carrée de la variance</a:t>
            </a:r>
          </a:p>
          <a:p>
            <a:pPr lvl="1"/>
            <a:r>
              <a:rPr lang="fr-FR" dirty="0" smtClean="0"/>
              <a:t>Moyenne est écarts par rapport à une moyenne</a:t>
            </a:r>
          </a:p>
          <a:p>
            <a:pPr lvl="1"/>
            <a:r>
              <a:rPr lang="fr-FR" dirty="0" smtClean="0"/>
              <a:t>Souvent noté sigma</a:t>
            </a:r>
          </a:p>
          <a:p>
            <a:r>
              <a:rPr lang="fr-FR" dirty="0" smtClean="0"/>
              <a:t>Voici 2 échantillons avec la même moyenne mais des écarts types différents</a:t>
            </a:r>
            <a:endParaRPr lang="fr-FR" dirty="0"/>
          </a:p>
        </p:txBody>
      </p:sp>
      <p:pic>
        <p:nvPicPr>
          <p:cNvPr id="3074" name="Picture 2" descr="https://upload.wikimedia.org/wikipedia/commons/thumb/f/f9/Comparison_standard_deviations.svg/612px-Comparison_standard_deviations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6792" y="4149081"/>
            <a:ext cx="3071450" cy="2273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4635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IA - ML - DL</a:t>
            </a:r>
            <a:endParaRPr lang="fr-FR" dirty="0"/>
          </a:p>
        </p:txBody>
      </p:sp>
      <p:pic>
        <p:nvPicPr>
          <p:cNvPr id="1026" name="Picture 2" descr="https://www.mytectra.com/media/wysiwyg/Blog/deep-learnin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08719"/>
            <a:ext cx="9144000" cy="581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341526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</a:t>
            </a:r>
            <a:r>
              <a:rPr lang="fr-FR" dirty="0" smtClean="0"/>
              <a:t>l </a:t>
            </a:r>
            <a:r>
              <a:rPr lang="fr-FR" dirty="0"/>
              <a:t>est fréquent de considérer que les valeurs se répartissent selon une courbe de </a:t>
            </a:r>
            <a:r>
              <a:rPr lang="fr-FR" dirty="0" smtClean="0"/>
              <a:t>Gauss</a:t>
            </a:r>
          </a:p>
          <a:p>
            <a:pPr lvl="1"/>
            <a:r>
              <a:rPr lang="fr-FR" dirty="0" smtClean="0"/>
              <a:t>Dans </a:t>
            </a:r>
            <a:r>
              <a:rPr lang="fr-FR" dirty="0"/>
              <a:t>le cas des sciences sociales, par exemple, la moyenne et l'écart type permettent de déterminer un intervalle dans lequel on trouve une majorité de la </a:t>
            </a:r>
            <a:r>
              <a:rPr lang="fr-FR" dirty="0" smtClean="0"/>
              <a:t>population</a:t>
            </a:r>
          </a:p>
          <a:p>
            <a:pPr lvl="1"/>
            <a:endParaRPr lang="fr-FR" dirty="0"/>
          </a:p>
        </p:txBody>
      </p:sp>
      <p:pic>
        <p:nvPicPr>
          <p:cNvPr id="4098" name="Picture 2" descr="https://upload.wikimedia.org/wikipedia/commons/thumb/8/8c/Standard_deviation_diagram.svg/400px-Standard_deviation_diagram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4221088"/>
            <a:ext cx="3810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77049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Loi normale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Avec le calcul de la distribution des données il est possible de filtrer les données trop éloignée de la loi normale</a:t>
            </a:r>
          </a:p>
          <a:p>
            <a:pPr lvl="1"/>
            <a:r>
              <a:rPr lang="fr-FR" dirty="0" smtClean="0"/>
              <a:t>Possibilité de filtrer les données &gt; 3 * Sigma</a:t>
            </a:r>
          </a:p>
          <a:p>
            <a:r>
              <a:rPr lang="fr-FR" dirty="0" smtClean="0"/>
              <a:t>Possibilité de calculer la médiane, quartile, décile, centile</a:t>
            </a:r>
          </a:p>
          <a:p>
            <a:pPr lvl="1"/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28940000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Cas non gaussien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distribution des salaire en France ne suit pas une gaussienne</a:t>
            </a:r>
          </a:p>
          <a:p>
            <a:pPr lvl="1"/>
            <a:r>
              <a:rPr lang="fr-FR" dirty="0" smtClean="0"/>
              <a:t>C’est une gaussienne asymétrique</a:t>
            </a:r>
          </a:p>
          <a:p>
            <a:r>
              <a:rPr lang="fr-FR" dirty="0" smtClean="0"/>
              <a:t>La moyenne et l’écart type n’ont pas de sens</a:t>
            </a:r>
          </a:p>
          <a:p>
            <a:r>
              <a:rPr lang="fr-FR" dirty="0" smtClean="0"/>
              <a:t>Il faut utilise la médiane et les *iles</a:t>
            </a:r>
          </a:p>
          <a:p>
            <a:r>
              <a:rPr lang="fr-FR" dirty="0" smtClean="0"/>
              <a:t>Exemple</a:t>
            </a:r>
          </a:p>
          <a:p>
            <a:pPr lvl="1"/>
            <a:r>
              <a:rPr lang="fr-FR" dirty="0" smtClean="0"/>
              <a:t>Salaire équivalent temps plein net</a:t>
            </a:r>
          </a:p>
          <a:p>
            <a:pPr lvl="1"/>
            <a:r>
              <a:rPr lang="fr-FR" dirty="0" smtClean="0"/>
              <a:t>Salaire moyen : 2250 €</a:t>
            </a:r>
          </a:p>
          <a:p>
            <a:pPr lvl="1"/>
            <a:r>
              <a:rPr lang="fr-FR" dirty="0" smtClean="0"/>
              <a:t>Salaire médian : 1797 €</a:t>
            </a:r>
          </a:p>
          <a:p>
            <a:pPr lvl="1"/>
            <a:endParaRPr lang="fr-FR" dirty="0"/>
          </a:p>
        </p:txBody>
      </p:sp>
      <p:pic>
        <p:nvPicPr>
          <p:cNvPr id="5122" name="Picture 2" descr="Résultat de recherche d'images pour &quot;distribution des salaires en france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7864" y="3789040"/>
            <a:ext cx="3367370" cy="22625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4339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Modélisation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Imaginez que vous êtes un data </a:t>
            </a:r>
            <a:r>
              <a:rPr lang="fr-FR" dirty="0" err="1" smtClean="0"/>
              <a:t>scientist</a:t>
            </a:r>
            <a:endParaRPr lang="fr-FR" dirty="0" smtClean="0"/>
          </a:p>
          <a:p>
            <a:pPr lvl="1"/>
            <a:r>
              <a:rPr lang="fr-FR" dirty="0" smtClean="0"/>
              <a:t>Vous </a:t>
            </a:r>
            <a:r>
              <a:rPr lang="fr-FR" dirty="0"/>
              <a:t>êtes maintenant confortable avec l'ensemble des données récupérées pour vos </a:t>
            </a:r>
            <a:r>
              <a:rPr lang="fr-FR" dirty="0" smtClean="0"/>
              <a:t>analyses</a:t>
            </a:r>
          </a:p>
          <a:p>
            <a:pPr lvl="1"/>
            <a:r>
              <a:rPr lang="fr-FR" dirty="0" smtClean="0"/>
              <a:t>Vous </a:t>
            </a:r>
            <a:r>
              <a:rPr lang="fr-FR" dirty="0"/>
              <a:t>avez une connaissance des objectifs principaux de l'entreprise, ce qui vous a aidé à synthétiser les différentes variables qui interviennent, ainsi que visualiser les différents comportements et corrélations présents au sein de ces données</a:t>
            </a:r>
          </a:p>
        </p:txBody>
      </p:sp>
    </p:spTree>
    <p:extLst>
      <p:ext uri="{BB962C8B-B14F-4D97-AF65-F5344CB8AC3E}">
        <p14:creationId xmlns:p14="http://schemas.microsoft.com/office/powerpoint/2010/main" val="12132846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, l'idée est que l'algorithme construise une "représentation interne" tout seul afin de pouvoir effectuer la tâche qui lui est demandée (prédiction, identification, </a:t>
            </a:r>
            <a:r>
              <a:rPr lang="fr-FR" dirty="0" err="1" smtClean="0"/>
              <a:t>etc</a:t>
            </a:r>
            <a:r>
              <a:rPr lang="fr-FR" dirty="0" smtClean="0"/>
              <a:t>)</a:t>
            </a:r>
          </a:p>
          <a:p>
            <a:r>
              <a:rPr lang="fr-FR" dirty="0" smtClean="0"/>
              <a:t>L’être humain est quasiment incapable d’écrire l’algorithme</a:t>
            </a:r>
          </a:p>
          <a:p>
            <a:r>
              <a:rPr lang="fr-FR" dirty="0" smtClean="0"/>
              <a:t>Pour </a:t>
            </a:r>
            <a:r>
              <a:rPr lang="fr-FR" dirty="0"/>
              <a:t>cela, il va d'abord falloir lui entrer un jeu de données d'exemples afin qu'il puisse s'entraîner et s'améliorer, d'où le mot </a:t>
            </a:r>
            <a:r>
              <a:rPr lang="fr-FR" dirty="0" smtClean="0"/>
              <a:t>apprentissage</a:t>
            </a:r>
          </a:p>
          <a:p>
            <a:r>
              <a:rPr lang="fr-FR" dirty="0" smtClean="0"/>
              <a:t>Ce </a:t>
            </a:r>
            <a:r>
              <a:rPr lang="fr-FR" dirty="0"/>
              <a:t>jeu de données s'appelle le </a:t>
            </a:r>
            <a:r>
              <a:rPr lang="fr-FR" dirty="0" smtClean="0"/>
              <a:t>training set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968912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Machine Learning </a:t>
            </a:r>
            <a:r>
              <a:rPr lang="fr-FR" smtClean="0"/>
              <a:t>vs Programmation</a:t>
            </a:r>
            <a:endParaRPr lang="fr-FR" dirty="0"/>
          </a:p>
        </p:txBody>
      </p:sp>
      <p:pic>
        <p:nvPicPr>
          <p:cNvPr id="1026" name="Picture 2" descr="https://dpzbhybb2pdcj.cloudfront.net/allaire/Figures/01fig02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8"/>
            <a:ext cx="6048672" cy="30694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9815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6146" name="Picture 2" descr="Un exemple de jeu de données classique (appelé CIFAR-10) qui permet d'entraîner un modèle de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16" y="1156209"/>
            <a:ext cx="6697627" cy="5177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44257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Workflow</a:t>
            </a:r>
            <a:endParaRPr lang="fr-FR" dirty="0"/>
          </a:p>
        </p:txBody>
      </p:sp>
      <p:pic>
        <p:nvPicPr>
          <p:cNvPr id="7170" name="Picture 2" descr="Un détail de des deux phases du process de machine learning.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268760"/>
            <a:ext cx="6902073" cy="46788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71988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Notre travail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</a:t>
            </a:r>
            <a:r>
              <a:rPr lang="fr-FR" dirty="0" smtClean="0"/>
              <a:t>e </a:t>
            </a:r>
            <a:r>
              <a:rPr lang="fr-FR" dirty="0"/>
              <a:t>travail du data </a:t>
            </a:r>
            <a:r>
              <a:rPr lang="fr-FR" dirty="0" err="1"/>
              <a:t>scientist</a:t>
            </a:r>
            <a:r>
              <a:rPr lang="fr-FR" dirty="0"/>
              <a:t> en machine </a:t>
            </a:r>
            <a:r>
              <a:rPr lang="fr-FR" dirty="0" err="1"/>
              <a:t>learning</a:t>
            </a:r>
            <a:r>
              <a:rPr lang="fr-FR" dirty="0"/>
              <a:t> consiste à sélectionner les bonnes données test, choisir et entraîner le bon algorithme en vérifiant grâce à l'analyse d'erreurs que le modèle devient de plus en plus performant et </a:t>
            </a:r>
            <a:r>
              <a:rPr lang="fr-FR" dirty="0" smtClean="0"/>
              <a:t>robuste</a:t>
            </a:r>
          </a:p>
          <a:p>
            <a:r>
              <a:rPr lang="fr-FR" dirty="0" smtClean="0"/>
              <a:t>Si </a:t>
            </a:r>
            <a:r>
              <a:rPr lang="fr-FR" dirty="0"/>
              <a:t>les performances s'améliorent lorsqu'on lui fourni les données d'entraînement, on dit alors que la machine "apprend".</a:t>
            </a:r>
          </a:p>
          <a:p>
            <a:r>
              <a:rPr lang="fr-FR" dirty="0" smtClean="0"/>
              <a:t>Le </a:t>
            </a:r>
            <a:r>
              <a:rPr lang="fr-FR" dirty="0"/>
              <a:t>data </a:t>
            </a:r>
            <a:r>
              <a:rPr lang="fr-FR" dirty="0" err="1"/>
              <a:t>scientist</a:t>
            </a:r>
            <a:r>
              <a:rPr lang="fr-FR" dirty="0"/>
              <a:t> peut ensuite </a:t>
            </a:r>
            <a:r>
              <a:rPr lang="fr-FR" dirty="0" smtClean="0"/>
              <a:t>déployer le modèle </a:t>
            </a:r>
            <a:r>
              <a:rPr lang="fr-FR" dirty="0"/>
              <a:t>afin qu'il traite de nouvelles données, pour accomplir la tâche </a:t>
            </a:r>
            <a:r>
              <a:rPr lang="fr-FR" dirty="0" smtClean="0"/>
              <a:t>(prédiction</a:t>
            </a:r>
            <a:r>
              <a:rPr lang="fr-FR" smtClean="0"/>
              <a:t>, décision, ...).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33586972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L'algorithme </a:t>
            </a:r>
            <a:r>
              <a:rPr lang="fr-FR" dirty="0" smtClean="0"/>
              <a:t>d'apprentissage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L'algorithme d'apprentissage constitue la méthode avec laquelle le modèle statistique va se paramétrer à partir des données </a:t>
            </a:r>
            <a:r>
              <a:rPr lang="fr-FR" dirty="0" smtClean="0"/>
              <a:t>d'exemple</a:t>
            </a:r>
          </a:p>
          <a:p>
            <a:pPr lvl="1"/>
            <a:r>
              <a:rPr lang="fr-FR" dirty="0" smtClean="0"/>
              <a:t>Il </a:t>
            </a:r>
            <a:r>
              <a:rPr lang="fr-FR" dirty="0"/>
              <a:t>existe de nombreux algorithmes différents </a:t>
            </a:r>
            <a:r>
              <a:rPr lang="fr-FR" dirty="0" smtClean="0"/>
              <a:t>!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choisira un type d'algorithme particulier en fonction du type de tâche que l'on souhaite accomplir et du type de données dont on </a:t>
            </a:r>
            <a:r>
              <a:rPr lang="fr-FR" dirty="0" smtClean="0"/>
              <a:t>dispose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34491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1</a:t>
            </a:r>
            <a:r>
              <a:rPr lang="fr-FR" baseline="30000" dirty="0" smtClean="0"/>
              <a:t>ère</a:t>
            </a:r>
            <a:r>
              <a:rPr lang="fr-FR" dirty="0" smtClean="0"/>
              <a:t> étape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Trouver les données</a:t>
            </a:r>
          </a:p>
          <a:p>
            <a:pPr lvl="1"/>
            <a:r>
              <a:rPr lang="fr-FR" dirty="0" smtClean="0"/>
              <a:t>Mise à disposition d’un data </a:t>
            </a:r>
            <a:r>
              <a:rPr lang="fr-FR" dirty="0" err="1" smtClean="0"/>
              <a:t>lake</a:t>
            </a:r>
            <a:r>
              <a:rPr lang="fr-FR" dirty="0" smtClean="0"/>
              <a:t> ou d’un data </a:t>
            </a:r>
            <a:r>
              <a:rPr lang="fr-FR" dirty="0" err="1" smtClean="0"/>
              <a:t>mart</a:t>
            </a:r>
            <a:endParaRPr lang="fr-FR" dirty="0" smtClean="0"/>
          </a:p>
          <a:p>
            <a:r>
              <a:rPr lang="fr-FR" dirty="0" smtClean="0"/>
              <a:t>Le jeu de données utilisé en machine </a:t>
            </a:r>
            <a:r>
              <a:rPr lang="fr-FR" dirty="0" err="1" smtClean="0"/>
              <a:t>learning</a:t>
            </a:r>
            <a:r>
              <a:rPr lang="fr-FR" dirty="0" smtClean="0"/>
              <a:t> s’appel le </a:t>
            </a:r>
            <a:r>
              <a:rPr lang="fr-FR" dirty="0" err="1" smtClean="0"/>
              <a:t>Dataset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84107597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Quelques exemples d'algorithmes de machine </a:t>
            </a:r>
            <a:r>
              <a:rPr lang="fr-FR" dirty="0" err="1"/>
              <a:t>learning</a:t>
            </a:r>
            <a:r>
              <a:rPr lang="fr-FR" dirty="0"/>
              <a:t>, dont vous avez peut-être déjà entendu parler :</a:t>
            </a:r>
          </a:p>
          <a:p>
            <a:pPr lvl="1"/>
            <a:r>
              <a:rPr lang="fr-FR" dirty="0" smtClean="0"/>
              <a:t>La </a:t>
            </a:r>
            <a:r>
              <a:rPr lang="fr-FR" dirty="0"/>
              <a:t>régression linéaire</a:t>
            </a:r>
          </a:p>
          <a:p>
            <a:pPr lvl="1"/>
            <a:r>
              <a:rPr lang="fr-FR" dirty="0" err="1"/>
              <a:t>K-nn</a:t>
            </a:r>
            <a:endParaRPr lang="fr-FR" dirty="0"/>
          </a:p>
          <a:p>
            <a:pPr lvl="1"/>
            <a:r>
              <a:rPr lang="fr-FR" dirty="0"/>
              <a:t>Les Support </a:t>
            </a:r>
            <a:r>
              <a:rPr lang="fr-FR" dirty="0" err="1"/>
              <a:t>Vector</a:t>
            </a:r>
            <a:r>
              <a:rPr lang="fr-FR" dirty="0"/>
              <a:t> Machine (SVM)</a:t>
            </a:r>
          </a:p>
          <a:p>
            <a:pPr lvl="1"/>
            <a:r>
              <a:rPr lang="fr-FR" dirty="0"/>
              <a:t>Les réseaux de neurones</a:t>
            </a:r>
          </a:p>
          <a:p>
            <a:pPr lvl="1"/>
            <a:r>
              <a:rPr lang="fr-FR" dirty="0"/>
              <a:t>Les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forests</a:t>
            </a:r>
            <a:endParaRPr lang="fr-FR" dirty="0"/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41523990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Mesure de performance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Mesurer les performances fait partie intégrante du travail de modélisation. Il faut en général déterminer une mesure principale, souvent spécifique à la tâche à </a:t>
            </a:r>
            <a:r>
              <a:rPr lang="fr-FR" dirty="0" smtClean="0"/>
              <a:t>accomplir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9737743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Imaginez que vous voulez créer un algorithme de détection de fraudes </a:t>
            </a:r>
            <a:r>
              <a:rPr lang="fr-FR" sz="2400" dirty="0" smtClean="0"/>
              <a:t>bancaires</a:t>
            </a:r>
          </a:p>
          <a:p>
            <a:pPr lvl="1"/>
            <a:r>
              <a:rPr lang="fr-FR" sz="2000" dirty="0" smtClean="0"/>
              <a:t>Vous </a:t>
            </a:r>
            <a:r>
              <a:rPr lang="fr-FR" sz="2000" dirty="0"/>
              <a:t>voulez mesurer à quel point votre programme est </a:t>
            </a:r>
            <a:r>
              <a:rPr lang="fr-FR" sz="2000" dirty="0" smtClean="0"/>
              <a:t>performant</a:t>
            </a:r>
          </a:p>
          <a:p>
            <a:r>
              <a:rPr lang="fr-FR" sz="2400" dirty="0" smtClean="0"/>
              <a:t>Une </a:t>
            </a:r>
            <a:r>
              <a:rPr lang="fr-FR" sz="2400" dirty="0"/>
              <a:t>manière de faire serait de mesurer la proportion totale de transaction détectées comme </a:t>
            </a:r>
            <a:r>
              <a:rPr lang="fr-FR" sz="2400" dirty="0" smtClean="0"/>
              <a:t>fraude</a:t>
            </a:r>
          </a:p>
          <a:p>
            <a:pPr lvl="1"/>
            <a:r>
              <a:rPr lang="fr-FR" sz="2000" dirty="0" smtClean="0"/>
              <a:t>Cependant</a:t>
            </a:r>
            <a:r>
              <a:rPr lang="fr-FR" sz="2000" dirty="0"/>
              <a:t>, on compte ici les transactions qui ne sont pas des fraudes et qui ont quand même été notées comme en étant (appelé "faux positifs</a:t>
            </a:r>
            <a:r>
              <a:rPr lang="fr-FR" sz="2000" dirty="0" smtClean="0"/>
              <a:t>")</a:t>
            </a:r>
          </a:p>
          <a:p>
            <a:pPr lvl="1"/>
            <a:r>
              <a:rPr lang="fr-FR" sz="2000" dirty="0" smtClean="0"/>
              <a:t>Donc</a:t>
            </a:r>
            <a:r>
              <a:rPr lang="fr-FR" sz="2000" dirty="0"/>
              <a:t>, avec ce genre de métriques, on est pas exigeant sur ce type d'erreur que produit notre </a:t>
            </a:r>
            <a:r>
              <a:rPr lang="fr-FR" sz="2000" dirty="0" smtClean="0"/>
              <a:t>algorithme</a:t>
            </a:r>
          </a:p>
          <a:p>
            <a:r>
              <a:rPr lang="fr-FR" sz="2400" dirty="0" smtClean="0"/>
              <a:t>Il </a:t>
            </a:r>
            <a:r>
              <a:rPr lang="fr-FR" sz="2400" dirty="0"/>
              <a:t>faut peut être, utiliser une autre métrique plus pertinente. Par exemple, la précision qui est la proportion de "vraies fraudes" détectées par rapport au total de transactions </a:t>
            </a:r>
            <a:r>
              <a:rPr lang="fr-FR" sz="2400" dirty="0" err="1"/>
              <a:t>flagées</a:t>
            </a:r>
            <a:r>
              <a:rPr lang="fr-FR" sz="2400" dirty="0"/>
              <a:t> comme fraudes</a:t>
            </a:r>
          </a:p>
        </p:txBody>
      </p:sp>
    </p:spTree>
    <p:extLst>
      <p:ext uri="{BB962C8B-B14F-4D97-AF65-F5344CB8AC3E}">
        <p14:creationId xmlns:p14="http://schemas.microsoft.com/office/powerpoint/2010/main" val="1447999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 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Dans la détection de maladie comme la méningite le nombre de faux positif n’est pas très important</a:t>
            </a:r>
          </a:p>
          <a:p>
            <a:r>
              <a:rPr lang="fr-FR" dirty="0" smtClean="0"/>
              <a:t>Alors que le nombre de faux négatif est potentiellement mortel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89672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de la recommandation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/>
              <a:t>La recommandation est une problématique qui revient très souvent pour les data </a:t>
            </a:r>
            <a:r>
              <a:rPr lang="fr-FR" sz="2400" dirty="0" err="1" smtClean="0"/>
              <a:t>scientists</a:t>
            </a:r>
            <a:endParaRPr lang="fr-FR" sz="2400" dirty="0" smtClean="0"/>
          </a:p>
          <a:p>
            <a:r>
              <a:rPr lang="fr-FR" sz="2400" dirty="0" smtClean="0"/>
              <a:t>Suggérer </a:t>
            </a:r>
            <a:r>
              <a:rPr lang="fr-FR" sz="2400" dirty="0"/>
              <a:t>d'autres produits à acheter sur Amazon, des films à regarder sur </a:t>
            </a:r>
            <a:r>
              <a:rPr lang="fr-FR" sz="2400" dirty="0" err="1"/>
              <a:t>Netflix</a:t>
            </a:r>
            <a:r>
              <a:rPr lang="fr-FR" sz="2400" dirty="0"/>
              <a:t>, des musiques à écouter sur </a:t>
            </a:r>
            <a:r>
              <a:rPr lang="fr-FR" sz="2400" dirty="0" err="1"/>
              <a:t>Spotify</a:t>
            </a:r>
            <a:r>
              <a:rPr lang="fr-FR" sz="2400" dirty="0"/>
              <a:t>, </a:t>
            </a:r>
            <a:r>
              <a:rPr lang="fr-FR" sz="2400" dirty="0" err="1" smtClean="0"/>
              <a:t>etc</a:t>
            </a:r>
            <a:endParaRPr lang="fr-FR" sz="2400" dirty="0" smtClean="0"/>
          </a:p>
          <a:p>
            <a:pPr lvl="1"/>
            <a:r>
              <a:rPr lang="fr-FR" sz="2000" dirty="0" smtClean="0"/>
              <a:t>La recommandation </a:t>
            </a:r>
            <a:r>
              <a:rPr lang="fr-FR" sz="2000" dirty="0" err="1" smtClean="0"/>
              <a:t>Spotify</a:t>
            </a:r>
            <a:r>
              <a:rPr lang="fr-FR" sz="2000" dirty="0" smtClean="0"/>
              <a:t> est en Python</a:t>
            </a:r>
          </a:p>
          <a:p>
            <a:r>
              <a:rPr lang="fr-FR" sz="2400" dirty="0"/>
              <a:t>Mais du coup c'est de la classification ? de la régression ? supervisé ? non-supervisé </a:t>
            </a:r>
            <a:r>
              <a:rPr lang="fr-FR" sz="2400" dirty="0" smtClean="0"/>
              <a:t>?</a:t>
            </a:r>
          </a:p>
          <a:p>
            <a:r>
              <a:rPr lang="fr-FR" sz="2400" dirty="0"/>
              <a:t> Une technique largement répandue est le "collaborative </a:t>
            </a:r>
            <a:r>
              <a:rPr lang="fr-FR" sz="2400" dirty="0" err="1"/>
              <a:t>filtering</a:t>
            </a:r>
            <a:r>
              <a:rPr lang="fr-FR" sz="2400" dirty="0"/>
              <a:t>", qui se base sur des </a:t>
            </a:r>
            <a:r>
              <a:rPr lang="fr-FR" sz="2400" dirty="0" smtClean="0"/>
              <a:t>similarités</a:t>
            </a:r>
          </a:p>
          <a:p>
            <a:pPr lvl="1"/>
            <a:r>
              <a:rPr lang="fr-FR" sz="2000" dirty="0" smtClean="0"/>
              <a:t>c'est </a:t>
            </a:r>
            <a:r>
              <a:rPr lang="fr-FR" sz="2000" dirty="0"/>
              <a:t>un problème non-supervisé</a:t>
            </a:r>
          </a:p>
        </p:txBody>
      </p:sp>
    </p:spTree>
    <p:extLst>
      <p:ext uri="{BB962C8B-B14F-4D97-AF65-F5344CB8AC3E}">
        <p14:creationId xmlns:p14="http://schemas.microsoft.com/office/powerpoint/2010/main" val="8503753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Le </a:t>
            </a:r>
            <a:r>
              <a:rPr lang="fr-FR" dirty="0" err="1" smtClean="0"/>
              <a:t>clustering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</a:t>
            </a:r>
            <a:r>
              <a:rPr lang="fr-FR" dirty="0" err="1"/>
              <a:t>clustering</a:t>
            </a:r>
            <a:r>
              <a:rPr lang="fr-FR" dirty="0"/>
              <a:t> désigne les méthodes de regroupement automatique de données qui se ressemblent le plus en un ensemble de "nuages", appelés </a:t>
            </a:r>
            <a:r>
              <a:rPr lang="fr-FR" dirty="0" smtClean="0"/>
              <a:t>clusters</a:t>
            </a:r>
          </a:p>
          <a:p>
            <a:r>
              <a:rPr lang="fr-FR" dirty="0" smtClean="0"/>
              <a:t>Un </a:t>
            </a:r>
            <a:r>
              <a:rPr lang="fr-FR" dirty="0"/>
              <a:t>ensemble d'algorithmes non-supervisés peuvent réaliser cette </a:t>
            </a:r>
            <a:r>
              <a:rPr lang="fr-FR" dirty="0" smtClean="0"/>
              <a:t>tâche</a:t>
            </a:r>
          </a:p>
          <a:p>
            <a:r>
              <a:rPr lang="fr-FR" dirty="0" smtClean="0"/>
              <a:t>Ils </a:t>
            </a:r>
            <a:r>
              <a:rPr lang="fr-FR" dirty="0"/>
              <a:t>mesurent donc de manière automatique la similarité entre les différentes </a:t>
            </a:r>
            <a:r>
              <a:rPr lang="fr-FR" dirty="0" smtClean="0"/>
              <a:t>données</a:t>
            </a:r>
          </a:p>
        </p:txBody>
      </p:sp>
    </p:spTree>
    <p:extLst>
      <p:ext uri="{BB962C8B-B14F-4D97-AF65-F5344CB8AC3E}">
        <p14:creationId xmlns:p14="http://schemas.microsoft.com/office/powerpoint/2010/main" val="26769133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pic>
        <p:nvPicPr>
          <p:cNvPr id="3074" name="Picture 2" descr="L'objectif du clustering est de retrouver les différents clusters de données similaire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9350" y="1828006"/>
            <a:ext cx="4286250" cy="4210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58537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No Free Lunch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 théorème du "No Free Lunch" </a:t>
            </a:r>
            <a:r>
              <a:rPr lang="fr-FR" dirty="0" smtClean="0"/>
              <a:t>est </a:t>
            </a:r>
            <a:r>
              <a:rPr lang="fr-FR" dirty="0"/>
              <a:t>la raison pour laquelle on va encore avoir besoin des data </a:t>
            </a:r>
            <a:r>
              <a:rPr lang="fr-FR" dirty="0" err="1"/>
              <a:t>scientists</a:t>
            </a:r>
            <a:r>
              <a:rPr lang="fr-FR" dirty="0"/>
              <a:t> pour un bon bout de temps </a:t>
            </a:r>
            <a:r>
              <a:rPr lang="fr-FR" dirty="0" smtClean="0"/>
              <a:t>!</a:t>
            </a:r>
            <a:endParaRPr lang="fr-FR" dirty="0"/>
          </a:p>
          <a:p>
            <a:pPr lvl="1"/>
            <a:r>
              <a:rPr lang="fr-FR" dirty="0" smtClean="0"/>
              <a:t>En </a:t>
            </a:r>
            <a:r>
              <a:rPr lang="fr-FR" dirty="0"/>
              <a:t>essence, ce théorème statue qu'aucun modèle et algorithme ne fonctionne bien pour tous les </a:t>
            </a:r>
            <a:r>
              <a:rPr lang="fr-FR" dirty="0" smtClean="0"/>
              <a:t>problèmes</a:t>
            </a:r>
          </a:p>
          <a:p>
            <a:pPr lvl="1"/>
            <a:r>
              <a:rPr lang="fr-FR" dirty="0" smtClean="0"/>
              <a:t>En </a:t>
            </a:r>
            <a:r>
              <a:rPr lang="fr-FR" dirty="0"/>
              <a:t>d'autres termes, si un algorithme de machine </a:t>
            </a:r>
            <a:r>
              <a:rPr lang="fr-FR" dirty="0" err="1"/>
              <a:t>learning</a:t>
            </a:r>
            <a:r>
              <a:rPr lang="fr-FR" dirty="0"/>
              <a:t> fonctionne bien sur un type de problème particulier, ça veut dire qu'il le paiera ailleurs, et sera donc moins performant en moyenne sur le reste des problèmes. </a:t>
            </a:r>
          </a:p>
          <a:p>
            <a:pPr lvl="1"/>
            <a:r>
              <a:rPr lang="fr-FR" dirty="0" smtClean="0"/>
              <a:t>.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6927712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Choix du modèle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8263" y="1466056"/>
            <a:ext cx="6448425" cy="493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6198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Démarrer le machine </a:t>
            </a:r>
            <a:r>
              <a:rPr lang="fr-FR" dirty="0" err="1" smtClean="0"/>
              <a:t>learning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Nous avons un </a:t>
            </a:r>
            <a:r>
              <a:rPr lang="fr-FR" dirty="0" err="1" smtClean="0"/>
              <a:t>datalake</a:t>
            </a:r>
            <a:endParaRPr lang="fr-FR" dirty="0" smtClean="0"/>
          </a:p>
          <a:p>
            <a:r>
              <a:rPr lang="fr-FR" dirty="0" smtClean="0"/>
              <a:t>Nous avons le </a:t>
            </a:r>
            <a:r>
              <a:rPr lang="fr-FR" dirty="0" err="1" smtClean="0"/>
              <a:t>datamart</a:t>
            </a:r>
            <a:r>
              <a:rPr lang="fr-FR" dirty="0" smtClean="0"/>
              <a:t> structuré et nettoyé</a:t>
            </a:r>
          </a:p>
          <a:p>
            <a:r>
              <a:rPr lang="fr-FR" dirty="0" smtClean="0"/>
              <a:t>L’objectif </a:t>
            </a:r>
            <a:r>
              <a:rPr lang="fr-FR" dirty="0"/>
              <a:t>du machine </a:t>
            </a:r>
            <a:r>
              <a:rPr lang="fr-FR" dirty="0" err="1"/>
              <a:t>learning</a:t>
            </a:r>
            <a:r>
              <a:rPr lang="fr-FR" dirty="0"/>
              <a:t> est de trouver un modèle qui effectue une approximation de la </a:t>
            </a:r>
            <a:r>
              <a:rPr lang="fr-FR" dirty="0" smtClean="0"/>
              <a:t>réalité, </a:t>
            </a:r>
            <a:r>
              <a:rPr lang="fr-FR" dirty="0"/>
              <a:t>à l’aide de laquelle on va pouvoir effectuer des </a:t>
            </a:r>
            <a:r>
              <a:rPr lang="fr-FR" dirty="0" smtClean="0"/>
              <a:t>prédictions</a:t>
            </a:r>
          </a:p>
          <a:p>
            <a:r>
              <a:rPr lang="fr-FR" dirty="0" smtClean="0"/>
              <a:t>DATA = Model + Bruit</a:t>
            </a:r>
          </a:p>
          <a:p>
            <a:pPr lvl="1"/>
            <a:r>
              <a:rPr lang="fr-FR" dirty="0" smtClean="0"/>
              <a:t>Model = cercle</a:t>
            </a:r>
          </a:p>
          <a:p>
            <a:pPr lvl="1"/>
            <a:r>
              <a:rPr lang="fr-FR" dirty="0" smtClean="0"/>
              <a:t>Bruit = écart data réelle vs cercle</a:t>
            </a:r>
          </a:p>
          <a:p>
            <a:endParaRPr lang="fr-FR" dirty="0"/>
          </a:p>
        </p:txBody>
      </p:sp>
      <p:pic>
        <p:nvPicPr>
          <p:cNvPr id="5122" name="Picture 2" descr="Ici on voit facilement qu'on peut approximer le modèle à l'origine des données par un cercl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753747"/>
            <a:ext cx="3096344" cy="2956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1408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But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machine </a:t>
            </a:r>
            <a:r>
              <a:rPr lang="fr-FR" dirty="0" err="1"/>
              <a:t>learning</a:t>
            </a:r>
            <a:r>
              <a:rPr lang="fr-FR" dirty="0"/>
              <a:t> et en data science plus généralement, l'objectif est de trouver un modèle </a:t>
            </a:r>
            <a:r>
              <a:rPr lang="fr-FR" dirty="0" smtClean="0"/>
              <a:t>du </a:t>
            </a:r>
            <a:r>
              <a:rPr lang="fr-FR" dirty="0"/>
              <a:t>phénomène à l'origine des </a:t>
            </a:r>
            <a:r>
              <a:rPr lang="fr-FR" dirty="0" smtClean="0"/>
              <a:t>données</a:t>
            </a:r>
          </a:p>
          <a:p>
            <a:r>
              <a:rPr lang="fr-FR" dirty="0" smtClean="0"/>
              <a:t>C'est </a:t>
            </a:r>
            <a:r>
              <a:rPr lang="fr-FR" dirty="0"/>
              <a:t>à dire qu'on considère que chaque donnée observée est l'expression d'une variable aléatoire générée par une distribution de </a:t>
            </a:r>
            <a:r>
              <a:rPr lang="fr-FR" dirty="0" smtClean="0"/>
              <a:t>probabilité</a:t>
            </a:r>
          </a:p>
          <a:p>
            <a:pPr lvl="1"/>
            <a:r>
              <a:rPr lang="fr-FR" smtClean="0"/>
              <a:t>Par exemple les sondages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829163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 smtClean="0"/>
              <a:t>Loss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En apprentissage supervisé, la notion principale est celle de perte d’information (</a:t>
            </a:r>
            <a:r>
              <a:rPr lang="fr-FR" dirty="0" err="1"/>
              <a:t>loss</a:t>
            </a:r>
            <a:r>
              <a:rPr lang="fr-FR" dirty="0"/>
              <a:t> en anglais) due à l'approximation </a:t>
            </a:r>
            <a:r>
              <a:rPr lang="fr-FR" dirty="0" smtClean="0"/>
              <a:t>du modèle</a:t>
            </a:r>
          </a:p>
          <a:p>
            <a:r>
              <a:rPr lang="fr-FR" dirty="0" smtClean="0"/>
              <a:t>Elle </a:t>
            </a:r>
            <a:r>
              <a:rPr lang="fr-FR" dirty="0"/>
              <a:t>détermine à quel point notre modélisation du phénomène, qui est une approximation de la </a:t>
            </a:r>
            <a:r>
              <a:rPr lang="fr-FR" dirty="0" smtClean="0"/>
              <a:t>réalité (régression), </a:t>
            </a:r>
            <a:r>
              <a:rPr lang="fr-FR" dirty="0"/>
              <a:t>perd de l’information par rapport à la réalité observée à travers les données d’exemple</a:t>
            </a:r>
          </a:p>
        </p:txBody>
      </p:sp>
    </p:spTree>
    <p:extLst>
      <p:ext uri="{BB962C8B-B14F-4D97-AF65-F5344CB8AC3E}">
        <p14:creationId xmlns:p14="http://schemas.microsoft.com/office/powerpoint/2010/main" val="36583828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L’erreur (ou le risque) est l’écart entre la données et le modèle</a:t>
            </a:r>
          </a:p>
          <a:p>
            <a:pPr lvl="1"/>
            <a:r>
              <a:rPr lang="fr-FR" dirty="0" smtClean="0"/>
              <a:t>Risque réduit à gauche, important à droite</a:t>
            </a:r>
            <a:endParaRPr lang="fr-FR" dirty="0"/>
          </a:p>
        </p:txBody>
      </p:sp>
      <p:pic>
        <p:nvPicPr>
          <p:cNvPr id="6146" name="Picture 2" descr="A gauche, on ne perd pas trop d'information. A droite on est trop éloignée de la réalité représentée par les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787" y="2924944"/>
            <a:ext cx="6667500" cy="3333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92190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 quadratique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distance la plus utilisée pour mesurer cet éloignement est l’erreur </a:t>
            </a:r>
            <a:r>
              <a:rPr lang="fr-FR" dirty="0" smtClean="0"/>
              <a:t>quadratique</a:t>
            </a:r>
            <a:endParaRPr lang="fr-FR" dirty="0"/>
          </a:p>
          <a:p>
            <a:pPr lvl="1"/>
            <a:r>
              <a:rPr lang="fr-FR" dirty="0" smtClean="0"/>
              <a:t>la </a:t>
            </a:r>
            <a:r>
              <a:rPr lang="fr-FR" dirty="0"/>
              <a:t>distance euclidienne entre un point et le </a:t>
            </a:r>
            <a:r>
              <a:rPr lang="fr-FR" dirty="0" smtClean="0"/>
              <a:t>modèle</a:t>
            </a:r>
            <a:endParaRPr lang="fr-FR" dirty="0"/>
          </a:p>
          <a:p>
            <a:r>
              <a:rPr lang="fr-FR" dirty="0"/>
              <a:t>Souvent, on ne peut pas calculer directement l’erreur mais on va utiliser une approximation à partir des données qui sont notre seule </a:t>
            </a:r>
            <a:r>
              <a:rPr lang="fr-FR" dirty="0" smtClean="0"/>
              <a:t>ressource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va ainsi sommer sur toutes nos données d’exemples l’erreur effectuée du </a:t>
            </a:r>
            <a:r>
              <a:rPr lang="fr-FR" dirty="0" smtClean="0"/>
              <a:t>modèle</a:t>
            </a:r>
          </a:p>
          <a:p>
            <a:pPr lvl="1"/>
            <a:r>
              <a:rPr lang="fr-FR" dirty="0" smtClean="0"/>
              <a:t>On </a:t>
            </a:r>
            <a:r>
              <a:rPr lang="fr-FR" dirty="0"/>
              <a:t>appelle cette erreur le risque </a:t>
            </a:r>
            <a:r>
              <a:rPr lang="fr-FR" dirty="0" smtClean="0"/>
              <a:t>empirique</a:t>
            </a:r>
          </a:p>
          <a:p>
            <a:r>
              <a:rPr lang="fr-FR" dirty="0" smtClean="0"/>
              <a:t>Le but étant de minimiser la moyenne de </a:t>
            </a:r>
            <a:r>
              <a:rPr lang="fr-FR" smtClean="0"/>
              <a:t>l’erreur quadratique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889177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Problème non modélisables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Certains problèmes ne sont pas modélisable par une régression</a:t>
            </a:r>
          </a:p>
          <a:p>
            <a:pPr lvl="1"/>
            <a:r>
              <a:rPr lang="fr-FR" dirty="0" smtClean="0"/>
              <a:t>Non rationnel : Pi, nombres premiers</a:t>
            </a:r>
          </a:p>
          <a:p>
            <a:pPr lvl="1"/>
            <a:r>
              <a:rPr lang="fr-FR" dirty="0" smtClean="0"/>
              <a:t>Fortement dispersé : </a:t>
            </a:r>
            <a:r>
              <a:rPr lang="fr-FR" dirty="0" err="1" smtClean="0"/>
              <a:t>Random</a:t>
            </a:r>
            <a:endParaRPr lang="fr-FR" dirty="0" smtClean="0"/>
          </a:p>
          <a:p>
            <a:pPr lvl="1"/>
            <a:r>
              <a:rPr lang="fr-FR" dirty="0" smtClean="0"/>
              <a:t>Ici </a:t>
            </a:r>
            <a:r>
              <a:rPr lang="fr-FR" dirty="0" err="1" smtClean="0"/>
              <a:t>random.rand</a:t>
            </a:r>
            <a:r>
              <a:rPr lang="fr-FR" dirty="0" smtClean="0"/>
              <a:t>(30) et les 40000 premiers nombres premiers sur une grille 200 x 200</a:t>
            </a:r>
          </a:p>
          <a:p>
            <a:pPr lvl="1"/>
            <a:endParaRPr lang="fr-FR" dirty="0" smtClean="0"/>
          </a:p>
        </p:txBody>
      </p:sp>
      <p:pic>
        <p:nvPicPr>
          <p:cNvPr id="6146" name="Picture 2" descr="Échantillon d'une variable aléatoire gaussien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669" y="4060792"/>
            <a:ext cx="3571875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Image associé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2146" y="4090085"/>
            <a:ext cx="2148166" cy="2129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961108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Les processeurs d’aujourd’hui en en 64 bits (x64)</a:t>
            </a:r>
          </a:p>
          <a:p>
            <a:pPr lvl="1"/>
            <a:r>
              <a:rPr lang="fr-FR" dirty="0" smtClean="0"/>
              <a:t>Les GPU sont sur 128 bits</a:t>
            </a:r>
          </a:p>
          <a:p>
            <a:pPr lvl="1"/>
            <a:r>
              <a:rPr lang="fr-FR" dirty="0" smtClean="0"/>
              <a:t>Les anciens processeurs sur 32 bits</a:t>
            </a:r>
          </a:p>
          <a:p>
            <a:pPr lvl="1"/>
            <a:r>
              <a:rPr lang="fr-FR" dirty="0" smtClean="0"/>
              <a:t>Python existe en version 32 et 64 bits</a:t>
            </a:r>
          </a:p>
          <a:p>
            <a:r>
              <a:rPr lang="fr-FR" dirty="0" smtClean="0"/>
              <a:t>Un processeur 32 bits ne peut adresser que 2^32 bits soit 4Gbit</a:t>
            </a:r>
          </a:p>
          <a:p>
            <a:pPr lvl="1"/>
            <a:r>
              <a:rPr lang="fr-FR" dirty="0" smtClean="0"/>
              <a:t>Une adresse mémoire est souvent sur 1 octet ce qui donne 4Go de mémoire maximum, sachant que près de la moitié est pris par l’OS</a:t>
            </a:r>
          </a:p>
          <a:p>
            <a:r>
              <a:rPr lang="fr-FR" dirty="0" smtClean="0"/>
              <a:t>Un processeur 64 bits sait adressé 8000 </a:t>
            </a:r>
            <a:r>
              <a:rPr lang="fr-FR" dirty="0" err="1" smtClean="0"/>
              <a:t>Pbit</a:t>
            </a:r>
            <a:endParaRPr lang="fr-FR" dirty="0" smtClean="0"/>
          </a:p>
        </p:txBody>
      </p:sp>
    </p:spTree>
    <p:extLst>
      <p:ext uri="{BB962C8B-B14F-4D97-AF65-F5344CB8AC3E}">
        <p14:creationId xmlns:p14="http://schemas.microsoft.com/office/powerpoint/2010/main" val="19969956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Considération sur les tailles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smtClean="0"/>
              <a:t>En Python un flottant fait 32 bits</a:t>
            </a:r>
          </a:p>
          <a:p>
            <a:pPr lvl="1"/>
            <a:r>
              <a:rPr lang="fr-FR" sz="2000" dirty="0" smtClean="0"/>
              <a:t>Sachant que la moitié des ressources est pris par l’OS et qu’une liste de valeur est amené à être dupliqué au moins une fois</a:t>
            </a:r>
          </a:p>
          <a:p>
            <a:pPr lvl="1"/>
            <a:r>
              <a:rPr lang="fr-FR" sz="2000" dirty="0" smtClean="0"/>
              <a:t>Python 32 bits sait géré 10**8 flottants</a:t>
            </a:r>
          </a:p>
          <a:p>
            <a:pPr lvl="1"/>
            <a:r>
              <a:rPr lang="fr-FR" sz="2000" dirty="0" smtClean="0"/>
              <a:t>Python 64 bits sait géré 10**18 flottants</a:t>
            </a:r>
          </a:p>
          <a:p>
            <a:r>
              <a:rPr lang="fr-FR" sz="2400" dirty="0" smtClean="0"/>
              <a:t>Une image 28 * 28 * 16 niveaux de gris fait 3Ko</a:t>
            </a:r>
          </a:p>
          <a:p>
            <a:pPr lvl="1"/>
            <a:r>
              <a:rPr lang="fr-FR" sz="2000" dirty="0" smtClean="0"/>
              <a:t>Python 32 bits sait géré 333 000 images</a:t>
            </a:r>
          </a:p>
          <a:p>
            <a:pPr lvl="1"/>
            <a:r>
              <a:rPr lang="fr-FR" sz="2000" dirty="0" smtClean="0"/>
              <a:t>Python 64 bits sait géré 10**15 images</a:t>
            </a:r>
          </a:p>
          <a:p>
            <a:r>
              <a:rPr lang="fr-FR" sz="2400" dirty="0" smtClean="0"/>
              <a:t>Une image 1024 * 768 en couleur RAW fait 3Mo</a:t>
            </a:r>
          </a:p>
          <a:p>
            <a:pPr lvl="1"/>
            <a:r>
              <a:rPr lang="fr-FR" sz="2000" dirty="0"/>
              <a:t>Python 32 bits sait géré 333 </a:t>
            </a:r>
            <a:r>
              <a:rPr lang="fr-FR" sz="2000" dirty="0" smtClean="0"/>
              <a:t>images</a:t>
            </a:r>
            <a:endParaRPr lang="fr-FR" sz="2000" dirty="0"/>
          </a:p>
          <a:p>
            <a:pPr lvl="1"/>
            <a:r>
              <a:rPr lang="fr-FR" sz="2000" dirty="0"/>
              <a:t>Python 64 bits sait géré 10**</a:t>
            </a:r>
            <a:r>
              <a:rPr lang="fr-FR" sz="2000" dirty="0" smtClean="0"/>
              <a:t>12 images</a:t>
            </a:r>
          </a:p>
          <a:p>
            <a:r>
              <a:rPr lang="fr-FR" sz="2400" dirty="0" smtClean="0"/>
              <a:t>Une image 4K RAW fait </a:t>
            </a:r>
            <a:r>
              <a:rPr lang="fr-FR" sz="2400" dirty="0" smtClean="0"/>
              <a:t>16Mo</a:t>
            </a:r>
            <a:endParaRPr lang="fr-FR" sz="2400" dirty="0" smtClean="0"/>
          </a:p>
          <a:p>
            <a:pPr marL="457200" lvl="1" indent="0">
              <a:buNone/>
            </a:pPr>
            <a:endParaRPr lang="fr-FR" dirty="0"/>
          </a:p>
          <a:p>
            <a:pPr lvl="1"/>
            <a:endParaRPr lang="fr-FR" sz="2000" dirty="0" smtClean="0"/>
          </a:p>
        </p:txBody>
      </p:sp>
    </p:spTree>
    <p:extLst>
      <p:ext uri="{BB962C8B-B14F-4D97-AF65-F5344CB8AC3E}">
        <p14:creationId xmlns:p14="http://schemas.microsoft.com/office/powerpoint/2010/main" val="9161938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Pur rappel</a:t>
            </a:r>
            <a:endParaRPr lang="fr-FR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12280" y="1412875"/>
            <a:ext cx="6300391" cy="5040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4639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Prétraitement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Si un problème est trop long à résoudre il faut le simplifier</a:t>
            </a:r>
          </a:p>
          <a:p>
            <a:r>
              <a:rPr lang="fr-FR" dirty="0" smtClean="0"/>
              <a:t>Une fois les données nettoyée on peut les prétraitées</a:t>
            </a:r>
          </a:p>
          <a:p>
            <a:r>
              <a:rPr lang="fr-FR" dirty="0" smtClean="0"/>
              <a:t>En prétraitant des données leur traitement sera facilité</a:t>
            </a:r>
          </a:p>
          <a:p>
            <a:pPr lvl="1"/>
            <a:r>
              <a:rPr lang="fr-FR" dirty="0" smtClean="0"/>
              <a:t>Ici le seuillage d’une image</a:t>
            </a:r>
          </a:p>
          <a:p>
            <a:pPr lvl="1"/>
            <a:r>
              <a:rPr lang="fr-FR" dirty="0" smtClean="0"/>
              <a:t>Taille abaissé (4 bits -&gt; 1 bit)</a:t>
            </a:r>
            <a:endParaRPr lang="fr-FR" dirty="0"/>
          </a:p>
        </p:txBody>
      </p:sp>
      <p:pic>
        <p:nvPicPr>
          <p:cNvPr id="1026" name="Picture 2" descr="En traitement des images, les principes de modélisation et d'apprentissage restent sensiblement les même. Il y a cependant un certains nombre de techniques de pré-traitement spécifiques qui permettent d'obtenir des entrées plus simples pour les algo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2597" y="4365104"/>
            <a:ext cx="3657600" cy="17907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65463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Exemple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Imaginez </a:t>
            </a:r>
            <a:r>
              <a:rPr lang="fr-FR" dirty="0"/>
              <a:t>que vous voulez savoir si vous payez trop cher votre </a:t>
            </a:r>
            <a:r>
              <a:rPr lang="fr-FR" dirty="0" smtClean="0"/>
              <a:t>loyer</a:t>
            </a:r>
          </a:p>
          <a:p>
            <a:r>
              <a:rPr lang="fr-FR" dirty="0" smtClean="0"/>
              <a:t>Vous </a:t>
            </a:r>
            <a:r>
              <a:rPr lang="fr-FR" dirty="0"/>
              <a:t>avez récupéré sur un site de location une trentaine de prix des locations disponibles, ainsi que la surface associée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2040" y="4149080"/>
            <a:ext cx="280987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96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Graphique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Surface / Loyer</a:t>
            </a:r>
            <a:endParaRPr lang="fr-FR" dirty="0"/>
          </a:p>
        </p:txBody>
      </p:sp>
      <p:pic>
        <p:nvPicPr>
          <p:cNvPr id="1028" name="Picture 4" descr="Le loyer mensuel en fonction de la surface du logement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2060848"/>
            <a:ext cx="5688632" cy="39314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26392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Une régression est une formule mathématique qui étudie des données réelle d’une manière proche de la réalité mais simplifiée</a:t>
            </a:r>
          </a:p>
          <a:p>
            <a:r>
              <a:rPr lang="fr-FR" dirty="0" smtClean="0"/>
              <a:t>Différent types</a:t>
            </a:r>
          </a:p>
          <a:p>
            <a:pPr lvl="1"/>
            <a:r>
              <a:rPr lang="fr-FR" dirty="0" smtClean="0"/>
              <a:t>Linéaire</a:t>
            </a:r>
          </a:p>
          <a:p>
            <a:pPr lvl="1"/>
            <a:r>
              <a:rPr lang="fr-FR" dirty="0" smtClean="0"/>
              <a:t>Second degré</a:t>
            </a:r>
          </a:p>
          <a:p>
            <a:pPr lvl="1"/>
            <a:r>
              <a:rPr lang="fr-FR" dirty="0" smtClean="0"/>
              <a:t>Polynomiale</a:t>
            </a:r>
          </a:p>
          <a:p>
            <a:pPr lvl="1"/>
            <a:r>
              <a:rPr lang="fr-FR" dirty="0" err="1" smtClean="0"/>
              <a:t>Sinusoidale</a:t>
            </a:r>
            <a:endParaRPr lang="fr-FR" dirty="0" smtClean="0"/>
          </a:p>
          <a:p>
            <a:pPr lvl="1"/>
            <a:r>
              <a:rPr lang="fr-FR" dirty="0" smtClean="0"/>
              <a:t>Elliptique</a:t>
            </a:r>
          </a:p>
        </p:txBody>
      </p:sp>
    </p:spTree>
    <p:extLst>
      <p:ext uri="{BB962C8B-B14F-4D97-AF65-F5344CB8AC3E}">
        <p14:creationId xmlns:p14="http://schemas.microsoft.com/office/powerpoint/2010/main" val="40016493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Régression linéaire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Notre exemple montre une régression linéaire</a:t>
            </a:r>
          </a:p>
          <a:p>
            <a:endParaRPr lang="fr-FR" dirty="0"/>
          </a:p>
        </p:txBody>
      </p:sp>
      <p:pic>
        <p:nvPicPr>
          <p:cNvPr id="2056" name="Picture 8" descr="la droite de régression correspondant à la modélisation statistique du nuage de poin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1" y="2420888"/>
            <a:ext cx="5212067" cy="3648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66377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Erreur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Un écart type et un taux de confiance peut être calculé</a:t>
            </a:r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endParaRPr lang="fr-FR" dirty="0"/>
          </a:p>
          <a:p>
            <a:endParaRPr lang="fr-FR" dirty="0" smtClean="0"/>
          </a:p>
          <a:p>
            <a:r>
              <a:rPr lang="fr-FR" dirty="0" smtClean="0"/>
              <a:t>Exemple : taux de confiance à 90%</a:t>
            </a:r>
            <a:endParaRPr lang="fr-FR" dirty="0"/>
          </a:p>
        </p:txBody>
      </p:sp>
      <p:pic>
        <p:nvPicPr>
          <p:cNvPr id="3074" name="Picture 2" descr="l'intervalle de confiance (à 90%) que les point se trouvent dans cette zo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2276872"/>
            <a:ext cx="4286250" cy="30003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8921661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3473</TotalTime>
  <Words>1811</Words>
  <Application>Microsoft Office PowerPoint</Application>
  <PresentationFormat>Affichage à l'écran (4:3)</PresentationFormat>
  <Paragraphs>209</Paragraphs>
  <Slides>47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47</vt:i4>
      </vt:variant>
    </vt:vector>
  </HeadingPairs>
  <TitlesOfParts>
    <vt:vector size="51" baseType="lpstr">
      <vt:lpstr>Arial</vt:lpstr>
      <vt:lpstr>Monotype Sorts</vt:lpstr>
      <vt:lpstr>Times New Roman</vt:lpstr>
      <vt:lpstr>cvc</vt:lpstr>
      <vt:lpstr>Présentation PowerPoint</vt:lpstr>
      <vt:lpstr>IA - ML - DL</vt:lpstr>
      <vt:lpstr>1ère étape</vt:lpstr>
      <vt:lpstr>But</vt:lpstr>
      <vt:lpstr>Exemple</vt:lpstr>
      <vt:lpstr>Graphique</vt:lpstr>
      <vt:lpstr>Régression</vt:lpstr>
      <vt:lpstr>Régression linéaire</vt:lpstr>
      <vt:lpstr>Erreur</vt:lpstr>
      <vt:lpstr>Classification</vt:lpstr>
      <vt:lpstr>Trouver le bon modèle</vt:lpstr>
      <vt:lpstr>Quartet d’Ascombe</vt:lpstr>
      <vt:lpstr>La régression n’est pas tous les temps linéaire</vt:lpstr>
      <vt:lpstr>Les différents types de régression</vt:lpstr>
      <vt:lpstr>Les différents types de régression</vt:lpstr>
      <vt:lpstr>Les différents types de régression</vt:lpstr>
      <vt:lpstr>Machine Learning</vt:lpstr>
      <vt:lpstr>Filtrage</vt:lpstr>
      <vt:lpstr>Ecart type</vt:lpstr>
      <vt:lpstr>Loi normale</vt:lpstr>
      <vt:lpstr>Loi normale</vt:lpstr>
      <vt:lpstr>Cas non gaussien</vt:lpstr>
      <vt:lpstr>Modélisation</vt:lpstr>
      <vt:lpstr>Apprentissage</vt:lpstr>
      <vt:lpstr>Machine Learning vs Programmation</vt:lpstr>
      <vt:lpstr>Exemple</vt:lpstr>
      <vt:lpstr>Workflow</vt:lpstr>
      <vt:lpstr>Notre travail</vt:lpstr>
      <vt:lpstr>L'algorithme d'apprentissage</vt:lpstr>
      <vt:lpstr>Exemples</vt:lpstr>
      <vt:lpstr>Mesure de performance</vt:lpstr>
      <vt:lpstr>Exemple</vt:lpstr>
      <vt:lpstr>Autre exemple</vt:lpstr>
      <vt:lpstr>Problème de la recommandation</vt:lpstr>
      <vt:lpstr>Le clustering</vt:lpstr>
      <vt:lpstr>Exemple</vt:lpstr>
      <vt:lpstr>No Free Lunch</vt:lpstr>
      <vt:lpstr>Choix du modèle</vt:lpstr>
      <vt:lpstr>Démarrer le machine learning</vt:lpstr>
      <vt:lpstr>Loss</vt:lpstr>
      <vt:lpstr>Erreur</vt:lpstr>
      <vt:lpstr>Erreur quadratique</vt:lpstr>
      <vt:lpstr>Problème non modélisables</vt:lpstr>
      <vt:lpstr>Considération sur les tailles</vt:lpstr>
      <vt:lpstr>Considération sur les tailles</vt:lpstr>
      <vt:lpstr>Pur rappel</vt:lpstr>
      <vt:lpstr>Prétraitement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273</cp:revision>
  <dcterms:created xsi:type="dcterms:W3CDTF">2000-04-10T19:33:12Z</dcterms:created>
  <dcterms:modified xsi:type="dcterms:W3CDTF">2020-03-09T14:15:16Z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