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264" r:id="rId2"/>
    <p:sldId id="265" r:id="rId3"/>
    <p:sldId id="266" r:id="rId4"/>
    <p:sldId id="267" r:id="rId5"/>
    <p:sldId id="279" r:id="rId6"/>
    <p:sldId id="268" r:id="rId7"/>
    <p:sldId id="285" r:id="rId8"/>
    <p:sldId id="280" r:id="rId9"/>
    <p:sldId id="278" r:id="rId10"/>
    <p:sldId id="282" r:id="rId11"/>
    <p:sldId id="283" r:id="rId12"/>
    <p:sldId id="284" r:id="rId13"/>
    <p:sldId id="281" r:id="rId1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0" autoAdjust="0"/>
  </p:normalViewPr>
  <p:slideViewPr>
    <p:cSldViewPr>
      <p:cViewPr varScale="1">
        <p:scale>
          <a:sx n="88" d="100"/>
          <a:sy n="88" d="100"/>
        </p:scale>
        <p:origin x="133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15</a:t>
            </a:r>
          </a:p>
          <a:p>
            <a:pPr eaLnBrk="1" hangingPunct="1"/>
            <a:r>
              <a:rPr lang="fr-FR" altLang="fr-FR" dirty="0" err="1" smtClean="0"/>
              <a:t>RandomForest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60" y="2972129"/>
            <a:ext cx="306705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Sérialisation du modèle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Transformation d’un objet en binaire</a:t>
            </a:r>
          </a:p>
          <a:p>
            <a:pPr lvl="1"/>
            <a:r>
              <a:rPr lang="fr-FR" dirty="0" smtClean="0"/>
              <a:t>Sérialisation</a:t>
            </a:r>
          </a:p>
          <a:p>
            <a:pPr lvl="1"/>
            <a:r>
              <a:rPr lang="fr-FR" dirty="0" err="1" smtClean="0"/>
              <a:t>Marshalling</a:t>
            </a:r>
            <a:endParaRPr lang="fr-FR" dirty="0" smtClean="0"/>
          </a:p>
          <a:p>
            <a:r>
              <a:rPr lang="fr-FR" dirty="0" smtClean="0"/>
              <a:t>Transformation inverse</a:t>
            </a:r>
          </a:p>
          <a:p>
            <a:pPr lvl="1"/>
            <a:r>
              <a:rPr lang="fr-FR" dirty="0" err="1" smtClean="0"/>
              <a:t>Désérialisation</a:t>
            </a:r>
            <a:endParaRPr lang="fr-FR" dirty="0" smtClean="0"/>
          </a:p>
          <a:p>
            <a:pPr lvl="1"/>
            <a:r>
              <a:rPr lang="fr-FR" dirty="0" err="1" smtClean="0"/>
              <a:t>Unmarshalling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151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dirty="0" err="1"/>
              <a:t>C'est</a:t>
            </a:r>
            <a:r>
              <a:rPr lang="en-GB" altLang="fr-FR" dirty="0"/>
              <a:t> un module </a:t>
            </a:r>
            <a:r>
              <a:rPr lang="en-GB" altLang="fr-FR" dirty="0" err="1"/>
              <a:t>étonnant</a:t>
            </a:r>
            <a:r>
              <a:rPr lang="en-GB" altLang="fr-FR" dirty="0"/>
              <a:t> qui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prendre</a:t>
            </a:r>
            <a:r>
              <a:rPr lang="en-GB" altLang="fr-FR" dirty="0"/>
              <a:t> </a:t>
            </a:r>
            <a:r>
              <a:rPr lang="en-GB" altLang="fr-FR" dirty="0" err="1"/>
              <a:t>presque</a:t>
            </a:r>
            <a:r>
              <a:rPr lang="en-GB" altLang="fr-FR" dirty="0"/>
              <a:t> </a:t>
            </a:r>
            <a:r>
              <a:rPr lang="en-GB" altLang="fr-FR" dirty="0" err="1"/>
              <a:t>n'importe</a:t>
            </a:r>
            <a:r>
              <a:rPr lang="en-GB" altLang="fr-FR" dirty="0"/>
              <a:t> </a:t>
            </a:r>
            <a:r>
              <a:rPr lang="en-GB" altLang="fr-FR" dirty="0" err="1"/>
              <a:t>quel</a:t>
            </a:r>
            <a:r>
              <a:rPr lang="en-GB" altLang="fr-FR" dirty="0"/>
              <a:t> objet Python, et le </a:t>
            </a:r>
            <a:r>
              <a:rPr lang="en-GB" altLang="fr-FR" dirty="0" err="1"/>
              <a:t>convertir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représentation</a:t>
            </a:r>
            <a:r>
              <a:rPr lang="en-GB" altLang="fr-FR" dirty="0"/>
              <a:t> sous </a:t>
            </a:r>
            <a:r>
              <a:rPr lang="en-GB" altLang="fr-FR" dirty="0" err="1"/>
              <a:t>forme</a:t>
            </a:r>
            <a:r>
              <a:rPr lang="en-GB" altLang="fr-FR" dirty="0"/>
              <a:t> de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 smtClean="0"/>
              <a:t>caractères</a:t>
            </a:r>
            <a:endParaRPr lang="en-GB" altLang="fr-FR" dirty="0" smtClean="0"/>
          </a:p>
          <a:p>
            <a:r>
              <a:rPr lang="en-GB" altLang="fr-FR" dirty="0" smtClean="0"/>
              <a:t>Ce </a:t>
            </a:r>
            <a:r>
              <a:rPr lang="en-GB" altLang="fr-FR" dirty="0" err="1"/>
              <a:t>processus</a:t>
            </a:r>
            <a:r>
              <a:rPr lang="en-GB" altLang="fr-FR" dirty="0"/>
              <a:t> </a:t>
            </a:r>
            <a:r>
              <a:rPr lang="en-GB" altLang="fr-FR" dirty="0" err="1"/>
              <a:t>s'appelle</a:t>
            </a:r>
            <a:r>
              <a:rPr lang="en-GB" altLang="fr-FR" dirty="0"/>
              <a:t> </a:t>
            </a:r>
            <a:r>
              <a:rPr lang="en-GB" altLang="fr-FR" b="1" dirty="0" smtClean="0"/>
              <a:t>pickling</a:t>
            </a:r>
            <a:endParaRPr lang="en-GB" altLang="fr-FR" dirty="0"/>
          </a:p>
          <a:p>
            <a:r>
              <a:rPr lang="en-GB" altLang="fr-FR" dirty="0" err="1" smtClean="0"/>
              <a:t>Reconstruire</a:t>
            </a:r>
            <a:r>
              <a:rPr lang="en-GB" altLang="fr-FR" dirty="0" smtClean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à </a:t>
            </a:r>
            <a:r>
              <a:rPr lang="en-GB" altLang="fr-FR" dirty="0" err="1"/>
              <a:t>partir</a:t>
            </a:r>
            <a:r>
              <a:rPr lang="en-GB" altLang="fr-FR" dirty="0"/>
              <a:t> de </a:t>
            </a:r>
            <a:r>
              <a:rPr lang="en-GB" altLang="fr-FR" dirty="0" err="1"/>
              <a:t>sa</a:t>
            </a:r>
            <a:r>
              <a:rPr lang="en-GB" altLang="fr-FR" dirty="0"/>
              <a:t> </a:t>
            </a:r>
            <a:r>
              <a:rPr lang="en-GB" altLang="fr-FR" dirty="0" err="1"/>
              <a:t>représentation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r>
              <a:rPr lang="en-GB" altLang="fr-FR" dirty="0"/>
              <a:t> </a:t>
            </a:r>
            <a:r>
              <a:rPr lang="en-GB" altLang="fr-FR" dirty="0" err="1"/>
              <a:t>s'appelle</a:t>
            </a:r>
            <a:r>
              <a:rPr lang="en-GB" altLang="fr-FR" dirty="0"/>
              <a:t> </a:t>
            </a:r>
            <a:r>
              <a:rPr lang="en-GB" altLang="fr-FR" b="1" dirty="0" err="1" smtClean="0"/>
              <a:t>unpickling</a:t>
            </a:r>
            <a:endParaRPr lang="en-GB" altLang="fr-FR" dirty="0"/>
          </a:p>
          <a:p>
            <a:pPr lvl="1"/>
            <a:r>
              <a:rPr lang="en-GB" altLang="fr-FR" dirty="0" smtClean="0"/>
              <a:t>Entre </a:t>
            </a:r>
            <a:r>
              <a:rPr lang="en-GB" altLang="fr-FR" dirty="0"/>
              <a:t>pickling et </a:t>
            </a:r>
            <a:r>
              <a:rPr lang="en-GB" altLang="fr-FR" dirty="0" err="1"/>
              <a:t>unpickling</a:t>
            </a:r>
            <a:r>
              <a:rPr lang="en-GB" altLang="fr-FR" dirty="0"/>
              <a:t>, la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r>
              <a:rPr lang="en-GB" altLang="fr-FR" dirty="0"/>
              <a:t> </a:t>
            </a:r>
            <a:r>
              <a:rPr lang="en-GB" altLang="fr-FR" dirty="0" err="1"/>
              <a:t>représentant</a:t>
            </a:r>
            <a:r>
              <a:rPr lang="en-GB" altLang="fr-FR" dirty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a </a:t>
            </a:r>
            <a:r>
              <a:rPr lang="en-GB" altLang="fr-FR" dirty="0" err="1"/>
              <a:t>pu</a:t>
            </a:r>
            <a:r>
              <a:rPr lang="en-GB" altLang="fr-FR" dirty="0"/>
              <a:t> </a:t>
            </a:r>
            <a:r>
              <a:rPr lang="en-GB" altLang="fr-FR" dirty="0" err="1"/>
              <a:t>avoir</a:t>
            </a:r>
            <a:r>
              <a:rPr lang="en-GB" altLang="fr-FR" dirty="0"/>
              <a:t> </a:t>
            </a:r>
            <a:r>
              <a:rPr lang="en-GB" altLang="fr-FR" dirty="0" err="1"/>
              <a:t>été</a:t>
            </a:r>
            <a:r>
              <a:rPr lang="en-GB" altLang="fr-FR" dirty="0"/>
              <a:t> </a:t>
            </a:r>
            <a:r>
              <a:rPr lang="en-GB" altLang="fr-FR" dirty="0" err="1"/>
              <a:t>enregistrée</a:t>
            </a:r>
            <a:r>
              <a:rPr lang="en-GB" altLang="fr-FR" dirty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un </a:t>
            </a:r>
            <a:r>
              <a:rPr lang="en-GB" altLang="fr-FR" dirty="0" err="1"/>
              <a:t>fichier</a:t>
            </a:r>
            <a:r>
              <a:rPr lang="en-GB" altLang="fr-FR" dirty="0"/>
              <a:t>, </a:t>
            </a:r>
            <a:r>
              <a:rPr lang="en-GB" altLang="fr-FR" dirty="0" err="1"/>
              <a:t>ou</a:t>
            </a:r>
            <a:r>
              <a:rPr lang="en-GB" altLang="fr-FR" dirty="0"/>
              <a:t> </a:t>
            </a:r>
            <a:r>
              <a:rPr lang="en-GB" altLang="fr-FR" dirty="0" err="1"/>
              <a:t>avoir</a:t>
            </a:r>
            <a:r>
              <a:rPr lang="en-GB" altLang="fr-FR" dirty="0"/>
              <a:t> </a:t>
            </a:r>
            <a:r>
              <a:rPr lang="en-GB" altLang="fr-FR" dirty="0" err="1"/>
              <a:t>été</a:t>
            </a:r>
            <a:r>
              <a:rPr lang="en-GB" altLang="fr-FR" dirty="0"/>
              <a:t> </a:t>
            </a:r>
            <a:r>
              <a:rPr lang="en-GB" altLang="fr-FR" dirty="0" err="1"/>
              <a:t>envoyée</a:t>
            </a:r>
            <a:r>
              <a:rPr lang="en-GB" altLang="fr-FR" dirty="0"/>
              <a:t> à </a:t>
            </a:r>
            <a:r>
              <a:rPr lang="en-GB" altLang="fr-FR" dirty="0" err="1"/>
              <a:t>une</a:t>
            </a:r>
            <a:r>
              <a:rPr lang="en-GB" altLang="fr-FR" dirty="0"/>
              <a:t> machine </a:t>
            </a:r>
            <a:r>
              <a:rPr lang="en-GB" altLang="fr-FR" dirty="0" err="1"/>
              <a:t>éloignée</a:t>
            </a:r>
            <a:r>
              <a:rPr lang="en-GB" altLang="fr-FR" dirty="0"/>
              <a:t> via </a:t>
            </a:r>
            <a:r>
              <a:rPr lang="en-GB" altLang="fr-FR" dirty="0" err="1"/>
              <a:t>une</a:t>
            </a:r>
            <a:r>
              <a:rPr lang="en-GB" altLang="fr-FR" dirty="0"/>
              <a:t> connexion </a:t>
            </a:r>
            <a:r>
              <a:rPr lang="en-GB" altLang="fr-FR" dirty="0" err="1"/>
              <a:t>réseau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93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vous avez un objet x, et un objet fichier f ouvert </a:t>
            </a:r>
            <a:r>
              <a:rPr lang="fr-FR" dirty="0" smtClean="0"/>
              <a:t>en écriture</a:t>
            </a:r>
            <a:r>
              <a:rPr lang="fr-FR" dirty="0"/>
              <a:t>, la voie la plus simple de ``</a:t>
            </a:r>
            <a:r>
              <a:rPr lang="fr-FR" dirty="0" err="1"/>
              <a:t>pickler</a:t>
            </a:r>
            <a:r>
              <a:rPr lang="fr-FR" dirty="0"/>
              <a:t>'' l'objet </a:t>
            </a:r>
            <a:r>
              <a:rPr lang="fr-FR" dirty="0" smtClean="0"/>
              <a:t>prend seulement </a:t>
            </a:r>
            <a:r>
              <a:rPr lang="fr-FR" dirty="0"/>
              <a:t>une ligne de </a:t>
            </a:r>
            <a:r>
              <a:rPr lang="fr-FR" dirty="0" smtClean="0"/>
              <a:t>code </a:t>
            </a:r>
            <a:endParaRPr lang="fr-FR" dirty="0"/>
          </a:p>
          <a:p>
            <a:pPr lvl="1"/>
            <a:r>
              <a:rPr lang="fr-FR" dirty="0" err="1"/>
              <a:t>pickle.dump</a:t>
            </a:r>
            <a:r>
              <a:rPr lang="fr-FR" dirty="0"/>
              <a:t>(x, f)</a:t>
            </a:r>
          </a:p>
          <a:p>
            <a:r>
              <a:rPr lang="fr-FR" dirty="0"/>
              <a:t>Pour ``</a:t>
            </a:r>
            <a:r>
              <a:rPr lang="fr-FR" dirty="0" err="1"/>
              <a:t>unpickler</a:t>
            </a:r>
            <a:r>
              <a:rPr lang="fr-FR" dirty="0"/>
              <a:t>'' l'objet, si f est un objet fichier </a:t>
            </a:r>
            <a:r>
              <a:rPr lang="fr-FR" dirty="0" smtClean="0"/>
              <a:t>ouvert </a:t>
            </a:r>
            <a:r>
              <a:rPr lang="fr-FR" dirty="0"/>
              <a:t>en </a:t>
            </a:r>
            <a:r>
              <a:rPr lang="fr-FR" dirty="0" smtClean="0"/>
              <a:t>lecture</a:t>
            </a:r>
            <a:endParaRPr lang="fr-FR" dirty="0"/>
          </a:p>
          <a:p>
            <a:pPr lvl="1"/>
            <a:r>
              <a:rPr lang="fr-FR" dirty="0"/>
              <a:t>x = </a:t>
            </a:r>
            <a:r>
              <a:rPr lang="fr-FR" dirty="0" err="1"/>
              <a:t>pickle.load</a:t>
            </a:r>
            <a:r>
              <a:rPr lang="fr-FR" dirty="0"/>
              <a:t>(f)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126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Réentrainement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Après la solidification du modèle il peut être utile de </a:t>
            </a:r>
            <a:r>
              <a:rPr lang="fr-FR" dirty="0" err="1" smtClean="0"/>
              <a:t>réentrainer</a:t>
            </a:r>
            <a:r>
              <a:rPr lang="fr-FR" dirty="0" smtClean="0"/>
              <a:t> un modèle</a:t>
            </a:r>
          </a:p>
          <a:p>
            <a:pPr lvl="1"/>
            <a:r>
              <a:rPr lang="fr-FR" dirty="0" smtClean="0"/>
              <a:t>Lors que l'on possède d'avantages de données</a:t>
            </a:r>
          </a:p>
          <a:p>
            <a:pPr lvl="1"/>
            <a:r>
              <a:rPr lang="fr-FR" dirty="0" smtClean="0"/>
              <a:t>Utile si le premier apprentissage a été très couteux</a:t>
            </a:r>
          </a:p>
          <a:p>
            <a:pPr lvl="1"/>
            <a:r>
              <a:rPr lang="fr-FR" dirty="0" err="1" smtClean="0"/>
              <a:t>RandomForestClassifier</a:t>
            </a:r>
            <a:r>
              <a:rPr lang="fr-FR" dirty="0" smtClean="0"/>
              <a:t>(</a:t>
            </a:r>
            <a:r>
              <a:rPr lang="fr-FR" dirty="0" err="1" smtClean="0"/>
              <a:t>warm_start</a:t>
            </a:r>
            <a:r>
              <a:rPr lang="fr-FR" dirty="0" smtClean="0"/>
              <a:t> = </a:t>
            </a:r>
            <a:r>
              <a:rPr lang="fr-FR" dirty="0" err="1" smtClean="0"/>
              <a:t>True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Part d'un seul arbre entrainé et le clone par </a:t>
            </a:r>
            <a:r>
              <a:rPr lang="fr-FR" dirty="0" err="1" smtClean="0"/>
              <a:t>bagging</a:t>
            </a:r>
            <a:endParaRPr lang="fr-FR" dirty="0" smtClean="0"/>
          </a:p>
          <a:p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55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Autres modèles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de nombreux autres modèles de classification</a:t>
            </a:r>
          </a:p>
          <a:p>
            <a:pPr lvl="1"/>
            <a:r>
              <a:rPr lang="fr-FR" dirty="0" err="1" smtClean="0"/>
              <a:t>RandomForest</a:t>
            </a:r>
            <a:endParaRPr lang="fr-FR" dirty="0" smtClean="0"/>
          </a:p>
          <a:p>
            <a:pPr lvl="1"/>
            <a:r>
              <a:rPr lang="fr-FR" dirty="0" smtClean="0"/>
              <a:t>KVM</a:t>
            </a:r>
          </a:p>
          <a:p>
            <a:pPr lvl="1"/>
            <a:r>
              <a:rPr lang="fr-FR" dirty="0" smtClean="0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96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r>
              <a:rPr lang="fr-FR" dirty="0" smtClean="0"/>
              <a:t> Forest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forêts d'arbres </a:t>
            </a:r>
            <a:r>
              <a:rPr lang="fr-FR" dirty="0" smtClean="0"/>
              <a:t>décisionnels ont </a:t>
            </a:r>
            <a:r>
              <a:rPr lang="fr-FR" dirty="0"/>
              <a:t>été formellement proposées en 2001 par Leo </a:t>
            </a:r>
            <a:r>
              <a:rPr lang="fr-FR" dirty="0" err="1"/>
              <a:t>Breiman</a:t>
            </a:r>
            <a:r>
              <a:rPr lang="fr-FR" dirty="0"/>
              <a:t> et Adèle </a:t>
            </a:r>
            <a:r>
              <a:rPr lang="fr-FR" dirty="0" err="1" smtClean="0"/>
              <a:t>Cutler</a:t>
            </a:r>
            <a:endParaRPr lang="fr-FR" dirty="0" smtClean="0"/>
          </a:p>
          <a:p>
            <a:r>
              <a:rPr lang="fr-FR" dirty="0" smtClean="0"/>
              <a:t>Cet </a:t>
            </a:r>
            <a:r>
              <a:rPr lang="fr-FR" dirty="0"/>
              <a:t>algorithme combine les concepts de sous-espaces aléatoires et de </a:t>
            </a:r>
            <a:r>
              <a:rPr lang="fr-FR" dirty="0" err="1" smtClean="0"/>
              <a:t>bagging</a:t>
            </a:r>
            <a:endParaRPr lang="fr-FR" dirty="0" smtClean="0"/>
          </a:p>
          <a:p>
            <a:r>
              <a:rPr lang="fr-FR" dirty="0" smtClean="0"/>
              <a:t>L'algorithme </a:t>
            </a:r>
            <a:r>
              <a:rPr lang="fr-FR" dirty="0"/>
              <a:t>des forêts d'arbres décisionnels effectue un apprentissage sur de multiples arbres de décision entraînés sur des sous-ensembles de données légèrement différents</a:t>
            </a:r>
          </a:p>
        </p:txBody>
      </p:sp>
    </p:spTree>
    <p:extLst>
      <p:ext uri="{BB962C8B-B14F-4D97-AF65-F5344CB8AC3E}">
        <p14:creationId xmlns:p14="http://schemas.microsoft.com/office/powerpoint/2010/main" val="342859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r>
              <a:rPr lang="fr-FR" dirty="0" smtClean="0"/>
              <a:t> Forest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dirty="0" smtClean="0"/>
              <a:t>On créé B nouveaux </a:t>
            </a:r>
            <a:r>
              <a:rPr lang="fr-FR" sz="2400" dirty="0"/>
              <a:t>ensembles d'apprentissage par un double processus d'échantillonnage :</a:t>
            </a:r>
          </a:p>
          <a:p>
            <a:pPr lvl="1"/>
            <a:r>
              <a:rPr lang="fr-FR" sz="2000" dirty="0"/>
              <a:t>sur les observations, en utilisant un tirage avec remise d'un nombre </a:t>
            </a:r>
            <a:r>
              <a:rPr lang="fr-FR" sz="2000" dirty="0" smtClean="0"/>
              <a:t>N d'observations </a:t>
            </a:r>
            <a:r>
              <a:rPr lang="fr-FR" sz="2000" dirty="0"/>
              <a:t>identique à celui des données </a:t>
            </a:r>
            <a:r>
              <a:rPr lang="fr-FR" sz="2000" dirty="0" smtClean="0"/>
              <a:t>d'origine</a:t>
            </a:r>
          </a:p>
          <a:p>
            <a:pPr lvl="1"/>
            <a:r>
              <a:rPr lang="fr-FR" sz="2000" dirty="0" smtClean="0"/>
              <a:t>et </a:t>
            </a:r>
            <a:r>
              <a:rPr lang="fr-FR" sz="2000" dirty="0"/>
              <a:t>sur les </a:t>
            </a:r>
            <a:r>
              <a:rPr lang="fr-FR" sz="2000" dirty="0" smtClean="0"/>
              <a:t>p prédicteurs</a:t>
            </a:r>
            <a:r>
              <a:rPr lang="fr-FR" sz="2000" dirty="0"/>
              <a:t>, en n'en retenant qu'un échantillon de cardinal </a:t>
            </a:r>
            <a:r>
              <a:rPr lang="fr-FR" sz="2000" dirty="0" smtClean="0"/>
              <a:t>m &lt; </a:t>
            </a:r>
            <a:r>
              <a:rPr lang="fr-FR" sz="2000" dirty="0" err="1" smtClean="0"/>
              <a:t>sqrt</a:t>
            </a:r>
            <a:r>
              <a:rPr lang="fr-FR" sz="2000" dirty="0" smtClean="0"/>
              <a:t>(p)</a:t>
            </a:r>
            <a:endParaRPr lang="fr-FR" sz="2000" dirty="0"/>
          </a:p>
          <a:p>
            <a:pPr lvl="1"/>
            <a:r>
              <a:rPr lang="fr-FR" sz="2000" dirty="0"/>
              <a:t>Sur chaque échantillon, on entraîne un arbre de décision selon une des techniques connues, en limitant sa croissance par validation </a:t>
            </a:r>
            <a:r>
              <a:rPr lang="fr-FR" sz="2000" dirty="0" smtClean="0"/>
              <a:t>croisée</a:t>
            </a:r>
            <a:endParaRPr lang="fr-FR" sz="2000" dirty="0"/>
          </a:p>
          <a:p>
            <a:pPr lvl="1"/>
            <a:r>
              <a:rPr lang="fr-FR" sz="2000" dirty="0"/>
              <a:t>On stocke les </a:t>
            </a:r>
            <a:r>
              <a:rPr lang="fr-FR" sz="2000" dirty="0" smtClean="0"/>
              <a:t>B prédictions </a:t>
            </a:r>
            <a:r>
              <a:rPr lang="fr-FR" sz="2000" dirty="0"/>
              <a:t>de la variable d'intérêt pour chaque observation d'origine.</a:t>
            </a:r>
          </a:p>
          <a:p>
            <a:pPr lvl="1"/>
            <a:r>
              <a:rPr lang="fr-FR" sz="2000" dirty="0"/>
              <a:t>La prédiction de la forêt aléatoire est alors un simple vote </a:t>
            </a:r>
            <a:r>
              <a:rPr lang="fr-FR" sz="2000" dirty="0" smtClean="0"/>
              <a:t>majoritaire</a:t>
            </a:r>
            <a:endParaRPr lang="fr-FR" sz="2000" dirty="0"/>
          </a:p>
          <a:p>
            <a:pPr lvl="1"/>
            <a:r>
              <a:rPr lang="fr-FR" sz="2000" dirty="0"/>
              <a:t>Le principal revers de cette méthode est que l'on perd l'aspect visuel des arbres de décision </a:t>
            </a:r>
            <a:r>
              <a:rPr lang="fr-FR" sz="2000" dirty="0" smtClean="0"/>
              <a:t>uniques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9262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Asymétrie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r>
              <a:rPr lang="fr-FR" dirty="0" smtClean="0"/>
              <a:t> Forest est un modèle asymétrique</a:t>
            </a:r>
          </a:p>
          <a:p>
            <a:pPr lvl="1"/>
            <a:r>
              <a:rPr lang="fr-FR" dirty="0" smtClean="0"/>
              <a:t>Apprentissage couteux</a:t>
            </a:r>
          </a:p>
          <a:p>
            <a:pPr lvl="1"/>
            <a:r>
              <a:rPr lang="fr-FR" dirty="0" smtClean="0"/>
              <a:t>Prédiction rapide</a:t>
            </a:r>
          </a:p>
          <a:p>
            <a:pPr lvl="1"/>
            <a:r>
              <a:rPr lang="fr-FR" dirty="0" smtClean="0"/>
              <a:t>Très utile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740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r>
              <a:rPr lang="fr-FR" dirty="0" smtClean="0"/>
              <a:t> Forest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</a:p>
          <a:p>
            <a:pPr lvl="1"/>
            <a:r>
              <a:rPr lang="fr-FR" dirty="0" smtClean="0"/>
              <a:t>import </a:t>
            </a:r>
            <a:r>
              <a:rPr lang="fr-FR" dirty="0" err="1" smtClean="0"/>
              <a:t>sk.ensemble</a:t>
            </a:r>
            <a:r>
              <a:rPr lang="fr-FR" dirty="0" smtClean="0"/>
              <a:t> as </a:t>
            </a:r>
            <a:r>
              <a:rPr lang="fr-FR" dirty="0" err="1" smtClean="0"/>
              <a:t>rf</a:t>
            </a:r>
            <a:endParaRPr lang="fr-FR" dirty="0" smtClean="0"/>
          </a:p>
          <a:p>
            <a:pPr lvl="1"/>
            <a:r>
              <a:rPr lang="fr-FR" dirty="0" smtClean="0"/>
              <a:t>model = </a:t>
            </a:r>
            <a:r>
              <a:rPr lang="fr-FR" dirty="0" err="1" smtClean="0"/>
              <a:t>rf.RandomForestClassifier</a:t>
            </a:r>
            <a:r>
              <a:rPr lang="fr-FR" dirty="0" smtClean="0"/>
              <a:t>(</a:t>
            </a:r>
            <a:r>
              <a:rPr lang="fr-FR" dirty="0" err="1" smtClean="0"/>
              <a:t>n_estimators</a:t>
            </a:r>
            <a:r>
              <a:rPr lang="fr-FR" dirty="0" smtClean="0"/>
              <a:t>=100)</a:t>
            </a:r>
          </a:p>
          <a:p>
            <a:r>
              <a:rPr lang="fr-FR" dirty="0" smtClean="0"/>
              <a:t>Très puissant</a:t>
            </a:r>
          </a:p>
          <a:p>
            <a:pPr lvl="1"/>
            <a:r>
              <a:rPr lang="fr-FR" dirty="0" smtClean="0"/>
              <a:t>Bien plus gourmand que </a:t>
            </a:r>
            <a:r>
              <a:rPr lang="fr-FR" dirty="0" err="1" smtClean="0"/>
              <a:t>kNN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969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Iris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https://cdn-images-1.medium.com/max/1200/1*IPLwmH-TJRhEWXW7uaetM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56209"/>
            <a:ext cx="5363354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17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Importances des </a:t>
            </a:r>
            <a:r>
              <a:rPr lang="fr-FR" dirty="0" err="1" smtClean="0"/>
              <a:t>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précédents algorithmes ne permettaient pas de connaître l'importance de chaque </a:t>
            </a:r>
            <a:r>
              <a:rPr lang="fr-FR" dirty="0" err="1" smtClean="0"/>
              <a:t>feature</a:t>
            </a:r>
            <a:endParaRPr lang="fr-FR" dirty="0" smtClean="0"/>
          </a:p>
          <a:p>
            <a:r>
              <a:rPr lang="fr-FR" dirty="0" smtClean="0"/>
              <a:t>Il est souvent utile de savoir les </a:t>
            </a:r>
            <a:r>
              <a:rPr lang="fr-FR" dirty="0" err="1" smtClean="0"/>
              <a:t>features</a:t>
            </a:r>
            <a:r>
              <a:rPr lang="fr-FR" dirty="0" smtClean="0"/>
              <a:t> prépondérantes</a:t>
            </a:r>
          </a:p>
          <a:p>
            <a:pPr lvl="1"/>
            <a:r>
              <a:rPr lang="fr-FR" dirty="0" smtClean="0"/>
              <a:t>Et l'inverse celle qui ne le sont pas</a:t>
            </a:r>
          </a:p>
          <a:p>
            <a:pPr lvl="1"/>
            <a:r>
              <a:rPr lang="fr-FR" dirty="0"/>
              <a:t>Permet de faire baisser le nombre de dimension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173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Importance </a:t>
            </a:r>
            <a:r>
              <a:rPr lang="fr-FR" dirty="0" err="1" smtClean="0"/>
              <a:t>Feature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forest.feature_importances</a:t>
            </a:r>
            <a:r>
              <a:rPr lang="fr-FR" dirty="0" smtClean="0"/>
              <a:t>_</a:t>
            </a:r>
          </a:p>
          <a:p>
            <a:pPr lvl="1"/>
            <a:r>
              <a:rPr lang="fr-FR" dirty="0" smtClean="0"/>
              <a:t>Permet de donner pour chaque </a:t>
            </a:r>
            <a:r>
              <a:rPr lang="fr-FR" dirty="0" err="1" smtClean="0"/>
              <a:t>feature</a:t>
            </a:r>
            <a:r>
              <a:rPr lang="fr-FR" dirty="0" smtClean="0"/>
              <a:t> son importance sur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481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5891</TotalTime>
  <Words>462</Words>
  <Application>Microsoft Office PowerPoint</Application>
  <PresentationFormat>Affichage à l'écran (4:3)</PresentationFormat>
  <Paragraphs>63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Monotype Sorts</vt:lpstr>
      <vt:lpstr>Times New Roman</vt:lpstr>
      <vt:lpstr>cvc</vt:lpstr>
      <vt:lpstr>Présentation PowerPoint</vt:lpstr>
      <vt:lpstr>Autres modèles</vt:lpstr>
      <vt:lpstr>Random Forest</vt:lpstr>
      <vt:lpstr>Random Forest</vt:lpstr>
      <vt:lpstr>Asymétrie</vt:lpstr>
      <vt:lpstr>Random Forest</vt:lpstr>
      <vt:lpstr>Exemple Iris</vt:lpstr>
      <vt:lpstr>Importances des features</vt:lpstr>
      <vt:lpstr>Importance Feature</vt:lpstr>
      <vt:lpstr>Sérialisation du modèle</vt:lpstr>
      <vt:lpstr>Pickle</vt:lpstr>
      <vt:lpstr>Pickle</vt:lpstr>
      <vt:lpstr>Réentrainement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348</cp:revision>
  <dcterms:created xsi:type="dcterms:W3CDTF">2000-04-10T19:33:12Z</dcterms:created>
  <dcterms:modified xsi:type="dcterms:W3CDTF">2020-03-12T08:15:25Z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