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9"/>
  </p:notesMasterIdLst>
  <p:handoutMasterIdLst>
    <p:handoutMasterId r:id="rId30"/>
  </p:handoutMasterIdLst>
  <p:sldIdLst>
    <p:sldId id="264" r:id="rId2"/>
    <p:sldId id="271" r:id="rId3"/>
    <p:sldId id="326" r:id="rId4"/>
    <p:sldId id="298" r:id="rId5"/>
    <p:sldId id="299" r:id="rId6"/>
    <p:sldId id="327" r:id="rId7"/>
    <p:sldId id="328" r:id="rId8"/>
    <p:sldId id="330" r:id="rId9"/>
    <p:sldId id="329" r:id="rId10"/>
    <p:sldId id="331" r:id="rId11"/>
    <p:sldId id="332" r:id="rId12"/>
    <p:sldId id="359" r:id="rId13"/>
    <p:sldId id="301" r:id="rId14"/>
    <p:sldId id="334" r:id="rId15"/>
    <p:sldId id="302" r:id="rId16"/>
    <p:sldId id="333" r:id="rId17"/>
    <p:sldId id="316" r:id="rId18"/>
    <p:sldId id="303" r:id="rId19"/>
    <p:sldId id="304" r:id="rId20"/>
    <p:sldId id="339" r:id="rId21"/>
    <p:sldId id="341" r:id="rId22"/>
    <p:sldId id="350" r:id="rId23"/>
    <p:sldId id="346" r:id="rId24"/>
    <p:sldId id="347" r:id="rId25"/>
    <p:sldId id="306" r:id="rId26"/>
    <p:sldId id="351" r:id="rId27"/>
    <p:sldId id="352" r:id="rId2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9</a:t>
            </a:r>
          </a:p>
          <a:p>
            <a:pPr eaLnBrk="1" hangingPunct="1"/>
            <a:r>
              <a:rPr lang="fr-FR" altLang="fr-FR" dirty="0" err="1"/>
              <a:t>Keras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3211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Deep</a:t>
            </a:r>
            <a:r>
              <a:rPr lang="fr-FR" sz="3600" dirty="0"/>
              <a:t> Learning</a:t>
            </a:r>
          </a:p>
        </p:txBody>
      </p:sp>
      <p:pic>
        <p:nvPicPr>
          <p:cNvPr id="6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812775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Model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Keras.Model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keras.Model</a:t>
            </a:r>
            <a:r>
              <a:rPr lang="fr-FR" dirty="0"/>
              <a:t>(inputs, outputs)</a:t>
            </a:r>
          </a:p>
          <a:p>
            <a:pPr lvl="1"/>
            <a:r>
              <a:rPr lang="fr-FR" dirty="0"/>
              <a:t>Ajout d’un layer un </a:t>
            </a:r>
            <a:r>
              <a:rPr lang="fr-FR" dirty="0" err="1"/>
              <a:t>tuple</a:t>
            </a:r>
            <a:r>
              <a:rPr lang="fr-FR" dirty="0"/>
              <a:t> </a:t>
            </a:r>
            <a:r>
              <a:rPr lang="fr-FR" dirty="0" err="1"/>
              <a:t>postfixé</a:t>
            </a:r>
            <a:endParaRPr lang="fr-FR" dirty="0"/>
          </a:p>
          <a:p>
            <a:pPr lvl="1"/>
            <a:r>
              <a:rPr lang="fr-FR" dirty="0"/>
              <a:t>Un layer peut avoir plusieurs parents (non MLP)</a:t>
            </a:r>
          </a:p>
          <a:p>
            <a:pPr lvl="1"/>
            <a:r>
              <a:rPr lang="fr-FR" dirty="0"/>
              <a:t>Le modèle peut avoir plusieurs inputs et outputs</a:t>
            </a:r>
          </a:p>
          <a:p>
            <a:pPr lvl="1"/>
            <a:r>
              <a:rPr lang="fr-FR" dirty="0"/>
              <a:t>Le premier layer doit être de type Input(</a:t>
            </a:r>
            <a:r>
              <a:rPr lang="fr-FR" dirty="0" err="1"/>
              <a:t>shape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4221088"/>
            <a:ext cx="537564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15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Algorithme de </a:t>
            </a:r>
            <a:r>
              <a:rPr lang="fr-FR" dirty="0" err="1"/>
              <a:t>backtracking</a:t>
            </a:r>
            <a:endParaRPr lang="fr-FR" dirty="0"/>
          </a:p>
          <a:p>
            <a:r>
              <a:rPr lang="fr-FR" dirty="0"/>
              <a:t>En 1</a:t>
            </a:r>
            <a:r>
              <a:rPr lang="fr-FR" baseline="30000" dirty="0"/>
              <a:t>ère</a:t>
            </a:r>
            <a:r>
              <a:rPr lang="fr-FR" dirty="0"/>
              <a:t> intention utiliser </a:t>
            </a:r>
            <a:r>
              <a:rPr lang="fr-FR" dirty="0" err="1"/>
              <a:t>RMSProp</a:t>
            </a:r>
            <a:r>
              <a:rPr lang="fr-FR" dirty="0"/>
              <a:t> (pas de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Ou Adam (avec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  <a:p>
            <a:r>
              <a:rPr lang="fr-FR" dirty="0"/>
              <a:t>Plus tard nous verrons SGD (avec dérivée et </a:t>
            </a:r>
            <a:r>
              <a:rPr lang="fr-FR" dirty="0" err="1"/>
              <a:t>nesterov</a:t>
            </a:r>
            <a:r>
              <a:rPr lang="fr-FR" dirty="0"/>
              <a:t> </a:t>
            </a:r>
            <a:r>
              <a:rPr lang="fr-FR" dirty="0" err="1"/>
              <a:t>momentum</a:t>
            </a:r>
            <a:r>
              <a:rPr lang="fr-FR" dirty="0"/>
              <a:t>)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537" y="3908648"/>
            <a:ext cx="3658245" cy="244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91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Optimizer</a:t>
            </a:r>
            <a:endParaRPr lang="fr-FR" dirty="0"/>
          </a:p>
        </p:txBody>
      </p:sp>
      <p:pic>
        <p:nvPicPr>
          <p:cNvPr id="1026" name="Picture 2" descr="optimzers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340768"/>
            <a:ext cx="59055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32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Compile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Compile construit le réseaux de tenseurs</a:t>
            </a:r>
          </a:p>
          <a:p>
            <a:endParaRPr lang="fr-FR" dirty="0"/>
          </a:p>
          <a:p>
            <a:endParaRPr lang="fr-FR" dirty="0"/>
          </a:p>
          <a:p>
            <a:pPr lvl="1"/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/>
              <a:t>Méthode de calcul du </a:t>
            </a:r>
            <a:r>
              <a:rPr lang="fr-FR" dirty="0" err="1"/>
              <a:t>loss</a:t>
            </a:r>
            <a:endParaRPr lang="fr-FR" dirty="0"/>
          </a:p>
          <a:p>
            <a:pPr lvl="2"/>
            <a:r>
              <a:rPr lang="fr-FR" dirty="0" err="1"/>
              <a:t>mse</a:t>
            </a:r>
            <a:r>
              <a:rPr lang="fr-FR" dirty="0"/>
              <a:t> :  </a:t>
            </a:r>
            <a:r>
              <a:rPr lang="fr-FR" dirty="0" err="1"/>
              <a:t>Mean</a:t>
            </a:r>
            <a:r>
              <a:rPr lang="fr-FR" dirty="0"/>
              <a:t> </a:t>
            </a:r>
            <a:r>
              <a:rPr lang="fr-FR" dirty="0" err="1"/>
              <a:t>Squared</a:t>
            </a:r>
            <a:r>
              <a:rPr lang="fr-FR" dirty="0"/>
              <a:t> </a:t>
            </a:r>
            <a:r>
              <a:rPr lang="fr-FR" dirty="0" err="1"/>
              <a:t>Error</a:t>
            </a:r>
            <a:endParaRPr lang="fr-FR" dirty="0"/>
          </a:p>
          <a:p>
            <a:pPr lvl="1"/>
            <a:r>
              <a:rPr lang="fr-FR" dirty="0" err="1"/>
              <a:t>Metrics</a:t>
            </a:r>
            <a:endParaRPr lang="fr-FR" dirty="0"/>
          </a:p>
          <a:p>
            <a:pPr lvl="2"/>
            <a:r>
              <a:rPr lang="fr-FR" dirty="0"/>
              <a:t>Par défaut seul le </a:t>
            </a:r>
            <a:r>
              <a:rPr lang="fr-FR" dirty="0" err="1"/>
              <a:t>loss</a:t>
            </a:r>
            <a:r>
              <a:rPr lang="fr-FR" dirty="0"/>
              <a:t> est affiché (peu parlant)</a:t>
            </a:r>
          </a:p>
          <a:p>
            <a:pPr lvl="2"/>
            <a:r>
              <a:rPr lang="fr-FR" dirty="0"/>
              <a:t>Le </a:t>
            </a:r>
            <a:r>
              <a:rPr lang="fr-FR" dirty="0" err="1"/>
              <a:t>metric</a:t>
            </a:r>
            <a:r>
              <a:rPr lang="fr-FR" dirty="0"/>
              <a:t> le plus parlant est </a:t>
            </a:r>
            <a:r>
              <a:rPr lang="fr-FR" dirty="0" err="1"/>
              <a:t>accuracy</a:t>
            </a:r>
            <a:r>
              <a:rPr lang="fr-FR" dirty="0"/>
              <a:t> qui affiche la précision du calcul soit </a:t>
            </a:r>
            <a:r>
              <a:rPr lang="fr-FR" dirty="0" err="1"/>
              <a:t>nbGoodResult</a:t>
            </a:r>
            <a:r>
              <a:rPr lang="fr-FR" dirty="0"/>
              <a:t> / </a:t>
            </a:r>
            <a:r>
              <a:rPr lang="fr-FR" dirty="0" err="1"/>
              <a:t>nbTotalItem</a:t>
            </a:r>
            <a:endParaRPr lang="fr-FR" dirty="0"/>
          </a:p>
          <a:p>
            <a:r>
              <a:rPr lang="fr-FR" dirty="0" err="1"/>
              <a:t>Model.summary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Affiche le réseau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060848"/>
            <a:ext cx="6790469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192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complet de compilation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412776"/>
            <a:ext cx="7433697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73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Entraine le modèle</a:t>
            </a:r>
          </a:p>
          <a:p>
            <a:pPr lvl="1"/>
            <a:r>
              <a:rPr lang="fr-FR" dirty="0" err="1"/>
              <a:t>model.fit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epochs</a:t>
            </a:r>
            <a:r>
              <a:rPr lang="fr-FR" dirty="0"/>
              <a:t>=10, </a:t>
            </a:r>
            <a:r>
              <a:rPr lang="fr-FR" dirty="0" err="1"/>
              <a:t>batch_size</a:t>
            </a:r>
            <a:r>
              <a:rPr lang="fr-FR" dirty="0"/>
              <a:t>=10)</a:t>
            </a:r>
          </a:p>
          <a:p>
            <a:pPr lvl="1"/>
            <a:r>
              <a:rPr lang="fr-FR" dirty="0"/>
              <a:t>Retourne l’historique des </a:t>
            </a:r>
            <a:r>
              <a:rPr lang="fr-FR" dirty="0" err="1"/>
              <a:t>metrics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3140968"/>
            <a:ext cx="736282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Epochs</a:t>
            </a:r>
            <a:r>
              <a:rPr lang="fr-FR" dirty="0"/>
              <a:t> est le nombre d’itération sur tous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Ainsi si le nombre de data dans le </a:t>
            </a:r>
            <a:r>
              <a:rPr lang="fr-FR" dirty="0" err="1"/>
              <a:t>dataset</a:t>
            </a:r>
            <a:r>
              <a:rPr lang="fr-FR" dirty="0"/>
              <a:t> est nb = 1000</a:t>
            </a:r>
          </a:p>
          <a:p>
            <a:pPr lvl="1"/>
            <a:r>
              <a:rPr lang="fr-FR" dirty="0"/>
              <a:t>Si </a:t>
            </a:r>
            <a:r>
              <a:rPr lang="fr-FR" dirty="0" err="1"/>
              <a:t>epochs</a:t>
            </a:r>
            <a:r>
              <a:rPr lang="fr-FR" dirty="0"/>
              <a:t> = 10 il y aura 10000 inférences</a:t>
            </a:r>
          </a:p>
          <a:p>
            <a:r>
              <a:rPr lang="fr-FR" dirty="0" err="1"/>
              <a:t>batch_size</a:t>
            </a:r>
            <a:endParaRPr lang="fr-FR" dirty="0"/>
          </a:p>
          <a:p>
            <a:pPr lvl="1"/>
            <a:r>
              <a:rPr lang="fr-FR" dirty="0"/>
              <a:t>Il s’agit du ratio </a:t>
            </a:r>
            <a:r>
              <a:rPr lang="fr-FR" dirty="0" err="1"/>
              <a:t>nbInference</a:t>
            </a:r>
            <a:r>
              <a:rPr lang="fr-FR" dirty="0"/>
              <a:t> / </a:t>
            </a:r>
            <a:r>
              <a:rPr lang="fr-FR" dirty="0" err="1"/>
              <a:t>nbBacktracking</a:t>
            </a:r>
            <a:endParaRPr lang="fr-FR" dirty="0"/>
          </a:p>
          <a:p>
            <a:pPr lvl="1"/>
            <a:r>
              <a:rPr lang="fr-FR" dirty="0"/>
              <a:t>Moins précis car le </a:t>
            </a:r>
            <a:r>
              <a:rPr lang="fr-FR" dirty="0" err="1"/>
              <a:t>loss</a:t>
            </a:r>
            <a:r>
              <a:rPr lang="fr-FR" dirty="0"/>
              <a:t> est la moyenne des </a:t>
            </a:r>
            <a:r>
              <a:rPr lang="fr-FR" dirty="0" err="1"/>
              <a:t>loss</a:t>
            </a:r>
            <a:r>
              <a:rPr lang="fr-FR" dirty="0"/>
              <a:t> des inférences du </a:t>
            </a:r>
            <a:r>
              <a:rPr lang="fr-FR" dirty="0" err="1"/>
              <a:t>steps</a:t>
            </a:r>
            <a:endParaRPr lang="fr-FR" dirty="0"/>
          </a:p>
          <a:p>
            <a:pPr lvl="1"/>
            <a:r>
              <a:rPr lang="fr-FR" dirty="0"/>
              <a:t>Plus rapide sur GPU</a:t>
            </a:r>
          </a:p>
        </p:txBody>
      </p:sp>
    </p:spTree>
    <p:extLst>
      <p:ext uri="{BB962C8B-B14F-4D97-AF65-F5344CB8AC3E}">
        <p14:creationId xmlns:p14="http://schemas.microsoft.com/office/powerpoint/2010/main" val="1579135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Evolution de </a:t>
            </a:r>
            <a:r>
              <a:rPr lang="fr-FR" dirty="0" err="1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5 </a:t>
            </a:r>
            <a:r>
              <a:rPr lang="fr-FR" dirty="0" err="1"/>
              <a:t>epoch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214008"/>
            <a:ext cx="6408712" cy="379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5287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Evaluate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Evalue le modèle</a:t>
            </a:r>
          </a:p>
          <a:p>
            <a:pPr lvl="1"/>
            <a:r>
              <a:rPr lang="fr-FR" dirty="0" err="1"/>
              <a:t>Metrics</a:t>
            </a:r>
            <a:r>
              <a:rPr lang="fr-FR" dirty="0"/>
              <a:t> = </a:t>
            </a:r>
            <a:r>
              <a:rPr lang="fr-FR" dirty="0" err="1"/>
              <a:t>model.evaluate</a:t>
            </a:r>
            <a:r>
              <a:rPr lang="fr-FR" dirty="0"/>
              <a:t>(</a:t>
            </a:r>
            <a:r>
              <a:rPr lang="fr-FR" dirty="0" err="1"/>
              <a:t>dataset</a:t>
            </a:r>
            <a:r>
              <a:rPr lang="fr-FR" dirty="0"/>
              <a:t>, </a:t>
            </a:r>
            <a:r>
              <a:rPr lang="fr-FR" dirty="0" err="1"/>
              <a:t>steps</a:t>
            </a:r>
            <a:r>
              <a:rPr lang="fr-FR" dirty="0"/>
              <a:t>=30)</a:t>
            </a:r>
          </a:p>
          <a:p>
            <a:r>
              <a:rPr lang="fr-FR" dirty="0"/>
              <a:t>Calcul les </a:t>
            </a:r>
            <a:r>
              <a:rPr lang="fr-FR" dirty="0" err="1"/>
              <a:t>metrics</a:t>
            </a:r>
            <a:r>
              <a:rPr lang="fr-FR" dirty="0"/>
              <a:t> du </a:t>
            </a:r>
            <a:r>
              <a:rPr lang="fr-FR" dirty="0" err="1"/>
              <a:t>dataset</a:t>
            </a:r>
            <a:r>
              <a:rPr lang="fr-FR" dirty="0"/>
              <a:t> après l’apprentissage</a:t>
            </a:r>
          </a:p>
        </p:txBody>
      </p:sp>
    </p:spTree>
    <p:extLst>
      <p:ext uri="{BB962C8B-B14F-4D97-AF65-F5344CB8AC3E}">
        <p14:creationId xmlns:p14="http://schemas.microsoft.com/office/powerpoint/2010/main" val="2218724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Predict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Prédiction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model.predict</a:t>
            </a:r>
            <a:r>
              <a:rPr lang="fr-FR" dirty="0"/>
              <a:t>(data, </a:t>
            </a:r>
            <a:r>
              <a:rPr lang="fr-FR" dirty="0" err="1"/>
              <a:t>batch_size</a:t>
            </a:r>
            <a:r>
              <a:rPr lang="fr-FR" dirty="0"/>
              <a:t>=32)</a:t>
            </a:r>
          </a:p>
          <a:p>
            <a:r>
              <a:rPr lang="fr-FR" dirty="0"/>
              <a:t>Calcul la prédiction pour data</a:t>
            </a:r>
          </a:p>
          <a:p>
            <a:pPr lvl="1"/>
            <a:r>
              <a:rPr lang="fr-FR" dirty="0" err="1"/>
              <a:t>Batch_size</a:t>
            </a:r>
            <a:r>
              <a:rPr lang="fr-FR" dirty="0"/>
              <a:t> définit le nombre de données analysées dans le même cycle GPU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3933056"/>
            <a:ext cx="625259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40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est une API Python portable qui permet d'effectuer du </a:t>
            </a:r>
            <a:r>
              <a:rPr lang="fr-FR" dirty="0" err="1"/>
              <a:t>Deep</a:t>
            </a:r>
            <a:r>
              <a:rPr lang="fr-FR" dirty="0"/>
              <a:t> Learning par-dessus </a:t>
            </a:r>
            <a:r>
              <a:rPr lang="fr-FR" dirty="0" err="1"/>
              <a:t>Tensorflow</a:t>
            </a:r>
            <a:r>
              <a:rPr lang="fr-FR" dirty="0"/>
              <a:t>,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Elle a été initialement écrite par François Chollet</a:t>
            </a:r>
          </a:p>
          <a:p>
            <a:pPr lvl="2"/>
            <a:r>
              <a:rPr lang="fr-FR" dirty="0"/>
              <a:t>Salarié de Google</a:t>
            </a:r>
          </a:p>
          <a:p>
            <a:pPr lvl="1"/>
            <a:r>
              <a:rPr lang="fr-FR" dirty="0"/>
              <a:t>Permet d'écrire des réseaux neuronaux simplement</a:t>
            </a:r>
          </a:p>
          <a:p>
            <a:pPr lvl="1"/>
            <a:r>
              <a:rPr lang="fr-FR" dirty="0"/>
              <a:t>Permet de rendre le code </a:t>
            </a:r>
            <a:r>
              <a:rPr lang="fr-FR" dirty="0" err="1"/>
              <a:t>TensorFlow</a:t>
            </a:r>
            <a:r>
              <a:rPr lang="fr-FR" dirty="0"/>
              <a:t> portable vers CNTK et </a:t>
            </a:r>
            <a:r>
              <a:rPr lang="fr-FR" dirty="0" err="1"/>
              <a:t>Theano</a:t>
            </a:r>
            <a:endParaRPr lang="fr-FR" dirty="0"/>
          </a:p>
          <a:p>
            <a:pPr lvl="1"/>
            <a:r>
              <a:rPr lang="fr-FR" dirty="0"/>
              <a:t>Package </a:t>
            </a:r>
            <a:r>
              <a:rPr lang="fr-FR" dirty="0" err="1"/>
              <a:t>keras</a:t>
            </a:r>
            <a:endParaRPr lang="fr-FR" dirty="0"/>
          </a:p>
          <a:p>
            <a:r>
              <a:rPr lang="fr-FR" dirty="0"/>
              <a:t>Inclus dans </a:t>
            </a:r>
            <a:r>
              <a:rPr lang="fr-FR" dirty="0" err="1"/>
              <a:t>Tensorflow</a:t>
            </a:r>
            <a:r>
              <a:rPr lang="fr-FR" dirty="0"/>
              <a:t> 2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tensorflow.keras</a:t>
            </a:r>
            <a:r>
              <a:rPr lang="fr-FR" dirty="0"/>
              <a:t> as </a:t>
            </a:r>
            <a:r>
              <a:rPr lang="fr-FR" dirty="0" err="1"/>
              <a:t>keras</a:t>
            </a:r>
            <a:endParaRPr lang="fr-FR" dirty="0"/>
          </a:p>
        </p:txBody>
      </p:sp>
      <p:pic>
        <p:nvPicPr>
          <p:cNvPr id="1026" name="Picture 2" descr="FranÃ§ois Choll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577" y="1844824"/>
            <a:ext cx="1381994" cy="138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ras tutorial - keras log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0"/>
            <a:ext cx="1320081" cy="13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78506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Vocabulaire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TensorFlow</a:t>
            </a:r>
            <a:r>
              <a:rPr lang="fr-FR" sz="2400" dirty="0"/>
              <a:t> et </a:t>
            </a:r>
            <a:r>
              <a:rPr lang="fr-FR" sz="2400" dirty="0" err="1"/>
              <a:t>SKLearn</a:t>
            </a:r>
            <a:r>
              <a:rPr lang="fr-FR" sz="2400" dirty="0"/>
              <a:t> n’utilisent pas le même vocabulaire</a:t>
            </a:r>
          </a:p>
          <a:p>
            <a:r>
              <a:rPr lang="fr-FR" sz="2400" dirty="0" err="1"/>
              <a:t>TrainingSet</a:t>
            </a:r>
            <a:endParaRPr lang="fr-FR" sz="2400" dirty="0"/>
          </a:p>
          <a:p>
            <a:pPr lvl="1"/>
            <a:r>
              <a:rPr lang="fr-FR" sz="2000" dirty="0"/>
              <a:t>Jeux d’entrainement</a:t>
            </a:r>
          </a:p>
          <a:p>
            <a:pPr lvl="1"/>
            <a:r>
              <a:rPr lang="fr-FR" sz="2000" dirty="0"/>
              <a:t>Calcul du </a:t>
            </a:r>
            <a:r>
              <a:rPr lang="fr-FR" sz="2000" dirty="0" err="1"/>
              <a:t>Loss</a:t>
            </a:r>
            <a:endParaRPr lang="fr-FR" sz="2000" dirty="0"/>
          </a:p>
          <a:p>
            <a:r>
              <a:rPr lang="fr-FR" sz="2400" dirty="0" err="1"/>
              <a:t>ValidationSet</a:t>
            </a:r>
            <a:endParaRPr lang="fr-FR" sz="2400" dirty="0"/>
          </a:p>
          <a:p>
            <a:pPr lvl="1"/>
            <a:r>
              <a:rPr lang="fr-FR" sz="2000" dirty="0"/>
              <a:t>Jeux pour mesurer la qualité du modèle</a:t>
            </a:r>
          </a:p>
          <a:p>
            <a:pPr lvl="1"/>
            <a:r>
              <a:rPr lang="fr-FR" sz="2000" dirty="0"/>
              <a:t>Ne doit jamais être vu du modèle</a:t>
            </a:r>
          </a:p>
          <a:p>
            <a:r>
              <a:rPr lang="fr-FR" sz="2400" dirty="0" err="1"/>
              <a:t>TestSet</a:t>
            </a:r>
            <a:endParaRPr lang="fr-FR" sz="2400" dirty="0"/>
          </a:p>
          <a:p>
            <a:pPr lvl="1"/>
            <a:r>
              <a:rPr lang="fr-FR" sz="2000" dirty="0"/>
              <a:t>Recette final</a:t>
            </a:r>
          </a:p>
          <a:p>
            <a:pPr lvl="1"/>
            <a:r>
              <a:rPr lang="fr-FR" sz="2000" dirty="0"/>
              <a:t>Ne doit jamais être vu des développeurs</a:t>
            </a:r>
          </a:p>
        </p:txBody>
      </p:sp>
    </p:spTree>
    <p:extLst>
      <p:ext uri="{BB962C8B-B14F-4D97-AF65-F5344CB8AC3E}">
        <p14:creationId xmlns:p14="http://schemas.microsoft.com/office/powerpoint/2010/main" val="15213705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</a:t>
            </a:r>
            <a:r>
              <a:rPr lang="fr-FR" dirty="0" err="1"/>
              <a:t>Keras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</a:t>
            </a:r>
          </a:p>
          <a:p>
            <a:pPr lvl="1"/>
            <a:r>
              <a:rPr lang="en-US" dirty="0" err="1"/>
              <a:t>model.fit</a:t>
            </a:r>
            <a:r>
              <a:rPr lang="en-US" dirty="0"/>
              <a:t>(</a:t>
            </a:r>
            <a:r>
              <a:rPr lang="en-US" dirty="0" err="1"/>
              <a:t>validation_split</a:t>
            </a:r>
            <a:r>
              <a:rPr lang="en-US" dirty="0"/>
              <a:t>=0.2)</a:t>
            </a:r>
            <a:endParaRPr lang="fr-FR" dirty="0"/>
          </a:p>
          <a:p>
            <a:r>
              <a:rPr lang="fr-FR" dirty="0"/>
              <a:t>Pour s’assurer la reproductibilité de la randomisation</a:t>
            </a:r>
          </a:p>
          <a:p>
            <a:pPr lvl="1"/>
            <a:r>
              <a:rPr lang="fr-FR" dirty="0" err="1"/>
              <a:t>tensorflow.random.set_seed</a:t>
            </a:r>
            <a:r>
              <a:rPr lang="fr-FR" dirty="0"/>
              <a:t>(1511)</a:t>
            </a:r>
          </a:p>
          <a:p>
            <a:r>
              <a:rPr lang="fr-FR" dirty="0"/>
              <a:t>En cas d’utilisation </a:t>
            </a:r>
            <a:r>
              <a:rPr lang="fr-FR" dirty="0" err="1"/>
              <a:t>numpy</a:t>
            </a:r>
            <a:endParaRPr lang="fr-FR" dirty="0"/>
          </a:p>
          <a:p>
            <a:pPr lvl="1"/>
            <a:r>
              <a:rPr lang="fr-FR" dirty="0" err="1"/>
              <a:t>np.random.seed</a:t>
            </a:r>
            <a:r>
              <a:rPr lang="fr-FR" dirty="0"/>
              <a:t>(1511)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4143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l’inférence avec les training set</a:t>
            </a:r>
          </a:p>
          <a:p>
            <a:r>
              <a:rPr lang="fr-FR" sz="2400" dirty="0" err="1"/>
              <a:t>Val_loss</a:t>
            </a:r>
            <a:r>
              <a:rPr lang="fr-FR" sz="2400" dirty="0"/>
              <a:t> détermine le </a:t>
            </a:r>
            <a:r>
              <a:rPr lang="fr-FR" sz="2400" dirty="0" err="1"/>
              <a:t>loss</a:t>
            </a:r>
            <a:r>
              <a:rPr lang="fr-FR" sz="2400" dirty="0"/>
              <a:t>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 err="1"/>
              <a:t>Accuracy</a:t>
            </a:r>
            <a:r>
              <a:rPr lang="fr-FR" sz="2400" dirty="0"/>
              <a:t> détermine la précision de l’inférence avec les training set</a:t>
            </a:r>
          </a:p>
          <a:p>
            <a:r>
              <a:rPr lang="fr-FR" sz="2400" dirty="0"/>
              <a:t>Val_ </a:t>
            </a:r>
            <a:r>
              <a:rPr lang="fr-FR" sz="2400" dirty="0" err="1"/>
              <a:t>accuracy</a:t>
            </a:r>
            <a:r>
              <a:rPr lang="fr-FR" sz="2400" dirty="0"/>
              <a:t> détermine la précision de l’</a:t>
            </a:r>
            <a:r>
              <a:rPr lang="fr-FR" sz="2400" dirty="0" err="1"/>
              <a:t>epoch</a:t>
            </a:r>
            <a:r>
              <a:rPr lang="fr-FR" sz="2400" dirty="0"/>
              <a:t> avec le jeux de validation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 : le réseau ne fonctionne pas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r>
              <a:rPr lang="fr-FR" sz="2400" dirty="0"/>
              <a:t> :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r>
              <a:rPr lang="fr-FR" sz="2400" dirty="0"/>
              <a:t> : léger </a:t>
            </a:r>
            <a:r>
              <a:rPr lang="fr-FR" sz="2400" dirty="0" err="1"/>
              <a:t>overfitting</a:t>
            </a:r>
            <a:endParaRPr lang="fr-FR" sz="24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r>
              <a:rPr lang="fr-FR" sz="2400" dirty="0"/>
              <a:t> : 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&gt;&gt; </a:t>
            </a:r>
            <a:r>
              <a:rPr lang="fr-FR" sz="2400" dirty="0" err="1"/>
              <a:t>accuracy</a:t>
            </a:r>
            <a:r>
              <a:rPr lang="fr-FR" sz="2400" dirty="0"/>
              <a:t> : anormal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9506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to_categorical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Convertit un vecteur de labels en matrice</a:t>
            </a:r>
          </a:p>
          <a:p>
            <a:pPr lvl="1"/>
            <a:r>
              <a:rPr lang="fr-FR" dirty="0"/>
              <a:t>Utile pour le calcul du </a:t>
            </a:r>
            <a:r>
              <a:rPr lang="fr-FR" dirty="0" err="1"/>
              <a:t>loss</a:t>
            </a:r>
            <a:r>
              <a:rPr lang="fr-FR" dirty="0"/>
              <a:t> par </a:t>
            </a:r>
            <a:r>
              <a:rPr lang="fr-FR" dirty="0" err="1"/>
              <a:t>categorical_crossentropy</a:t>
            </a:r>
            <a:endParaRPr lang="fr-FR" dirty="0"/>
          </a:p>
          <a:p>
            <a:pPr lvl="1"/>
            <a:r>
              <a:rPr lang="fr-FR" dirty="0"/>
              <a:t>Par exemple, supposons 5 labels sur 3 classes</a:t>
            </a:r>
          </a:p>
          <a:p>
            <a:pPr lvl="1"/>
            <a:r>
              <a:rPr lang="fr-FR" dirty="0"/>
              <a:t>labels = </a:t>
            </a:r>
            <a:r>
              <a:rPr lang="en-US" dirty="0"/>
              <a:t>array([0, 2, 1, 2, 0])</a:t>
            </a:r>
          </a:p>
          <a:p>
            <a:pPr lvl="1"/>
            <a:r>
              <a:rPr lang="en-US" dirty="0"/>
              <a:t>On </a:t>
            </a:r>
            <a:r>
              <a:rPr lang="en-US" dirty="0" err="1"/>
              <a:t>obtient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Les distances du loss pour </a:t>
            </a:r>
            <a:r>
              <a:rPr lang="en-US" dirty="0" err="1"/>
              <a:t>chaque</a:t>
            </a:r>
            <a:r>
              <a:rPr lang="en-US" dirty="0"/>
              <a:t> </a:t>
            </a:r>
            <a:r>
              <a:rPr lang="en-US" dirty="0" err="1"/>
              <a:t>valeur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égales</a:t>
            </a:r>
            <a:r>
              <a:rPr lang="en-US" dirty="0"/>
              <a:t> à 1</a:t>
            </a:r>
          </a:p>
          <a:p>
            <a:pPr lvl="1"/>
            <a:endParaRPr lang="en-US" dirty="0"/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717032"/>
            <a:ext cx="5222980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512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Softmax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le nombre de catégorie est = 2</a:t>
            </a:r>
          </a:p>
          <a:p>
            <a:pPr lvl="1"/>
            <a:r>
              <a:rPr lang="fr-FR" dirty="0"/>
              <a:t>Il faut un output layer avec 1 neurone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sigmoid</a:t>
            </a:r>
            <a:r>
              <a:rPr lang="fr-FR" dirty="0"/>
              <a:t> est couramment utilisée</a:t>
            </a:r>
          </a:p>
          <a:p>
            <a:pPr lvl="1"/>
            <a:r>
              <a:rPr lang="fr-FR" dirty="0"/>
              <a:t>Il est possible également d’avoir un output layer avec 2 neurones, mais il est indispensable que la somme des sorties = 1</a:t>
            </a:r>
          </a:p>
          <a:p>
            <a:r>
              <a:rPr lang="fr-FR" dirty="0"/>
              <a:t>Si le nombre de catégorie &gt; 2</a:t>
            </a:r>
          </a:p>
          <a:p>
            <a:pPr lvl="1"/>
            <a:r>
              <a:rPr lang="fr-FR" dirty="0"/>
              <a:t>Il faut autant d’output que de catégorie</a:t>
            </a:r>
          </a:p>
          <a:p>
            <a:pPr lvl="1"/>
            <a:r>
              <a:rPr lang="fr-FR" dirty="0"/>
              <a:t>L’activation </a:t>
            </a:r>
            <a:r>
              <a:rPr lang="fr-FR" dirty="0" err="1"/>
              <a:t>softmax</a:t>
            </a:r>
            <a:r>
              <a:rPr lang="fr-FR" dirty="0"/>
              <a:t> doit être utilisée</a:t>
            </a:r>
          </a:p>
        </p:txBody>
      </p:sp>
    </p:spTree>
    <p:extLst>
      <p:ext uri="{BB962C8B-B14F-4D97-AF65-F5344CB8AC3E}">
        <p14:creationId xmlns:p14="http://schemas.microsoft.com/office/powerpoint/2010/main" val="14218645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Solidification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</a:t>
            </a:r>
            <a:r>
              <a:rPr lang="fr-FR" dirty="0"/>
              <a:t>est possible de sauvegarder entièrement le modèle</a:t>
            </a:r>
          </a:p>
          <a:p>
            <a:pPr lvl="1"/>
            <a:r>
              <a:rPr lang="fr-FR" dirty="0"/>
              <a:t>Uniquement </a:t>
            </a:r>
            <a:r>
              <a:rPr lang="fr-FR" dirty="0" err="1"/>
              <a:t>Keras</a:t>
            </a:r>
            <a:r>
              <a:rPr lang="fr-FR" dirty="0"/>
              <a:t> H5</a:t>
            </a:r>
          </a:p>
          <a:p>
            <a:pPr lvl="1"/>
            <a:r>
              <a:rPr lang="fr-FR" dirty="0" err="1"/>
              <a:t>model.save</a:t>
            </a:r>
            <a:r>
              <a:rPr lang="fr-FR" dirty="0"/>
              <a:t>(file.h5)</a:t>
            </a:r>
          </a:p>
          <a:p>
            <a:pPr lvl="1"/>
            <a:r>
              <a:rPr lang="fr-FR" dirty="0"/>
              <a:t>model = </a:t>
            </a:r>
            <a:r>
              <a:rPr lang="fr-FR" dirty="0" err="1"/>
              <a:t>tf.keras.models.load_model</a:t>
            </a:r>
            <a:r>
              <a:rPr lang="fr-FR" dirty="0"/>
              <a:t>(file.h5)</a:t>
            </a:r>
          </a:p>
        </p:txBody>
      </p:sp>
    </p:spTree>
    <p:extLst>
      <p:ext uri="{BB962C8B-B14F-4D97-AF65-F5344CB8AC3E}">
        <p14:creationId xmlns:p14="http://schemas.microsoft.com/office/powerpoint/2010/main" val="1886155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DropOut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DropOut</a:t>
            </a:r>
            <a:r>
              <a:rPr lang="fr-FR" dirty="0"/>
              <a:t> désactive aléatoirement un perceptron</a:t>
            </a:r>
          </a:p>
          <a:p>
            <a:pPr lvl="1"/>
            <a:r>
              <a:rPr lang="fr-FR" dirty="0"/>
              <a:t>Combat le surapprentissage</a:t>
            </a:r>
          </a:p>
          <a:p>
            <a:pPr lvl="1"/>
            <a:r>
              <a:rPr lang="fr-FR" dirty="0"/>
              <a:t>Evite d'être dépendant d'un neurone</a:t>
            </a:r>
          </a:p>
          <a:p>
            <a:pPr lvl="1"/>
            <a:r>
              <a:rPr lang="fr-FR" dirty="0"/>
              <a:t>Encourage le réseau dans son ensemble</a:t>
            </a:r>
          </a:p>
          <a:p>
            <a:pPr lvl="1"/>
            <a:r>
              <a:rPr lang="fr-FR" dirty="0"/>
              <a:t>Désactivé lors de l’inférence par </a:t>
            </a:r>
            <a:r>
              <a:rPr lang="fr-FR" dirty="0" err="1"/>
              <a:t>predict</a:t>
            </a:r>
            <a:r>
              <a:rPr lang="fr-FR" dirty="0"/>
              <a:t> et </a:t>
            </a:r>
            <a:r>
              <a:rPr lang="fr-FR" dirty="0" err="1"/>
              <a:t>evaluate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sz="2400" dirty="0"/>
              <a:t>Le </a:t>
            </a:r>
            <a:r>
              <a:rPr lang="fr-FR" sz="2400" dirty="0" err="1"/>
              <a:t>DropConnect</a:t>
            </a:r>
            <a:r>
              <a:rPr lang="fr-FR" sz="2400" dirty="0"/>
              <a:t> désactive aléatoirement un input</a:t>
            </a:r>
          </a:p>
          <a:p>
            <a:pPr lvl="1"/>
            <a:r>
              <a:rPr lang="fr-FR" sz="2000" dirty="0"/>
              <a:t>Assez identique au </a:t>
            </a:r>
            <a:r>
              <a:rPr lang="fr-FR" sz="2000" dirty="0" err="1"/>
              <a:t>DropOut</a:t>
            </a:r>
            <a:r>
              <a:rPr lang="fr-FR" sz="2000" dirty="0"/>
              <a:t> en moins puissant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1030" name="Picture 6" descr="https://s3-ap-south-1.amazonaws.com/av-blog-media/wp-content/uploads/2018/04/1IrdJ5PghD9YoOyVAQ73MJw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333" y="3645024"/>
            <a:ext cx="3672408" cy="2139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9247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Compréhension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est bas</a:t>
            </a:r>
          </a:p>
          <a:p>
            <a:pPr lvl="1"/>
            <a:r>
              <a:rPr lang="fr-FR" sz="2000" dirty="0"/>
              <a:t>Le réseau ne fonctionne pas</a:t>
            </a:r>
          </a:p>
          <a:p>
            <a:pPr lvl="1"/>
            <a:r>
              <a:rPr lang="fr-FR" sz="2000" dirty="0"/>
              <a:t>Pas assez de données</a:t>
            </a:r>
          </a:p>
          <a:p>
            <a:pPr lvl="1"/>
            <a:r>
              <a:rPr lang="fr-FR" sz="2000" dirty="0"/>
              <a:t>Réseau trop profond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 err="1"/>
              <a:t>Overfitting</a:t>
            </a:r>
            <a:endParaRPr lang="fr-FR" sz="2000" dirty="0"/>
          </a:p>
          <a:p>
            <a:pPr lvl="1"/>
            <a:r>
              <a:rPr lang="fr-FR" sz="2000" dirty="0"/>
              <a:t>Ajouter, modifier des </a:t>
            </a:r>
            <a:r>
              <a:rPr lang="fr-FR" sz="2000" dirty="0" err="1"/>
              <a:t>DropOut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accuracy</a:t>
            </a:r>
            <a:r>
              <a:rPr lang="fr-FR" sz="2400" dirty="0"/>
              <a:t> &gt; </a:t>
            </a:r>
            <a:r>
              <a:rPr lang="fr-FR" sz="2400" dirty="0" err="1"/>
              <a:t>val_accuracy</a:t>
            </a:r>
            <a:endParaRPr lang="fr-FR" sz="2400" dirty="0"/>
          </a:p>
          <a:p>
            <a:pPr lvl="1"/>
            <a:r>
              <a:rPr lang="fr-FR" sz="2000" dirty="0"/>
              <a:t>Leger </a:t>
            </a:r>
            <a:r>
              <a:rPr lang="fr-FR" sz="2000" dirty="0" err="1"/>
              <a:t>overfitting</a:t>
            </a:r>
            <a:endParaRPr lang="fr-FR" sz="2000" dirty="0"/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&gt;=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Parfait</a:t>
            </a:r>
          </a:p>
          <a:p>
            <a:r>
              <a:rPr lang="fr-FR" sz="2400" dirty="0"/>
              <a:t>Si </a:t>
            </a:r>
            <a:r>
              <a:rPr lang="fr-FR" sz="2400" dirty="0" err="1"/>
              <a:t>val_accuracy</a:t>
            </a:r>
            <a:r>
              <a:rPr lang="fr-FR" sz="2400" dirty="0"/>
              <a:t> &gt; </a:t>
            </a:r>
            <a:r>
              <a:rPr lang="fr-FR" sz="2400" dirty="0" err="1"/>
              <a:t>accuracy</a:t>
            </a:r>
            <a:endParaRPr lang="fr-FR" sz="2400" dirty="0"/>
          </a:p>
          <a:p>
            <a:pPr lvl="1"/>
            <a:r>
              <a:rPr lang="fr-FR" sz="2000" dirty="0"/>
              <a:t>Normal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32412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simple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MLP 5x5x1</a:t>
            </a:r>
          </a:p>
          <a:p>
            <a:pPr lvl="1"/>
            <a:r>
              <a:rPr lang="fr-FR" dirty="0"/>
              <a:t>Par défaut l’activation est </a:t>
            </a:r>
            <a:r>
              <a:rPr lang="fr-FR" dirty="0" err="1"/>
              <a:t>linear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996952"/>
            <a:ext cx="4886039" cy="204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196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MLP avec 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fr-FR" dirty="0"/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80" y="2780928"/>
            <a:ext cx="6984886" cy="200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373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Fonctions d'activation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relu</a:t>
            </a:r>
          </a:p>
          <a:p>
            <a:r>
              <a:rPr lang="fr-FR" dirty="0" err="1"/>
              <a:t>tanh</a:t>
            </a:r>
            <a:r>
              <a:rPr lang="fr-FR" dirty="0"/>
              <a:t> (assez rapide), </a:t>
            </a:r>
            <a:r>
              <a:rPr lang="fr-FR" dirty="0" err="1"/>
              <a:t>sigmoid</a:t>
            </a:r>
            <a:r>
              <a:rPr lang="fr-FR" dirty="0"/>
              <a:t> (lent), </a:t>
            </a:r>
            <a:r>
              <a:rPr lang="fr-FR" dirty="0" err="1"/>
              <a:t>hard_sigmoid</a:t>
            </a:r>
            <a:r>
              <a:rPr lang="fr-FR" dirty="0"/>
              <a:t> (rapide)</a:t>
            </a:r>
          </a:p>
          <a:p>
            <a:r>
              <a:rPr lang="fr-FR" dirty="0" err="1"/>
              <a:t>LeakyRelu</a:t>
            </a:r>
            <a:endParaRPr lang="fr-FR" dirty="0"/>
          </a:p>
          <a:p>
            <a:r>
              <a:rPr lang="fr-FR" dirty="0" err="1"/>
              <a:t>Softmax</a:t>
            </a:r>
            <a:endParaRPr lang="fr-FR" dirty="0"/>
          </a:p>
          <a:p>
            <a:r>
              <a:rPr lang="fr-FR" dirty="0"/>
              <a:t>Deux écritures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layers.Dense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(64, activation=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tf.sigmoid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fr-FR" dirty="0"/>
          </a:p>
        </p:txBody>
      </p:sp>
      <p:sp>
        <p:nvSpPr>
          <p:cNvPr id="4" name="AutoShape 2" descr="RÃ©sultat de recherche d'images pour &quot;wiki softmax&quot;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8610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Bias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défaut </a:t>
            </a:r>
            <a:r>
              <a:rPr lang="fr-FR" dirty="0" err="1"/>
              <a:t>Tensorflow</a:t>
            </a:r>
            <a:r>
              <a:rPr lang="fr-FR" dirty="0"/>
              <a:t> utilise des données centrées sur zéro</a:t>
            </a:r>
          </a:p>
          <a:p>
            <a:pPr lvl="1"/>
            <a:r>
              <a:rPr lang="fr-FR" dirty="0" err="1"/>
              <a:t>Bias</a:t>
            </a:r>
            <a:r>
              <a:rPr lang="fr-FR" dirty="0"/>
              <a:t> = 0</a:t>
            </a:r>
          </a:p>
          <a:p>
            <a:r>
              <a:rPr lang="fr-FR" dirty="0"/>
              <a:t>Les données sont des flottants centrées sur zéro essentiellement comprises entre -1 et 1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X = [0,1,2,3,4,5,6,7]</a:t>
            </a:r>
          </a:p>
          <a:p>
            <a:pPr lvl="1"/>
            <a:r>
              <a:rPr lang="fr-FR" dirty="0" err="1"/>
              <a:t>Xnormalized</a:t>
            </a:r>
            <a:r>
              <a:rPr lang="fr-FR" dirty="0"/>
              <a:t> = (X - 3.5) / 3.5</a:t>
            </a:r>
          </a:p>
        </p:txBody>
      </p:sp>
    </p:spTree>
    <p:extLst>
      <p:ext uri="{BB962C8B-B14F-4D97-AF65-F5344CB8AC3E}">
        <p14:creationId xmlns:p14="http://schemas.microsoft.com/office/powerpoint/2010/main" val="2592647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</a:t>
            </a:r>
            <a:r>
              <a:rPr lang="fr-FR" dirty="0"/>
              <a:t> possède 2 API pour créer un réseau</a:t>
            </a:r>
          </a:p>
          <a:p>
            <a:r>
              <a:rPr lang="fr-FR" dirty="0" err="1"/>
              <a:t>Sequential</a:t>
            </a:r>
            <a:endParaRPr lang="fr-FR" dirty="0"/>
          </a:p>
          <a:p>
            <a:pPr lvl="1"/>
            <a:r>
              <a:rPr lang="fr-FR" dirty="0"/>
              <a:t>Orienté objet</a:t>
            </a:r>
          </a:p>
          <a:p>
            <a:pPr lvl="1"/>
            <a:r>
              <a:rPr lang="fr-FR" dirty="0"/>
              <a:t>Compatible MLP uniquement</a:t>
            </a:r>
          </a:p>
          <a:p>
            <a:r>
              <a:rPr lang="fr-FR" dirty="0"/>
              <a:t>Model</a:t>
            </a:r>
          </a:p>
          <a:p>
            <a:pPr lvl="1"/>
            <a:r>
              <a:rPr lang="fr-FR" dirty="0"/>
              <a:t>Orienté fonctionnel</a:t>
            </a:r>
          </a:p>
          <a:p>
            <a:pPr lvl="1"/>
            <a:r>
              <a:rPr lang="fr-FR" dirty="0"/>
              <a:t>Compatible pour tout graphe acyclique</a:t>
            </a:r>
          </a:p>
          <a:p>
            <a:pPr lvl="1"/>
            <a:r>
              <a:rPr lang="fr-FR" dirty="0"/>
              <a:t>Donc compatible MLP ou autre</a:t>
            </a:r>
          </a:p>
        </p:txBody>
      </p:sp>
    </p:spTree>
    <p:extLst>
      <p:ext uri="{BB962C8B-B14F-4D97-AF65-F5344CB8AC3E}">
        <p14:creationId xmlns:p14="http://schemas.microsoft.com/office/powerpoint/2010/main" val="2833686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Dense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Keras.layers.Dense</a:t>
            </a:r>
            <a:r>
              <a:rPr lang="fr-FR" dirty="0"/>
              <a:t> est le layer MLP</a:t>
            </a:r>
          </a:p>
          <a:p>
            <a:pPr lvl="1"/>
            <a:r>
              <a:rPr lang="fr-FR" dirty="0"/>
              <a:t>Spécifie le nombre de perceptron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(8)</a:t>
            </a:r>
          </a:p>
          <a:p>
            <a:pPr lvl="1"/>
            <a:r>
              <a:rPr lang="fr-FR" dirty="0"/>
              <a:t>La fonction d’activation est identique pour tous le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activation=‘relu’)</a:t>
            </a:r>
          </a:p>
          <a:p>
            <a:pPr lvl="1"/>
            <a:r>
              <a:rPr lang="fr-FR" dirty="0"/>
              <a:t>Facultativement </a:t>
            </a:r>
            <a:r>
              <a:rPr lang="fr-FR" dirty="0" err="1"/>
              <a:t>input_shape</a:t>
            </a:r>
            <a:r>
              <a:rPr lang="fr-FR" dirty="0"/>
              <a:t> définit le </a:t>
            </a:r>
            <a:r>
              <a:rPr lang="fr-FR" dirty="0" err="1"/>
              <a:t>shape</a:t>
            </a:r>
            <a:r>
              <a:rPr lang="fr-FR" dirty="0"/>
              <a:t> du tenseur en entrée du layer</a:t>
            </a:r>
          </a:p>
          <a:p>
            <a:pPr lvl="1"/>
            <a:r>
              <a:rPr lang="fr-FR" dirty="0" err="1"/>
              <a:t>keras.layers.Dense</a:t>
            </a:r>
            <a:r>
              <a:rPr lang="fr-FR" dirty="0"/>
              <a:t>(8, </a:t>
            </a:r>
            <a:r>
              <a:rPr lang="fr-FR" dirty="0" err="1"/>
              <a:t>input_shape</a:t>
            </a:r>
            <a:r>
              <a:rPr lang="fr-FR" dirty="0"/>
              <a:t>(2,))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640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Sequential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Keras.Sequential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keras.Sequential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Possède une liste de </a:t>
            </a:r>
            <a:r>
              <a:rPr lang="fr-FR" dirty="0" err="1"/>
              <a:t>layers</a:t>
            </a:r>
            <a:endParaRPr lang="fr-FR" dirty="0"/>
          </a:p>
          <a:p>
            <a:pPr lvl="1"/>
            <a:r>
              <a:rPr lang="fr-FR" dirty="0" err="1"/>
              <a:t>Model.layers</a:t>
            </a:r>
            <a:endParaRPr lang="fr-FR" dirty="0"/>
          </a:p>
          <a:p>
            <a:pPr lvl="1"/>
            <a:r>
              <a:rPr lang="fr-FR" dirty="0"/>
              <a:t>Ajout d’un layer soit par </a:t>
            </a:r>
            <a:r>
              <a:rPr lang="fr-FR" dirty="0" err="1"/>
              <a:t>add</a:t>
            </a:r>
            <a:r>
              <a:rPr lang="fr-FR" dirty="0"/>
              <a:t> soit par le constructeur</a:t>
            </a:r>
          </a:p>
          <a:p>
            <a:pPr lvl="1"/>
            <a:r>
              <a:rPr lang="fr-FR" dirty="0"/>
              <a:t>Un layer ne peut avoir qu’un seul parent (MLP)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42" y="4470324"/>
            <a:ext cx="3563283" cy="1152128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0825" y="4439136"/>
            <a:ext cx="5797759" cy="158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449664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24012</TotalTime>
  <Words>866</Words>
  <Application>Microsoft Office PowerPoint</Application>
  <PresentationFormat>Affichage à l'écran (4:3)</PresentationFormat>
  <Paragraphs>184</Paragraphs>
  <Slides>27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2" baseType="lpstr">
      <vt:lpstr>Arial</vt:lpstr>
      <vt:lpstr>Courier New</vt:lpstr>
      <vt:lpstr>Monotype Sorts</vt:lpstr>
      <vt:lpstr>Times New Roman</vt:lpstr>
      <vt:lpstr>cvc</vt:lpstr>
      <vt:lpstr>Présentation PowerPoint</vt:lpstr>
      <vt:lpstr>Keras</vt:lpstr>
      <vt:lpstr>Exemple simple</vt:lpstr>
      <vt:lpstr>MLP avec activation</vt:lpstr>
      <vt:lpstr>Fonctions d'activation</vt:lpstr>
      <vt:lpstr>Bias</vt:lpstr>
      <vt:lpstr>API</vt:lpstr>
      <vt:lpstr>Dense</vt:lpstr>
      <vt:lpstr>Sequential</vt:lpstr>
      <vt:lpstr>Model</vt:lpstr>
      <vt:lpstr>Optimizer</vt:lpstr>
      <vt:lpstr>Optimizer</vt:lpstr>
      <vt:lpstr>Compile</vt:lpstr>
      <vt:lpstr>Exemple complet de compilation</vt:lpstr>
      <vt:lpstr>Fit</vt:lpstr>
      <vt:lpstr>Epochs</vt:lpstr>
      <vt:lpstr>Evolution de loss</vt:lpstr>
      <vt:lpstr>Evaluate</vt:lpstr>
      <vt:lpstr>Predict</vt:lpstr>
      <vt:lpstr>Vocabulaire</vt:lpstr>
      <vt:lpstr>Méthode Keras</vt:lpstr>
      <vt:lpstr>Compréhension des résultats</vt:lpstr>
      <vt:lpstr>to_categorical</vt:lpstr>
      <vt:lpstr>Softmax</vt:lpstr>
      <vt:lpstr>Solidification du modèle</vt:lpstr>
      <vt:lpstr>DropOut</vt:lpstr>
      <vt:lpstr>Compréhension des résultats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user81</cp:lastModifiedBy>
  <cp:revision>525</cp:revision>
  <dcterms:created xsi:type="dcterms:W3CDTF">2000-04-10T19:33:12Z</dcterms:created>
  <dcterms:modified xsi:type="dcterms:W3CDTF">2022-05-11T11:14:55Z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