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53" r:id="rId1"/>
  </p:sldMasterIdLst>
  <p:notesMasterIdLst>
    <p:notesMasterId r:id="rId16"/>
  </p:notesMasterIdLst>
  <p:handoutMasterIdLst>
    <p:handoutMasterId r:id="rId17"/>
  </p:handoutMasterIdLst>
  <p:sldIdLst>
    <p:sldId id="264" r:id="rId2"/>
    <p:sldId id="265" r:id="rId3"/>
    <p:sldId id="266" r:id="rId4"/>
    <p:sldId id="267" r:id="rId5"/>
    <p:sldId id="279" r:id="rId6"/>
    <p:sldId id="268" r:id="rId7"/>
    <p:sldId id="285" r:id="rId8"/>
    <p:sldId id="280" r:id="rId9"/>
    <p:sldId id="278" r:id="rId10"/>
    <p:sldId id="282" r:id="rId11"/>
    <p:sldId id="283" r:id="rId12"/>
    <p:sldId id="284" r:id="rId13"/>
    <p:sldId id="361" r:id="rId14"/>
    <p:sldId id="281" r:id="rId15"/>
  </p:sldIdLst>
  <p:sldSz cx="9144000" cy="6858000" type="screen4x3"/>
  <p:notesSz cx="6648450" cy="9782175"/>
  <p:defaultTextStyle>
    <a:defPPr>
      <a:defRPr lang="fr-FR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Arial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Arial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3081">
          <p15:clr>
            <a:srgbClr val="A4A3A4"/>
          </p15:clr>
        </p15:guide>
        <p15:guide id="2" pos="2094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00" autoAdjust="0"/>
    <p:restoredTop sz="94590" autoAdjust="0"/>
  </p:normalViewPr>
  <p:slideViewPr>
    <p:cSldViewPr>
      <p:cViewPr varScale="1">
        <p:scale>
          <a:sx n="107" d="100"/>
          <a:sy n="107" d="100"/>
        </p:scale>
        <p:origin x="1692" y="7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6918"/>
    </p:cViewPr>
  </p:sorterViewPr>
  <p:notesViewPr>
    <p:cSldViewPr>
      <p:cViewPr>
        <p:scale>
          <a:sx n="100" d="100"/>
          <a:sy n="100" d="100"/>
        </p:scale>
        <p:origin x="-924" y="2430"/>
      </p:cViewPr>
      <p:guideLst>
        <p:guide orient="horz" pos="3081"/>
        <p:guide pos="2094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handoutMaster" Target="handoutMasters/handoutMaster1.xml"/><Relationship Id="rId2" Type="http://schemas.openxmlformats.org/officeDocument/2006/relationships/slide" Target="slides/slide1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274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5" name="Rectangle 3"/>
          <p:cNvSpPr>
            <a:spLocks noGrp="1" noChangeArrowheads="1"/>
          </p:cNvSpPr>
          <p:nvPr>
            <p:ph type="dt" sz="quarter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6" name="Rectangle 4"/>
          <p:cNvSpPr>
            <a:spLocks noGrp="1" noChangeArrowheads="1"/>
          </p:cNvSpPr>
          <p:nvPr>
            <p:ph type="ftr" sz="quarter" idx="2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54277" name="Rectangle 5"/>
          <p:cNvSpPr>
            <a:spLocks noGrp="1" noChangeArrowheads="1"/>
          </p:cNvSpPr>
          <p:nvPr>
            <p:ph type="sldNum" sz="quarter" idx="3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1000">
                <a:latin typeface="Arial" charset="0"/>
              </a:defRPr>
            </a:lvl1pPr>
          </a:lstStyle>
          <a:p>
            <a:pPr>
              <a:defRPr/>
            </a:pPr>
            <a:fld id="{05A6847E-ECD8-4888-9A6C-CBE85B378C12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419439950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560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767138" y="0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>
            <a:lvl1pPr algn="r" defTabSz="912813">
              <a:defRPr sz="1200">
                <a:latin typeface="Arial" charset="0"/>
              </a:defRPr>
            </a:lvl1pPr>
          </a:lstStyle>
          <a:p>
            <a:pPr>
              <a:defRPr/>
            </a:pPr>
            <a:endParaRPr lang="fr-FR"/>
          </a:p>
        </p:txBody>
      </p:sp>
      <p:sp>
        <p:nvSpPr>
          <p:cNvPr id="21508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876300" y="733425"/>
            <a:ext cx="4895850" cy="36703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  <a:headEnd/>
            <a:tailEnd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sp>
      <p:sp>
        <p:nvSpPr>
          <p:cNvPr id="2560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379413" y="4646613"/>
            <a:ext cx="5851525" cy="44021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noProof="0"/>
              <a:t>Cliquez pour modifier les styles du texte du masque</a:t>
            </a:r>
          </a:p>
          <a:p>
            <a:pPr lvl="1"/>
            <a:r>
              <a:rPr lang="fr-FR" noProof="0"/>
              <a:t>Deuxième niveau</a:t>
            </a:r>
          </a:p>
          <a:p>
            <a:pPr lvl="2"/>
            <a:r>
              <a:rPr lang="fr-FR" noProof="0"/>
              <a:t>Troisième niveau</a:t>
            </a:r>
          </a:p>
          <a:p>
            <a:pPr lvl="3"/>
            <a:r>
              <a:rPr lang="fr-FR" noProof="0"/>
              <a:t>Quatrième niveau</a:t>
            </a:r>
          </a:p>
          <a:p>
            <a:pPr lvl="4"/>
            <a:r>
              <a:rPr lang="fr-FR" noProof="0"/>
              <a:t>Cinquième niveau</a:t>
            </a:r>
          </a:p>
        </p:txBody>
      </p:sp>
      <p:sp>
        <p:nvSpPr>
          <p:cNvPr id="2560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9293225"/>
            <a:ext cx="2881313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© HANDSHAKE - Philippe MASINA</a:t>
            </a:r>
          </a:p>
        </p:txBody>
      </p:sp>
      <p:sp>
        <p:nvSpPr>
          <p:cNvPr id="2560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767138" y="9293225"/>
            <a:ext cx="2881312" cy="4889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221" tIns="45610" rIns="91221" bIns="45610" numCol="1" anchor="b" anchorCtr="0" compatLnSpc="1">
            <a:prstTxWarp prst="textNoShape">
              <a:avLst/>
            </a:prstTxWarp>
          </a:bodyPr>
          <a:lstStyle>
            <a:lvl1pPr algn="r" defTabSz="912813">
              <a:defRPr sz="800">
                <a:latin typeface="Arial" charset="0"/>
              </a:defRPr>
            </a:lvl1pPr>
          </a:lstStyle>
          <a:p>
            <a:pPr>
              <a:defRPr/>
            </a:pPr>
            <a:r>
              <a:rPr lang="fr-FR"/>
              <a:t>I-</a:t>
            </a:r>
            <a:fld id="{88B410AF-14E7-4D87-8C8E-6E377E0C2388}" type="slidenum">
              <a:rPr lang="fr-FR"/>
              <a:pPr>
                <a:defRPr/>
              </a:pPr>
              <a:t>‹N°›</a:t>
            </a:fld>
            <a:endParaRPr lang="fr-FR"/>
          </a:p>
        </p:txBody>
      </p:sp>
    </p:spTree>
    <p:extLst>
      <p:ext uri="{BB962C8B-B14F-4D97-AF65-F5344CB8AC3E}">
        <p14:creationId xmlns:p14="http://schemas.microsoft.com/office/powerpoint/2010/main" val="3300224585"/>
      </p:ext>
    </p:extLst>
  </p:cSld>
  <p:clrMap bg1="lt1" tx1="dk1" bg2="lt2" tx2="dk2" accent1="accent1" accent2="accent2" accent3="accent3" accent4="accent4" accent5="accent5" accent6="accent6" hlink="hlink" folHlink="folHlink"/>
  <p:hf hdr="0" dt="0"/>
  <p:notesStyle>
    <a:lvl1pPr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000" kern="1200">
        <a:solidFill>
          <a:schemeClr val="tx1"/>
        </a:solidFill>
        <a:latin typeface="Arial" charset="0"/>
        <a:ea typeface="+mn-ea"/>
        <a:cs typeface="Arial" charset="0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Sous-titr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fr-FR"/>
              <a:t>Cliquez pour modifier le style des sous-titres du masque</a:t>
            </a:r>
          </a:p>
        </p:txBody>
      </p:sp>
    </p:spTree>
    <p:extLst>
      <p:ext uri="{BB962C8B-B14F-4D97-AF65-F5344CB8AC3E}">
        <p14:creationId xmlns:p14="http://schemas.microsoft.com/office/powerpoint/2010/main" val="21189135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vertical 1"/>
          <p:cNvSpPr>
            <a:spLocks noGrp="1"/>
          </p:cNvSpPr>
          <p:nvPr>
            <p:ph type="title" orient="vert"/>
          </p:nvPr>
        </p:nvSpPr>
        <p:spPr>
          <a:xfrm>
            <a:off x="7002463" y="457200"/>
            <a:ext cx="1943100" cy="5638800"/>
          </a:xfrm>
        </p:spPr>
        <p:txBody>
          <a:bodyPr vert="eaVert"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>
          <a:xfrm>
            <a:off x="1173163" y="457200"/>
            <a:ext cx="5676900" cy="5638800"/>
          </a:xfrm>
        </p:spPr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27167171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187624" y="13209"/>
            <a:ext cx="7829947" cy="1143000"/>
          </a:xfrm>
        </p:spPr>
        <p:txBody>
          <a:bodyPr/>
          <a:lstStyle>
            <a:lvl1pPr>
              <a:defRPr sz="3200"/>
            </a:lvl1pPr>
          </a:lstStyle>
          <a:p>
            <a:r>
              <a:rPr lang="fr-FR" dirty="0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179512" y="1412776"/>
            <a:ext cx="8766051" cy="5040560"/>
          </a:xfrm>
        </p:spPr>
        <p:txBody>
          <a:bodyPr/>
          <a:lstStyle/>
          <a:p>
            <a:pPr lvl="0"/>
            <a:r>
              <a:rPr lang="fr-FR" dirty="0"/>
              <a:t>Cliquez pour modifier les styles du texte du masque</a:t>
            </a:r>
          </a:p>
          <a:p>
            <a:pPr lvl="1"/>
            <a:r>
              <a:rPr lang="fr-FR" dirty="0"/>
              <a:t>Deuxième niveau</a:t>
            </a:r>
          </a:p>
          <a:p>
            <a:pPr lvl="2"/>
            <a:r>
              <a:rPr lang="fr-FR" dirty="0"/>
              <a:t>Troisième niveau</a:t>
            </a:r>
          </a:p>
          <a:p>
            <a:pPr lvl="3"/>
            <a:r>
              <a:rPr lang="fr-FR" dirty="0"/>
              <a:t>Quatrième niveau</a:t>
            </a:r>
          </a:p>
          <a:p>
            <a:pPr lvl="4"/>
            <a:r>
              <a:rPr lang="fr-FR" dirty="0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01034240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sz="half" idx="1"/>
          </p:nvPr>
        </p:nvSpPr>
        <p:spPr>
          <a:xfrm>
            <a:off x="11731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5135563" y="1981200"/>
            <a:ext cx="3810000" cy="4114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38927567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4" name="Espace réservé du contenu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5" name="Espace réservé du text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  <p:sp>
        <p:nvSpPr>
          <p:cNvPr id="6" name="Espace réservé du contenu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1568818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</p:spTree>
    <p:extLst>
      <p:ext uri="{BB962C8B-B14F-4D97-AF65-F5344CB8AC3E}">
        <p14:creationId xmlns:p14="http://schemas.microsoft.com/office/powerpoint/2010/main" val="36642865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27806200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85589986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pour une image 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fr-FR" noProof="0"/>
          </a:p>
        </p:txBody>
      </p:sp>
      <p:sp>
        <p:nvSpPr>
          <p:cNvPr id="4" name="Espace réservé du text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fr-FR"/>
              <a:t>Cliquez pour modifier les styles du texte du masque</a:t>
            </a:r>
          </a:p>
        </p:txBody>
      </p:sp>
    </p:spTree>
    <p:extLst>
      <p:ext uri="{BB962C8B-B14F-4D97-AF65-F5344CB8AC3E}">
        <p14:creationId xmlns:p14="http://schemas.microsoft.com/office/powerpoint/2010/main" val="237193463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/>
              <a:t>Cliquez pour modifier le style du titre</a:t>
            </a:r>
          </a:p>
        </p:txBody>
      </p:sp>
      <p:sp>
        <p:nvSpPr>
          <p:cNvPr id="3" name="Espace réservé du texte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/>
              <a:t>Cliquez pour modifier les styles du texte du masque</a:t>
            </a:r>
          </a:p>
          <a:p>
            <a:pPr lvl="1"/>
            <a:r>
              <a:rPr lang="fr-FR"/>
              <a:t>Deuxième niveau</a:t>
            </a:r>
          </a:p>
          <a:p>
            <a:pPr lvl="2"/>
            <a:r>
              <a:rPr lang="fr-FR"/>
              <a:t>Troisième niveau</a:t>
            </a:r>
          </a:p>
          <a:p>
            <a:pPr lvl="3"/>
            <a:r>
              <a:rPr lang="fr-FR"/>
              <a:t>Quatrième niveau</a:t>
            </a:r>
          </a:p>
          <a:p>
            <a:pPr lvl="4"/>
            <a:r>
              <a:rPr lang="fr-FR"/>
              <a:t>Cinquième niveau</a:t>
            </a:r>
          </a:p>
        </p:txBody>
      </p:sp>
    </p:spTree>
    <p:extLst>
      <p:ext uri="{BB962C8B-B14F-4D97-AF65-F5344CB8AC3E}">
        <p14:creationId xmlns:p14="http://schemas.microsoft.com/office/powerpoint/2010/main" val="425494686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0" y="6477000"/>
            <a:ext cx="9144000" cy="76200"/>
          </a:xfrm>
          <a:prstGeom prst="rect">
            <a:avLst/>
          </a:prstGeom>
          <a:solidFill>
            <a:srgbClr val="FF6600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endParaRPr lang="fr-FR" altLang="fr-FR"/>
          </a:p>
        </p:txBody>
      </p:sp>
      <p:sp>
        <p:nvSpPr>
          <p:cNvPr id="1027" name="Text Box 3"/>
          <p:cNvSpPr txBox="1">
            <a:spLocks noChangeArrowheads="1"/>
          </p:cNvSpPr>
          <p:nvPr/>
        </p:nvSpPr>
        <p:spPr bwMode="auto">
          <a:xfrm>
            <a:off x="6934200" y="6553200"/>
            <a:ext cx="12192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 dirty="0"/>
              <a:t>Page </a:t>
            </a:r>
            <a:fld id="{E218E9B1-FD08-4C80-902E-210BA2967D0D}" type="slidenum">
              <a:rPr lang="fr-FR" sz="1200" smtClean="0"/>
              <a:pPr>
                <a:spcBef>
                  <a:spcPct val="50000"/>
                </a:spcBef>
                <a:defRPr/>
              </a:pPr>
              <a:t>‹N°›</a:t>
            </a:fld>
            <a:endParaRPr lang="fr-FR" dirty="0">
              <a:latin typeface="Times New Roman" pitchFamily="18" charset="0"/>
            </a:endParaRPr>
          </a:p>
        </p:txBody>
      </p:sp>
      <p:sp>
        <p:nvSpPr>
          <p:cNvPr id="1028" name="Text Box 4"/>
          <p:cNvSpPr txBox="1">
            <a:spLocks noChangeArrowheads="1"/>
          </p:cNvSpPr>
          <p:nvPr/>
        </p:nvSpPr>
        <p:spPr bwMode="auto">
          <a:xfrm>
            <a:off x="2209800" y="6553200"/>
            <a:ext cx="4724400" cy="336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>
              <a:spcBef>
                <a:spcPct val="50000"/>
              </a:spcBef>
              <a:defRPr/>
            </a:pPr>
            <a:r>
              <a:rPr lang="fr-FR" sz="1600" dirty="0"/>
              <a:t>Python</a:t>
            </a:r>
            <a:endParaRPr lang="fr-FR" dirty="0">
              <a:latin typeface="Times New Roman" pitchFamily="18" charset="0"/>
            </a:endParaRPr>
          </a:p>
        </p:txBody>
      </p:sp>
      <p:sp>
        <p:nvSpPr>
          <p:cNvPr id="1029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177925" y="0"/>
            <a:ext cx="77724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 style du titre du masque</a:t>
            </a:r>
          </a:p>
        </p:txBody>
      </p:sp>
      <p:sp>
        <p:nvSpPr>
          <p:cNvPr id="1030" name="Rectangle 6"/>
          <p:cNvSpPr>
            <a:spLocks noGrp="1" noChangeArrowheads="1"/>
          </p:cNvSpPr>
          <p:nvPr>
            <p:ph type="body" idx="1"/>
          </p:nvPr>
        </p:nvSpPr>
        <p:spPr bwMode="auto">
          <a:xfrm>
            <a:off x="179388" y="1196975"/>
            <a:ext cx="8766175" cy="52800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fr-FR" altLang="fr-FR"/>
              <a:t>Cliquez pour modifier les styles du texte du masque</a:t>
            </a:r>
          </a:p>
          <a:p>
            <a:pPr lvl="1"/>
            <a:r>
              <a:rPr lang="fr-FR" altLang="fr-FR"/>
              <a:t>Deuxième niveau</a:t>
            </a:r>
          </a:p>
          <a:p>
            <a:pPr lvl="2"/>
            <a:r>
              <a:rPr lang="fr-FR" altLang="fr-FR"/>
              <a:t>Troisième niveau</a:t>
            </a:r>
          </a:p>
          <a:p>
            <a:pPr lvl="3"/>
            <a:r>
              <a:rPr lang="fr-FR" altLang="fr-FR"/>
              <a:t>Quatrième niveau</a:t>
            </a:r>
          </a:p>
          <a:p>
            <a:pPr lvl="4"/>
            <a:r>
              <a:rPr lang="fr-FR" altLang="fr-FR"/>
              <a:t>Cinquième niveau</a:t>
            </a:r>
          </a:p>
        </p:txBody>
      </p:sp>
      <p:sp>
        <p:nvSpPr>
          <p:cNvPr id="1031" name="Text Box 7"/>
          <p:cNvSpPr txBox="1">
            <a:spLocks noChangeArrowheads="1"/>
          </p:cNvSpPr>
          <p:nvPr/>
        </p:nvSpPr>
        <p:spPr bwMode="auto">
          <a:xfrm>
            <a:off x="0" y="6521450"/>
            <a:ext cx="3429000" cy="2746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Arial" charset="0"/>
              </a:defRPr>
            </a:lvl9pPr>
          </a:lstStyle>
          <a:p>
            <a:pPr>
              <a:spcBef>
                <a:spcPct val="50000"/>
              </a:spcBef>
              <a:defRPr/>
            </a:pPr>
            <a:r>
              <a:rPr lang="fr-FR" sz="1200"/>
              <a:t>© Cyril Vincent Conseil</a:t>
            </a:r>
            <a:endParaRPr lang="fr-FR">
              <a:latin typeface="Times New Roman" pitchFamily="18" charset="0"/>
            </a:endParaRPr>
          </a:p>
        </p:txBody>
      </p:sp>
      <p:pic>
        <p:nvPicPr>
          <p:cNvPr id="1032" name="Picture 8" descr="cartevisite"/>
          <p:cNvPicPr>
            <a:picLocks noChangeAspect="1" noChangeArrowheads="1"/>
          </p:cNvPicPr>
          <p:nvPr/>
        </p:nvPicPr>
        <p:blipFill>
          <a:blip r:embed="rId1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0"/>
            <a:ext cx="1187450" cy="7683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55" r:id="rId2"/>
    <p:sldLayoutId id="2147483656" r:id="rId3"/>
    <p:sldLayoutId id="2147483657" r:id="rId4"/>
    <p:sldLayoutId id="2147483658" r:id="rId5"/>
    <p:sldLayoutId id="2147483659" r:id="rId6"/>
    <p:sldLayoutId id="2147483660" r:id="rId7"/>
    <p:sldLayoutId id="2147483661" r:id="rId8"/>
    <p:sldLayoutId id="2147483662" r:id="rId9"/>
    <p:sldLayoutId id="2147483663" r:id="rId10"/>
  </p:sldLayoutIdLst>
  <p:txStyles>
    <p:titleStyle>
      <a:lvl1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+mj-lt"/>
          <a:ea typeface="+mj-ea"/>
          <a:cs typeface="+mj-cs"/>
        </a:defRPr>
      </a:lvl1pPr>
      <a:lvl2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2pPr>
      <a:lvl3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3pPr>
      <a:lvl4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4pPr>
      <a:lvl5pPr algn="ctr" rtl="0" eaLnBrk="0" fontAlgn="base" hangingPunct="0">
        <a:spcBef>
          <a:spcPct val="0"/>
        </a:spcBef>
        <a:spcAft>
          <a:spcPct val="0"/>
        </a:spcAft>
        <a:defRPr sz="3200">
          <a:solidFill>
            <a:schemeClr val="tx2"/>
          </a:solidFill>
          <a:latin typeface="Arial" charset="0"/>
        </a:defRPr>
      </a:lvl5pPr>
      <a:lvl6pPr marL="4572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6pPr>
      <a:lvl7pPr marL="9144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7pPr>
      <a:lvl8pPr marL="13716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8pPr>
      <a:lvl9pPr marL="1828800" algn="ctr" rtl="0" fontAlgn="base">
        <a:spcBef>
          <a:spcPct val="0"/>
        </a:spcBef>
        <a:spcAft>
          <a:spcPct val="0"/>
        </a:spcAft>
        <a:defRPr sz="40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tx1"/>
        </a:buClr>
        <a:buFont typeface="Monotype Sorts" pitchFamily="2" charset="2"/>
        <a:buChar char="o"/>
        <a:defRPr sz="28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4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0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har char="»"/>
        <a:defRPr sz="1600">
          <a:solidFill>
            <a:schemeClr val="tx1"/>
          </a:solidFill>
          <a:latin typeface="+mn-lt"/>
        </a:defRPr>
      </a:lvl9pPr>
    </p:bodyStyle>
    <p:otherStyle>
      <a:defPPr>
        <a:defRPr lang="fr-F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Rectangle 5"/>
          <p:cNvSpPr>
            <a:spLocks noGrp="1" noChangeArrowheads="1"/>
          </p:cNvSpPr>
          <p:nvPr>
            <p:ph type="subTitle" idx="1"/>
          </p:nvPr>
        </p:nvSpPr>
        <p:spPr/>
        <p:txBody>
          <a:bodyPr/>
          <a:lstStyle/>
          <a:p>
            <a:pPr eaLnBrk="1" hangingPunct="1"/>
            <a:r>
              <a:rPr lang="fr-FR" altLang="fr-FR" dirty="0"/>
              <a:t>Chapitre 15</a:t>
            </a:r>
          </a:p>
          <a:p>
            <a:pPr eaLnBrk="1" hangingPunct="1"/>
            <a:r>
              <a:rPr lang="fr-FR" altLang="fr-FR" dirty="0" err="1"/>
              <a:t>RandomForest</a:t>
            </a:r>
            <a:endParaRPr lang="fr-FR" altLang="fr-FR" dirty="0"/>
          </a:p>
        </p:txBody>
      </p:sp>
      <p:pic>
        <p:nvPicPr>
          <p:cNvPr id="2" name="Image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4437" y="5023445"/>
            <a:ext cx="6715125" cy="1285875"/>
          </a:xfrm>
          <a:prstGeom prst="rect">
            <a:avLst/>
          </a:prstGeom>
        </p:spPr>
      </p:pic>
      <p:sp>
        <p:nvSpPr>
          <p:cNvPr id="3" name="ZoneTexte 2"/>
          <p:cNvSpPr txBox="1"/>
          <p:nvPr/>
        </p:nvSpPr>
        <p:spPr>
          <a:xfrm>
            <a:off x="3107495" y="2132856"/>
            <a:ext cx="2929007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fr-FR" sz="3600" dirty="0"/>
              <a:t>Data Science</a:t>
            </a:r>
          </a:p>
        </p:txBody>
      </p:sp>
      <p:pic>
        <p:nvPicPr>
          <p:cNvPr id="4" name="Imag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38560" y="2972129"/>
            <a:ext cx="3067050" cy="76200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Sérialisation du modèle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Transformation d’un objet en binaire</a:t>
            </a:r>
          </a:p>
          <a:p>
            <a:pPr lvl="1"/>
            <a:r>
              <a:rPr lang="fr-FR" dirty="0"/>
              <a:t>Sérialisation</a:t>
            </a:r>
          </a:p>
          <a:p>
            <a:pPr lvl="1"/>
            <a:r>
              <a:rPr lang="fr-FR" dirty="0" err="1"/>
              <a:t>Marshalling</a:t>
            </a:r>
            <a:endParaRPr lang="fr-FR" dirty="0"/>
          </a:p>
          <a:p>
            <a:r>
              <a:rPr lang="fr-FR" dirty="0"/>
              <a:t>Transformation inverse</a:t>
            </a:r>
          </a:p>
          <a:p>
            <a:pPr lvl="1"/>
            <a:r>
              <a:rPr lang="fr-FR" dirty="0" err="1"/>
              <a:t>Désérialisation</a:t>
            </a:r>
            <a:endParaRPr lang="fr-FR" dirty="0"/>
          </a:p>
          <a:p>
            <a:pPr lvl="1"/>
            <a:r>
              <a:rPr lang="fr-FR" dirty="0" err="1"/>
              <a:t>Unmarshalling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3151321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Pickle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altLang="fr-FR" dirty="0" err="1"/>
              <a:t>C'est</a:t>
            </a:r>
            <a:r>
              <a:rPr lang="en-GB" altLang="fr-FR" dirty="0"/>
              <a:t> un module </a:t>
            </a:r>
            <a:r>
              <a:rPr lang="en-GB" altLang="fr-FR" dirty="0" err="1"/>
              <a:t>étonnant</a:t>
            </a:r>
            <a:r>
              <a:rPr lang="en-GB" altLang="fr-FR" dirty="0"/>
              <a:t> qui </a:t>
            </a:r>
            <a:r>
              <a:rPr lang="en-GB" altLang="fr-FR" dirty="0" err="1"/>
              <a:t>peut</a:t>
            </a:r>
            <a:r>
              <a:rPr lang="en-GB" altLang="fr-FR" dirty="0"/>
              <a:t> </a:t>
            </a:r>
            <a:r>
              <a:rPr lang="en-GB" altLang="fr-FR" dirty="0" err="1"/>
              <a:t>prendre</a:t>
            </a:r>
            <a:r>
              <a:rPr lang="en-GB" altLang="fr-FR" dirty="0"/>
              <a:t> </a:t>
            </a:r>
            <a:r>
              <a:rPr lang="en-GB" altLang="fr-FR" dirty="0" err="1"/>
              <a:t>presque</a:t>
            </a:r>
            <a:r>
              <a:rPr lang="en-GB" altLang="fr-FR" dirty="0"/>
              <a:t> </a:t>
            </a:r>
            <a:r>
              <a:rPr lang="en-GB" altLang="fr-FR" dirty="0" err="1"/>
              <a:t>n'importe</a:t>
            </a:r>
            <a:r>
              <a:rPr lang="en-GB" altLang="fr-FR" dirty="0"/>
              <a:t> </a:t>
            </a:r>
            <a:r>
              <a:rPr lang="en-GB" altLang="fr-FR" dirty="0" err="1"/>
              <a:t>quel</a:t>
            </a:r>
            <a:r>
              <a:rPr lang="en-GB" altLang="fr-FR" dirty="0"/>
              <a:t> objet Python, et le </a:t>
            </a:r>
            <a:r>
              <a:rPr lang="en-GB" altLang="fr-FR" dirty="0" err="1"/>
              <a:t>convertir</a:t>
            </a:r>
            <a:r>
              <a:rPr lang="en-GB" altLang="fr-FR" dirty="0"/>
              <a:t> </a:t>
            </a:r>
            <a:r>
              <a:rPr lang="en-GB" altLang="fr-FR" dirty="0" err="1"/>
              <a:t>en</a:t>
            </a:r>
            <a:r>
              <a:rPr lang="en-GB" altLang="fr-FR" dirty="0"/>
              <a:t> </a:t>
            </a:r>
            <a:r>
              <a:rPr lang="en-GB" altLang="fr-FR" dirty="0" err="1"/>
              <a:t>une</a:t>
            </a:r>
            <a:r>
              <a:rPr lang="en-GB" altLang="fr-FR" dirty="0"/>
              <a:t> </a:t>
            </a:r>
            <a:r>
              <a:rPr lang="en-GB" altLang="fr-FR" dirty="0" err="1"/>
              <a:t>représentation</a:t>
            </a:r>
            <a:r>
              <a:rPr lang="en-GB" altLang="fr-FR" dirty="0"/>
              <a:t> sous </a:t>
            </a:r>
            <a:r>
              <a:rPr lang="en-GB" altLang="fr-FR" dirty="0" err="1"/>
              <a:t>forme</a:t>
            </a:r>
            <a:r>
              <a:rPr lang="en-GB" altLang="fr-FR" dirty="0"/>
              <a:t> de </a:t>
            </a:r>
            <a:r>
              <a:rPr lang="en-GB" altLang="fr-FR" dirty="0" err="1"/>
              <a:t>chaîne</a:t>
            </a:r>
            <a:r>
              <a:rPr lang="en-GB" altLang="fr-FR" dirty="0"/>
              <a:t> de </a:t>
            </a:r>
            <a:r>
              <a:rPr lang="en-GB" altLang="fr-FR" dirty="0" err="1"/>
              <a:t>caractères</a:t>
            </a:r>
            <a:endParaRPr lang="en-GB" altLang="fr-FR" dirty="0"/>
          </a:p>
          <a:p>
            <a:r>
              <a:rPr lang="en-GB" altLang="fr-FR" dirty="0"/>
              <a:t>Ce </a:t>
            </a:r>
            <a:r>
              <a:rPr lang="en-GB" altLang="fr-FR" dirty="0" err="1"/>
              <a:t>processus</a:t>
            </a:r>
            <a:r>
              <a:rPr lang="en-GB" altLang="fr-FR" dirty="0"/>
              <a:t> </a:t>
            </a:r>
            <a:r>
              <a:rPr lang="en-GB" altLang="fr-FR" dirty="0" err="1"/>
              <a:t>s'appelle</a:t>
            </a:r>
            <a:r>
              <a:rPr lang="en-GB" altLang="fr-FR" dirty="0"/>
              <a:t> </a:t>
            </a:r>
            <a:r>
              <a:rPr lang="en-GB" altLang="fr-FR" b="1" dirty="0"/>
              <a:t>pickling</a:t>
            </a:r>
            <a:endParaRPr lang="en-GB" altLang="fr-FR" dirty="0"/>
          </a:p>
          <a:p>
            <a:r>
              <a:rPr lang="en-GB" altLang="fr-FR" dirty="0" err="1"/>
              <a:t>Reconstruire</a:t>
            </a:r>
            <a:r>
              <a:rPr lang="en-GB" altLang="fr-FR" dirty="0"/>
              <a:t> </a:t>
            </a:r>
            <a:r>
              <a:rPr lang="en-GB" altLang="fr-FR" dirty="0" err="1"/>
              <a:t>l'objet</a:t>
            </a:r>
            <a:r>
              <a:rPr lang="en-GB" altLang="fr-FR" dirty="0"/>
              <a:t> à </a:t>
            </a:r>
            <a:r>
              <a:rPr lang="en-GB" altLang="fr-FR" dirty="0" err="1"/>
              <a:t>partir</a:t>
            </a:r>
            <a:r>
              <a:rPr lang="en-GB" altLang="fr-FR" dirty="0"/>
              <a:t> de </a:t>
            </a:r>
            <a:r>
              <a:rPr lang="en-GB" altLang="fr-FR" dirty="0" err="1"/>
              <a:t>sa</a:t>
            </a:r>
            <a:r>
              <a:rPr lang="en-GB" altLang="fr-FR" dirty="0"/>
              <a:t> </a:t>
            </a:r>
            <a:r>
              <a:rPr lang="en-GB" altLang="fr-FR" dirty="0" err="1"/>
              <a:t>représentation</a:t>
            </a:r>
            <a:r>
              <a:rPr lang="en-GB" altLang="fr-FR" dirty="0"/>
              <a:t> </a:t>
            </a:r>
            <a:r>
              <a:rPr lang="en-GB" altLang="fr-FR" dirty="0" err="1"/>
              <a:t>en</a:t>
            </a:r>
            <a:r>
              <a:rPr lang="en-GB" altLang="fr-FR" dirty="0"/>
              <a:t> </a:t>
            </a:r>
            <a:r>
              <a:rPr lang="en-GB" altLang="fr-FR" dirty="0" err="1"/>
              <a:t>chaîne</a:t>
            </a:r>
            <a:r>
              <a:rPr lang="en-GB" altLang="fr-FR" dirty="0"/>
              <a:t> de </a:t>
            </a:r>
            <a:r>
              <a:rPr lang="en-GB" altLang="fr-FR" dirty="0" err="1"/>
              <a:t>caractères</a:t>
            </a:r>
            <a:r>
              <a:rPr lang="en-GB" altLang="fr-FR" dirty="0"/>
              <a:t> </a:t>
            </a:r>
            <a:r>
              <a:rPr lang="en-GB" altLang="fr-FR" dirty="0" err="1"/>
              <a:t>s'appelle</a:t>
            </a:r>
            <a:r>
              <a:rPr lang="en-GB" altLang="fr-FR" dirty="0"/>
              <a:t> </a:t>
            </a:r>
            <a:r>
              <a:rPr lang="en-GB" altLang="fr-FR" b="1" dirty="0" err="1"/>
              <a:t>unpickling</a:t>
            </a:r>
            <a:endParaRPr lang="en-GB" altLang="fr-FR" dirty="0"/>
          </a:p>
          <a:p>
            <a:pPr lvl="1"/>
            <a:r>
              <a:rPr lang="en-GB" altLang="fr-FR" dirty="0"/>
              <a:t>Entre pickling et </a:t>
            </a:r>
            <a:r>
              <a:rPr lang="en-GB" altLang="fr-FR" dirty="0" err="1"/>
              <a:t>unpickling</a:t>
            </a:r>
            <a:r>
              <a:rPr lang="en-GB" altLang="fr-FR" dirty="0"/>
              <a:t>, la </a:t>
            </a:r>
            <a:r>
              <a:rPr lang="en-GB" altLang="fr-FR" dirty="0" err="1"/>
              <a:t>chaîne</a:t>
            </a:r>
            <a:r>
              <a:rPr lang="en-GB" altLang="fr-FR" dirty="0"/>
              <a:t> de </a:t>
            </a:r>
            <a:r>
              <a:rPr lang="en-GB" altLang="fr-FR" dirty="0" err="1"/>
              <a:t>caractères</a:t>
            </a:r>
            <a:r>
              <a:rPr lang="en-GB" altLang="fr-FR" dirty="0"/>
              <a:t> </a:t>
            </a:r>
            <a:r>
              <a:rPr lang="en-GB" altLang="fr-FR" dirty="0" err="1"/>
              <a:t>représentant</a:t>
            </a:r>
            <a:r>
              <a:rPr lang="en-GB" altLang="fr-FR" dirty="0"/>
              <a:t> </a:t>
            </a:r>
            <a:r>
              <a:rPr lang="en-GB" altLang="fr-FR" dirty="0" err="1"/>
              <a:t>l'objet</a:t>
            </a:r>
            <a:r>
              <a:rPr lang="en-GB" altLang="fr-FR" dirty="0"/>
              <a:t> a </a:t>
            </a:r>
            <a:r>
              <a:rPr lang="en-GB" altLang="fr-FR" dirty="0" err="1"/>
              <a:t>pu</a:t>
            </a:r>
            <a:r>
              <a:rPr lang="en-GB" altLang="fr-FR" dirty="0"/>
              <a:t> </a:t>
            </a:r>
            <a:r>
              <a:rPr lang="en-GB" altLang="fr-FR" dirty="0" err="1"/>
              <a:t>avoir</a:t>
            </a:r>
            <a:r>
              <a:rPr lang="en-GB" altLang="fr-FR" dirty="0"/>
              <a:t> </a:t>
            </a:r>
            <a:r>
              <a:rPr lang="en-GB" altLang="fr-FR" dirty="0" err="1"/>
              <a:t>été</a:t>
            </a:r>
            <a:r>
              <a:rPr lang="en-GB" altLang="fr-FR" dirty="0"/>
              <a:t> </a:t>
            </a:r>
            <a:r>
              <a:rPr lang="en-GB" altLang="fr-FR" dirty="0" err="1"/>
              <a:t>enregistrée</a:t>
            </a:r>
            <a:r>
              <a:rPr lang="en-GB" altLang="fr-FR" dirty="0"/>
              <a:t> </a:t>
            </a:r>
            <a:r>
              <a:rPr lang="en-GB" altLang="fr-FR" dirty="0" err="1"/>
              <a:t>dans</a:t>
            </a:r>
            <a:r>
              <a:rPr lang="en-GB" altLang="fr-FR" dirty="0"/>
              <a:t> un </a:t>
            </a:r>
            <a:r>
              <a:rPr lang="en-GB" altLang="fr-FR" dirty="0" err="1"/>
              <a:t>fichier</a:t>
            </a:r>
            <a:r>
              <a:rPr lang="en-GB" altLang="fr-FR" dirty="0"/>
              <a:t>, </a:t>
            </a:r>
            <a:r>
              <a:rPr lang="en-GB" altLang="fr-FR" dirty="0" err="1"/>
              <a:t>ou</a:t>
            </a:r>
            <a:r>
              <a:rPr lang="en-GB" altLang="fr-FR" dirty="0"/>
              <a:t> </a:t>
            </a:r>
            <a:r>
              <a:rPr lang="en-GB" altLang="fr-FR" dirty="0" err="1"/>
              <a:t>avoir</a:t>
            </a:r>
            <a:r>
              <a:rPr lang="en-GB" altLang="fr-FR" dirty="0"/>
              <a:t> </a:t>
            </a:r>
            <a:r>
              <a:rPr lang="en-GB" altLang="fr-FR" dirty="0" err="1"/>
              <a:t>été</a:t>
            </a:r>
            <a:r>
              <a:rPr lang="en-GB" altLang="fr-FR" dirty="0"/>
              <a:t> </a:t>
            </a:r>
            <a:r>
              <a:rPr lang="en-GB" altLang="fr-FR" dirty="0" err="1"/>
              <a:t>envoyée</a:t>
            </a:r>
            <a:r>
              <a:rPr lang="en-GB" altLang="fr-FR" dirty="0"/>
              <a:t> à </a:t>
            </a:r>
            <a:r>
              <a:rPr lang="en-GB" altLang="fr-FR" dirty="0" err="1"/>
              <a:t>une</a:t>
            </a:r>
            <a:r>
              <a:rPr lang="en-GB" altLang="fr-FR" dirty="0"/>
              <a:t> machine </a:t>
            </a:r>
            <a:r>
              <a:rPr lang="en-GB" altLang="fr-FR" dirty="0" err="1"/>
              <a:t>éloignée</a:t>
            </a:r>
            <a:r>
              <a:rPr lang="en-GB" altLang="fr-FR" dirty="0"/>
              <a:t> via </a:t>
            </a:r>
            <a:r>
              <a:rPr lang="en-GB" altLang="fr-FR" dirty="0" err="1"/>
              <a:t>une</a:t>
            </a:r>
            <a:r>
              <a:rPr lang="en-GB" altLang="fr-FR" dirty="0"/>
              <a:t> connexion </a:t>
            </a:r>
            <a:r>
              <a:rPr lang="en-GB" altLang="fr-FR" dirty="0" err="1"/>
              <a:t>réseau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21937878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Pickle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Si vous avez un objet x, et un objet fichier f ouvert en écriture, la voie la plus simple de ``</a:t>
            </a:r>
            <a:r>
              <a:rPr lang="fr-FR" dirty="0" err="1"/>
              <a:t>pickler</a:t>
            </a:r>
            <a:r>
              <a:rPr lang="fr-FR" dirty="0"/>
              <a:t>'' l'objet prend seulement une ligne de code </a:t>
            </a:r>
          </a:p>
          <a:p>
            <a:pPr lvl="1"/>
            <a:r>
              <a:rPr lang="fr-FR" dirty="0" err="1"/>
              <a:t>pickle.dump</a:t>
            </a:r>
            <a:r>
              <a:rPr lang="fr-FR" dirty="0"/>
              <a:t>(x, f)</a:t>
            </a:r>
          </a:p>
          <a:p>
            <a:r>
              <a:rPr lang="fr-FR" dirty="0"/>
              <a:t>Pour ``</a:t>
            </a:r>
            <a:r>
              <a:rPr lang="fr-FR" dirty="0" err="1"/>
              <a:t>unpickler</a:t>
            </a:r>
            <a:r>
              <a:rPr lang="fr-FR" dirty="0"/>
              <a:t>'' l'objet, si f est un objet fichier ouvert en lecture</a:t>
            </a:r>
          </a:p>
          <a:p>
            <a:pPr lvl="1"/>
            <a:r>
              <a:rPr lang="fr-FR" dirty="0"/>
              <a:t>x = </a:t>
            </a:r>
            <a:r>
              <a:rPr lang="fr-FR" dirty="0" err="1"/>
              <a:t>pickle.load</a:t>
            </a:r>
            <a:r>
              <a:rPr lang="fr-FR" dirty="0"/>
              <a:t>(f)</a:t>
            </a:r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351126649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>
            <a:extLst>
              <a:ext uri="{FF2B5EF4-FFF2-40B4-BE49-F238E27FC236}">
                <a16:creationId xmlns:a16="http://schemas.microsoft.com/office/drawing/2014/main" id="{D9B0984B-C31F-4507-B93B-379E1A98305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ONNX</a:t>
            </a:r>
          </a:p>
        </p:txBody>
      </p:sp>
      <p:sp>
        <p:nvSpPr>
          <p:cNvPr id="3" name="Espace réservé du contenu 2">
            <a:extLst>
              <a:ext uri="{FF2B5EF4-FFF2-40B4-BE49-F238E27FC236}">
                <a16:creationId xmlns:a16="http://schemas.microsoft.com/office/drawing/2014/main" id="{B8236F60-43BF-4292-8C86-19259F6CFC1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Open Neural Network Exchange</a:t>
            </a:r>
          </a:p>
          <a:p>
            <a:pPr lvl="1"/>
            <a:r>
              <a:rPr lang="fr-FR" dirty="0" err="1"/>
              <a:t>pip</a:t>
            </a:r>
            <a:r>
              <a:rPr lang="fr-FR" dirty="0"/>
              <a:t> </a:t>
            </a:r>
            <a:r>
              <a:rPr lang="fr-FR" dirty="0" err="1"/>
              <a:t>install</a:t>
            </a:r>
            <a:r>
              <a:rPr lang="fr-FR" dirty="0"/>
              <a:t> skl2onnx</a:t>
            </a:r>
          </a:p>
          <a:p>
            <a:pPr marL="457200" lvl="1" indent="0">
              <a:buNone/>
            </a:pP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initial_type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[('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float_input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', 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FloatTensorType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([None, 30]))]</a:t>
            </a:r>
          </a:p>
          <a:p>
            <a:pPr marL="457200" lvl="1" indent="0">
              <a:buNone/>
            </a:pP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onnx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= 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convert_sklearn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(model, 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initial_types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=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initial_type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with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open("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model.onnx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", "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wb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") as f:</a:t>
            </a:r>
          </a:p>
          <a:p>
            <a:pPr marL="457200" lvl="1" indent="0">
              <a:buNone/>
            </a:pP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    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f.write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fr-FR" sz="16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onnx.SerializeToString</a:t>
            </a:r>
            <a:r>
              <a:rPr lang="fr-FR" sz="1600" dirty="0">
                <a:latin typeface="Courier New" panose="02070309020205020404" pitchFamily="49" charset="0"/>
                <a:cs typeface="Courier New" panose="02070309020205020404" pitchFamily="49" charset="0"/>
              </a:rPr>
              <a:t>())</a:t>
            </a:r>
          </a:p>
          <a:p>
            <a:r>
              <a:rPr lang="fr-FR" dirty="0"/>
              <a:t>.NET</a:t>
            </a:r>
          </a:p>
          <a:p>
            <a:pPr lvl="1"/>
            <a:r>
              <a:rPr lang="fr-FR" sz="2000" dirty="0"/>
              <a:t>new </a:t>
            </a:r>
            <a:r>
              <a:rPr lang="fr-FR" sz="2000" dirty="0" err="1"/>
              <a:t>InferenceSession</a:t>
            </a:r>
            <a:r>
              <a:rPr lang="fr-FR" sz="2000" dirty="0"/>
              <a:t>("</a:t>
            </a:r>
            <a:r>
              <a:rPr lang="fr-FR" sz="2000" dirty="0" err="1"/>
              <a:t>model.onnx</a:t>
            </a:r>
            <a:r>
              <a:rPr lang="fr-FR" sz="2000" dirty="0"/>
              <a:t>")</a:t>
            </a:r>
          </a:p>
          <a:p>
            <a:pPr lvl="1"/>
            <a:r>
              <a:rPr lang="fr-FR" sz="2000" dirty="0"/>
              <a:t>https://towardsdatascience.com/deploy-sci-kit-learn-models-in-net-core-applications-90e24e572f64</a:t>
            </a:r>
          </a:p>
        </p:txBody>
      </p:sp>
    </p:spTree>
    <p:extLst>
      <p:ext uri="{BB962C8B-B14F-4D97-AF65-F5344CB8AC3E}">
        <p14:creationId xmlns:p14="http://schemas.microsoft.com/office/powerpoint/2010/main" val="401705731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Réentrainement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Après la solidification du modèle il peut être utile de </a:t>
            </a:r>
            <a:r>
              <a:rPr lang="fr-FR" dirty="0" err="1"/>
              <a:t>réentrainer</a:t>
            </a:r>
            <a:r>
              <a:rPr lang="fr-FR" dirty="0"/>
              <a:t> un modèle</a:t>
            </a:r>
          </a:p>
          <a:p>
            <a:pPr lvl="1"/>
            <a:r>
              <a:rPr lang="fr-FR" dirty="0"/>
              <a:t>Lors que l'on possède d'avantages de données</a:t>
            </a:r>
          </a:p>
          <a:p>
            <a:pPr lvl="1"/>
            <a:r>
              <a:rPr lang="fr-FR" dirty="0"/>
              <a:t>Utile si le premier apprentissage a été très couteux</a:t>
            </a:r>
          </a:p>
          <a:p>
            <a:pPr lvl="1"/>
            <a:r>
              <a:rPr lang="fr-FR" dirty="0" err="1"/>
              <a:t>RandomForestClassifier</a:t>
            </a:r>
            <a:r>
              <a:rPr lang="fr-FR" dirty="0"/>
              <a:t>(</a:t>
            </a:r>
            <a:r>
              <a:rPr lang="fr-FR" dirty="0" err="1"/>
              <a:t>warm_start</a:t>
            </a:r>
            <a:r>
              <a:rPr lang="fr-FR" dirty="0"/>
              <a:t> = </a:t>
            </a:r>
            <a:r>
              <a:rPr lang="fr-FR" dirty="0" err="1"/>
              <a:t>True</a:t>
            </a:r>
            <a:r>
              <a:rPr lang="fr-FR" dirty="0"/>
              <a:t>)</a:t>
            </a:r>
          </a:p>
          <a:p>
            <a:pPr lvl="1"/>
            <a:r>
              <a:rPr lang="fr-FR" dirty="0"/>
              <a:t>Part d'un seul arbre entrainé et le clone par </a:t>
            </a:r>
            <a:r>
              <a:rPr lang="fr-FR" dirty="0" err="1"/>
              <a:t>bagging</a:t>
            </a:r>
            <a:endParaRPr lang="fr-FR" dirty="0"/>
          </a:p>
          <a:p>
            <a:endParaRPr lang="fr-FR" dirty="0"/>
          </a:p>
          <a:p>
            <a:pPr lvl="1"/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404455311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Autres modèles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Il existe de nombreux autres modèles de classification</a:t>
            </a:r>
          </a:p>
          <a:p>
            <a:pPr lvl="1"/>
            <a:r>
              <a:rPr lang="fr-FR" dirty="0" err="1"/>
              <a:t>RandomForest</a:t>
            </a:r>
            <a:endParaRPr lang="fr-FR" dirty="0"/>
          </a:p>
          <a:p>
            <a:pPr lvl="1"/>
            <a:r>
              <a:rPr lang="fr-FR" dirty="0" smtClean="0"/>
              <a:t>SVM</a:t>
            </a:r>
            <a:endParaRPr lang="fr-FR" dirty="0"/>
          </a:p>
          <a:p>
            <a:pPr lvl="1"/>
            <a:r>
              <a:rPr lang="fr-FR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88960579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Random</a:t>
            </a:r>
            <a:r>
              <a:rPr lang="fr-FR" dirty="0"/>
              <a:t> Forest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forêts d'arbres décisionnels ont été formellement proposées en 2001 par Leo </a:t>
            </a:r>
            <a:r>
              <a:rPr lang="fr-FR" dirty="0" err="1"/>
              <a:t>Breiman</a:t>
            </a:r>
            <a:r>
              <a:rPr lang="fr-FR" dirty="0"/>
              <a:t> et Adèle </a:t>
            </a:r>
            <a:r>
              <a:rPr lang="fr-FR" dirty="0" err="1"/>
              <a:t>Cutler</a:t>
            </a:r>
            <a:endParaRPr lang="fr-FR" dirty="0"/>
          </a:p>
          <a:p>
            <a:r>
              <a:rPr lang="fr-FR" dirty="0"/>
              <a:t>Cet algorithme combine les concepts de sous-espaces aléatoires et de </a:t>
            </a:r>
            <a:r>
              <a:rPr lang="fr-FR" dirty="0" err="1"/>
              <a:t>bagging</a:t>
            </a:r>
            <a:endParaRPr lang="fr-FR" dirty="0"/>
          </a:p>
          <a:p>
            <a:r>
              <a:rPr lang="fr-FR" dirty="0"/>
              <a:t>L'algorithme des forêts d'arbres décisionnels effectue un apprentissage sur de multiples arbres de décision entraînés sur des sous-ensembles de données légèrement différents</a:t>
            </a:r>
          </a:p>
        </p:txBody>
      </p:sp>
    </p:spTree>
    <p:extLst>
      <p:ext uri="{BB962C8B-B14F-4D97-AF65-F5344CB8AC3E}">
        <p14:creationId xmlns:p14="http://schemas.microsoft.com/office/powerpoint/2010/main" val="3428597560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Random</a:t>
            </a:r>
            <a:r>
              <a:rPr lang="fr-FR" dirty="0"/>
              <a:t> Forest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fr-FR" sz="2400" dirty="0"/>
              <a:t>On créé B nouveaux ensembles d'apprentissage par un double processus d'échantillonnage :</a:t>
            </a:r>
          </a:p>
          <a:p>
            <a:pPr lvl="1"/>
            <a:r>
              <a:rPr lang="fr-FR" sz="2000" dirty="0"/>
              <a:t>sur les observations, en utilisant un tirage avec remise d'un nombre N d'observations identique à celui des données d'origine</a:t>
            </a:r>
          </a:p>
          <a:p>
            <a:pPr lvl="1"/>
            <a:r>
              <a:rPr lang="fr-FR" sz="2000" dirty="0"/>
              <a:t>et sur les p prédicteurs, en n'en retenant qu'un échantillon de cardinal m &lt; </a:t>
            </a:r>
            <a:r>
              <a:rPr lang="fr-FR" sz="2000" dirty="0" err="1"/>
              <a:t>sqrt</a:t>
            </a:r>
            <a:r>
              <a:rPr lang="fr-FR" sz="2000" dirty="0"/>
              <a:t>(p)</a:t>
            </a:r>
          </a:p>
          <a:p>
            <a:pPr lvl="1"/>
            <a:r>
              <a:rPr lang="fr-FR" sz="2000" dirty="0"/>
              <a:t>Sur chaque échantillon, on entraîne un arbre de décision selon une des techniques connues, en limitant sa croissance par validation croisée</a:t>
            </a:r>
          </a:p>
          <a:p>
            <a:pPr lvl="1"/>
            <a:r>
              <a:rPr lang="fr-FR" sz="2000" dirty="0"/>
              <a:t>On stocke les B prédictions de la variable d'intérêt pour chaque observation d'origine.</a:t>
            </a:r>
          </a:p>
          <a:p>
            <a:pPr lvl="1"/>
            <a:r>
              <a:rPr lang="fr-FR" sz="2000" dirty="0"/>
              <a:t>La prédiction de la forêt aléatoire est alors un simple vote majoritaire</a:t>
            </a:r>
          </a:p>
          <a:p>
            <a:pPr lvl="1"/>
            <a:r>
              <a:rPr lang="fr-FR" sz="2000" dirty="0"/>
              <a:t>Le principal revers de cette méthode est que l'on perd l'aspect visuel des arbres de décision uniques</a:t>
            </a:r>
          </a:p>
        </p:txBody>
      </p:sp>
    </p:spTree>
    <p:extLst>
      <p:ext uri="{BB962C8B-B14F-4D97-AF65-F5344CB8AC3E}">
        <p14:creationId xmlns:p14="http://schemas.microsoft.com/office/powerpoint/2010/main" val="119262567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Asymétrie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Random</a:t>
            </a:r>
            <a:r>
              <a:rPr lang="fr-FR" dirty="0"/>
              <a:t> Forest est un modèle asymétrique</a:t>
            </a:r>
          </a:p>
          <a:p>
            <a:pPr lvl="1"/>
            <a:r>
              <a:rPr lang="fr-FR" dirty="0"/>
              <a:t>Apprentissage couteux</a:t>
            </a:r>
          </a:p>
          <a:p>
            <a:pPr lvl="1"/>
            <a:r>
              <a:rPr lang="fr-FR" dirty="0"/>
              <a:t>Prédiction rapide</a:t>
            </a:r>
          </a:p>
          <a:p>
            <a:pPr lvl="1"/>
            <a:r>
              <a:rPr lang="fr-FR" dirty="0"/>
              <a:t>Très utile</a:t>
            </a:r>
          </a:p>
        </p:txBody>
      </p:sp>
    </p:spTree>
    <p:extLst>
      <p:ext uri="{BB962C8B-B14F-4D97-AF65-F5344CB8AC3E}">
        <p14:creationId xmlns:p14="http://schemas.microsoft.com/office/powerpoint/2010/main" val="84740206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 err="1"/>
              <a:t>Random</a:t>
            </a:r>
            <a:r>
              <a:rPr lang="fr-FR" dirty="0"/>
              <a:t> Forest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Exemple</a:t>
            </a:r>
          </a:p>
          <a:p>
            <a:pPr lvl="1"/>
            <a:r>
              <a:rPr lang="fr-FR" dirty="0"/>
              <a:t>import </a:t>
            </a:r>
            <a:r>
              <a:rPr lang="fr-FR" dirty="0" err="1"/>
              <a:t>sk.ensemble</a:t>
            </a:r>
            <a:r>
              <a:rPr lang="fr-FR" dirty="0"/>
              <a:t> as </a:t>
            </a:r>
            <a:r>
              <a:rPr lang="fr-FR" dirty="0" err="1"/>
              <a:t>rf</a:t>
            </a:r>
            <a:endParaRPr lang="fr-FR" dirty="0"/>
          </a:p>
          <a:p>
            <a:pPr lvl="1"/>
            <a:r>
              <a:rPr lang="fr-FR" dirty="0"/>
              <a:t>model = </a:t>
            </a:r>
            <a:r>
              <a:rPr lang="fr-FR" dirty="0" err="1"/>
              <a:t>rf.RandomForestClassifier</a:t>
            </a:r>
            <a:r>
              <a:rPr lang="fr-FR" dirty="0"/>
              <a:t>(</a:t>
            </a:r>
            <a:r>
              <a:rPr lang="fr-FR" dirty="0" err="1"/>
              <a:t>n_estimators</a:t>
            </a:r>
            <a:r>
              <a:rPr lang="fr-FR" dirty="0"/>
              <a:t>=100)</a:t>
            </a:r>
          </a:p>
          <a:p>
            <a:r>
              <a:rPr lang="fr-FR" dirty="0"/>
              <a:t>Très puissant</a:t>
            </a:r>
          </a:p>
          <a:p>
            <a:pPr lvl="1"/>
            <a:r>
              <a:rPr lang="fr-FR" dirty="0"/>
              <a:t>Bien plus gourmand que </a:t>
            </a:r>
            <a:r>
              <a:rPr lang="fr-FR" dirty="0" err="1"/>
              <a:t>kNN</a:t>
            </a:r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51969973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Exemple Iris</a:t>
            </a:r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fr-FR"/>
          </a:p>
        </p:txBody>
      </p:sp>
      <p:pic>
        <p:nvPicPr>
          <p:cNvPr id="1026" name="Picture 2" descr="https://cdn-images-1.medium.com/max/1200/1*IPLwmH-TJRhEWXW7uaetMw.png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79712" y="1156209"/>
            <a:ext cx="5363354" cy="51845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19172677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Importances des </a:t>
            </a:r>
            <a:r>
              <a:rPr lang="fr-FR" dirty="0" err="1"/>
              <a:t>features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/>
              <a:t>Les précédents algorithmes ne permettaient pas de connaître l'importance de chaque </a:t>
            </a:r>
            <a:r>
              <a:rPr lang="fr-FR" dirty="0" err="1"/>
              <a:t>feature</a:t>
            </a:r>
            <a:endParaRPr lang="fr-FR" dirty="0"/>
          </a:p>
          <a:p>
            <a:r>
              <a:rPr lang="fr-FR" dirty="0"/>
              <a:t>Il est souvent utile de savoir les </a:t>
            </a:r>
            <a:r>
              <a:rPr lang="fr-FR" dirty="0" err="1"/>
              <a:t>features</a:t>
            </a:r>
            <a:r>
              <a:rPr lang="fr-FR" dirty="0"/>
              <a:t> prépondérantes</a:t>
            </a:r>
          </a:p>
          <a:p>
            <a:pPr lvl="1"/>
            <a:r>
              <a:rPr lang="fr-FR" dirty="0"/>
              <a:t>Et l'inverse celle qui ne le sont pas</a:t>
            </a:r>
          </a:p>
          <a:p>
            <a:pPr lvl="1"/>
            <a:r>
              <a:rPr lang="fr-FR" dirty="0"/>
              <a:t>Permet de faire baisser le nombre de dimension</a:t>
            </a:r>
          </a:p>
          <a:p>
            <a:pPr lvl="1"/>
            <a:endParaRPr lang="fr-FR" dirty="0"/>
          </a:p>
          <a:p>
            <a:endParaRPr lang="fr-FR" dirty="0"/>
          </a:p>
        </p:txBody>
      </p:sp>
    </p:spTree>
    <p:extLst>
      <p:ext uri="{BB962C8B-B14F-4D97-AF65-F5344CB8AC3E}">
        <p14:creationId xmlns:p14="http://schemas.microsoft.com/office/powerpoint/2010/main" val="1701734456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r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dirty="0"/>
              <a:t>Importance </a:t>
            </a:r>
            <a:r>
              <a:rPr lang="fr-FR" dirty="0" err="1"/>
              <a:t>Feature</a:t>
            </a:r>
            <a:endParaRPr lang="fr-FR" dirty="0"/>
          </a:p>
        </p:txBody>
      </p:sp>
      <p:sp>
        <p:nvSpPr>
          <p:cNvPr id="3" name="Espace réservé du contenu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fr-FR" dirty="0" err="1"/>
              <a:t>forest.feature_importances</a:t>
            </a:r>
            <a:r>
              <a:rPr lang="fr-FR" dirty="0"/>
              <a:t>_</a:t>
            </a:r>
          </a:p>
          <a:p>
            <a:pPr lvl="1"/>
            <a:r>
              <a:rPr lang="fr-FR" dirty="0"/>
              <a:t>Permet de donner pour chaque </a:t>
            </a:r>
            <a:r>
              <a:rPr lang="fr-FR" dirty="0" err="1"/>
              <a:t>feature</a:t>
            </a:r>
            <a:r>
              <a:rPr lang="fr-FR" dirty="0"/>
              <a:t> son importance sur 1</a:t>
            </a:r>
          </a:p>
        </p:txBody>
      </p:sp>
    </p:spTree>
    <p:extLst>
      <p:ext uri="{BB962C8B-B14F-4D97-AF65-F5344CB8AC3E}">
        <p14:creationId xmlns:p14="http://schemas.microsoft.com/office/powerpoint/2010/main" val="278481169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cvc">
  <a:themeElements>
    <a:clrScheme name="cvc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cvc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gradFill rotWithShape="0">
          <a:gsLst>
            <a:gs pos="0">
              <a:schemeClr val="accent1"/>
            </a:gs>
            <a:gs pos="100000">
              <a:schemeClr val="bg1"/>
            </a:gs>
          </a:gsLst>
          <a:lin ang="5400000" scaled="1"/>
        </a:gra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1" fontAlgn="base" latinLnBrk="0" hangingPunct="1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fr-FR" sz="24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charset="0"/>
          </a:defRPr>
        </a:defPPr>
      </a:lstStyle>
    </a:lnDef>
  </a:objectDefaults>
  <a:extraClrSchemeLst>
    <a:extraClrScheme>
      <a:clrScheme name="cvc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cvc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cvc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Thème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6042</TotalTime>
  <Words>511</Words>
  <Application>Microsoft Office PowerPoint</Application>
  <PresentationFormat>Affichage à l'écran (4:3)</PresentationFormat>
  <Paragraphs>73</Paragraphs>
  <Slides>14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4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14</vt:i4>
      </vt:variant>
    </vt:vector>
  </HeadingPairs>
  <TitlesOfParts>
    <vt:vector size="19" baseType="lpstr">
      <vt:lpstr>Arial</vt:lpstr>
      <vt:lpstr>Courier New</vt:lpstr>
      <vt:lpstr>Monotype Sorts</vt:lpstr>
      <vt:lpstr>Times New Roman</vt:lpstr>
      <vt:lpstr>cvc</vt:lpstr>
      <vt:lpstr>Présentation PowerPoint</vt:lpstr>
      <vt:lpstr>Autres modèles</vt:lpstr>
      <vt:lpstr>Random Forest</vt:lpstr>
      <vt:lpstr>Random Forest</vt:lpstr>
      <vt:lpstr>Asymétrie</vt:lpstr>
      <vt:lpstr>Random Forest</vt:lpstr>
      <vt:lpstr>Exemple Iris</vt:lpstr>
      <vt:lpstr>Importances des features</vt:lpstr>
      <vt:lpstr>Importance Feature</vt:lpstr>
      <vt:lpstr>Sérialisation du modèle</vt:lpstr>
      <vt:lpstr>Pickle</vt:lpstr>
      <vt:lpstr>Pickle</vt:lpstr>
      <vt:lpstr>ONNX</vt:lpstr>
      <vt:lpstr>Réentrainement</vt:lpstr>
    </vt:vector>
  </TitlesOfParts>
  <Company>jkhjkjkh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Internet</dc:title>
  <dc:creator>jhkhkhkj</dc:creator>
  <cp:lastModifiedBy>user69</cp:lastModifiedBy>
  <cp:revision>351</cp:revision>
  <dcterms:created xsi:type="dcterms:W3CDTF">2000-04-10T19:33:12Z</dcterms:created>
  <dcterms:modified xsi:type="dcterms:W3CDTF">2021-11-09T13:22:54Z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Version">
    <vt:lpwstr>0.1</vt:lpwstr>
  </property>
</Properties>
</file>