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4"/>
  </p:notesMasterIdLst>
  <p:handoutMasterIdLst>
    <p:handoutMasterId r:id="rId45"/>
  </p:handoutMasterIdLst>
  <p:sldIdLst>
    <p:sldId id="264" r:id="rId2"/>
    <p:sldId id="334" r:id="rId3"/>
    <p:sldId id="279" r:id="rId4"/>
    <p:sldId id="280" r:id="rId5"/>
    <p:sldId id="281" r:id="rId6"/>
    <p:sldId id="282" r:id="rId7"/>
    <p:sldId id="283" r:id="rId8"/>
    <p:sldId id="284" r:id="rId9"/>
    <p:sldId id="285" r:id="rId10"/>
    <p:sldId id="308" r:id="rId11"/>
    <p:sldId id="309" r:id="rId12"/>
    <p:sldId id="286" r:id="rId13"/>
    <p:sldId id="287" r:id="rId14"/>
    <p:sldId id="288" r:id="rId15"/>
    <p:sldId id="289" r:id="rId16"/>
    <p:sldId id="290" r:id="rId17"/>
    <p:sldId id="291" r:id="rId18"/>
    <p:sldId id="292" r:id="rId19"/>
    <p:sldId id="335" r:id="rId20"/>
    <p:sldId id="336" r:id="rId21"/>
    <p:sldId id="348" r:id="rId22"/>
    <p:sldId id="345" r:id="rId23"/>
    <p:sldId id="293" r:id="rId24"/>
    <p:sldId id="294" r:id="rId25"/>
    <p:sldId id="295" r:id="rId26"/>
    <p:sldId id="296" r:id="rId27"/>
    <p:sldId id="297" r:id="rId28"/>
    <p:sldId id="298" r:id="rId29"/>
    <p:sldId id="299" r:id="rId30"/>
    <p:sldId id="300" r:id="rId31"/>
    <p:sldId id="349" r:id="rId32"/>
    <p:sldId id="314" r:id="rId33"/>
    <p:sldId id="304" r:id="rId34"/>
    <p:sldId id="305" r:id="rId35"/>
    <p:sldId id="306" r:id="rId36"/>
    <p:sldId id="307" r:id="rId37"/>
    <p:sldId id="272" r:id="rId38"/>
    <p:sldId id="333" r:id="rId39"/>
    <p:sldId id="322" r:id="rId40"/>
    <p:sldId id="340" r:id="rId41"/>
    <p:sldId id="341" r:id="rId42"/>
    <p:sldId id="310" r:id="rId43"/>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109" d="100"/>
          <a:sy n="109" d="100"/>
        </p:scale>
        <p:origin x="167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Python</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Chapitre 1</a:t>
            </a:r>
          </a:p>
          <a:p>
            <a:pPr eaLnBrk="1" hangingPunct="1"/>
            <a:r>
              <a:rPr lang="fr-FR" altLang="fr-FR"/>
              <a:t>Introduction</a:t>
            </a:r>
            <a:endParaRPr lang="fr-FR" altLang="fr-FR" dirty="0"/>
          </a:p>
        </p:txBody>
      </p:sp>
      <p:pic>
        <p:nvPicPr>
          <p:cNvPr id="2" name="Image 1"/>
          <p:cNvPicPr>
            <a:picLocks noChangeAspect="1"/>
          </p:cNvPicPr>
          <p:nvPr/>
        </p:nvPicPr>
        <p:blipFill>
          <a:blip r:embed="rId2"/>
          <a:stretch>
            <a:fillRect/>
          </a:stretch>
        </p:blipFill>
        <p:spPr>
          <a:xfrm>
            <a:off x="1214437" y="5023445"/>
            <a:ext cx="6715125" cy="1285875"/>
          </a:xfrm>
          <a:prstGeom prst="rect">
            <a:avLst/>
          </a:prstGeom>
        </p:spPr>
      </p:pic>
      <p:sp>
        <p:nvSpPr>
          <p:cNvPr id="3" name="ZoneTexte 2"/>
          <p:cNvSpPr txBox="1"/>
          <p:nvPr/>
        </p:nvSpPr>
        <p:spPr>
          <a:xfrm>
            <a:off x="3107495" y="2132856"/>
            <a:ext cx="3852337" cy="646331"/>
          </a:xfrm>
          <a:prstGeom prst="rect">
            <a:avLst/>
          </a:prstGeom>
          <a:noFill/>
        </p:spPr>
        <p:txBody>
          <a:bodyPr wrap="none" rtlCol="0">
            <a:spAutoFit/>
          </a:bodyPr>
          <a:lstStyle/>
          <a:p>
            <a:r>
              <a:rPr lang="fr-FR" sz="3600" dirty="0"/>
              <a:t>Machine Learning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Difficultés</a:t>
            </a:r>
          </a:p>
        </p:txBody>
      </p:sp>
      <p:sp>
        <p:nvSpPr>
          <p:cNvPr id="3" name="Espace réservé du contenu 2"/>
          <p:cNvSpPr>
            <a:spLocks noGrp="1"/>
          </p:cNvSpPr>
          <p:nvPr>
            <p:ph idx="1"/>
          </p:nvPr>
        </p:nvSpPr>
        <p:spPr/>
        <p:txBody>
          <a:bodyPr/>
          <a:lstStyle/>
          <a:p>
            <a:r>
              <a:rPr lang="fr-FR" dirty="0"/>
              <a:t>Certains problèmes sont trop complexes pour être résolus par un algorithme</a:t>
            </a:r>
          </a:p>
          <a:p>
            <a:pPr lvl="1"/>
            <a:r>
              <a:rPr lang="fr-FR" dirty="0"/>
              <a:t>Comment reconnaitre un visage ?</a:t>
            </a:r>
          </a:p>
          <a:p>
            <a:pPr lvl="1"/>
            <a:r>
              <a:rPr lang="fr-FR" dirty="0"/>
              <a:t>Comment conduire une voiture ?</a:t>
            </a:r>
          </a:p>
          <a:p>
            <a:pPr lvl="1"/>
            <a:r>
              <a:rPr lang="fr-FR" dirty="0"/>
              <a:t>Est-ce la même personne ?</a:t>
            </a:r>
          </a:p>
          <a:p>
            <a:pPr lvl="1"/>
            <a:endParaRPr lang="fr-FR" dirty="0"/>
          </a:p>
          <a:p>
            <a:pPr lvl="1"/>
            <a:r>
              <a:rPr lang="fr-FR" dirty="0"/>
              <a:t>Les mesures anthropométriques ne suffisent pas</a:t>
            </a:r>
          </a:p>
        </p:txBody>
      </p:sp>
      <p:pic>
        <p:nvPicPr>
          <p:cNvPr id="1026" name="Picture 2" descr="RÃ©sultat de recherche d'images pour &quot;ia reconnaissance visage katy perry&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7259" y="1823841"/>
            <a:ext cx="3584552" cy="23897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Ã©sultat de recherche d'images pour &quot;deep learning  visage katy perr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1851480"/>
            <a:ext cx="1821722" cy="236206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2339752" y="4529861"/>
            <a:ext cx="3751511" cy="2298271"/>
          </a:xfrm>
          <a:prstGeom prst="rect">
            <a:avLst/>
          </a:prstGeom>
        </p:spPr>
      </p:pic>
    </p:spTree>
    <p:extLst>
      <p:ext uri="{BB962C8B-B14F-4D97-AF65-F5344CB8AC3E}">
        <p14:creationId xmlns:p14="http://schemas.microsoft.com/office/powerpoint/2010/main" val="3995539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RÃ©sultat de recherche d'images pour &quot;voiture autonom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672"/>
            <a:ext cx="9230645" cy="573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982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L'intelligence artificielle</a:t>
            </a:r>
          </a:p>
        </p:txBody>
      </p:sp>
      <p:sp>
        <p:nvSpPr>
          <p:cNvPr id="3" name="Espace réservé du contenu 2"/>
          <p:cNvSpPr>
            <a:spLocks noGrp="1"/>
          </p:cNvSpPr>
          <p:nvPr>
            <p:ph idx="1"/>
          </p:nvPr>
        </p:nvSpPr>
        <p:spPr>
          <a:xfrm>
            <a:off x="179513" y="1412776"/>
            <a:ext cx="4392488" cy="5040560"/>
          </a:xfrm>
        </p:spPr>
        <p:txBody>
          <a:bodyPr/>
          <a:lstStyle/>
          <a:p>
            <a:r>
              <a:rPr lang="fr-FR" dirty="0"/>
              <a:t>l'IA est l'ensemble des théories et des techniques mises en œuvre en vue de réaliser des machines capables de simuler l'intelligence </a:t>
            </a:r>
          </a:p>
        </p:txBody>
      </p:sp>
      <p:pic>
        <p:nvPicPr>
          <p:cNvPr id="3074"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412776"/>
            <a:ext cx="5238750"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2015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de Turing</a:t>
            </a:r>
          </a:p>
        </p:txBody>
      </p:sp>
      <p:sp>
        <p:nvSpPr>
          <p:cNvPr id="3" name="Espace réservé du contenu 2"/>
          <p:cNvSpPr>
            <a:spLocks noGrp="1"/>
          </p:cNvSpPr>
          <p:nvPr>
            <p:ph idx="1"/>
          </p:nvPr>
        </p:nvSpPr>
        <p:spPr>
          <a:xfrm>
            <a:off x="179513" y="1412776"/>
            <a:ext cx="6850928" cy="5040560"/>
          </a:xfrm>
        </p:spPr>
        <p:txBody>
          <a:bodyPr/>
          <a:lstStyle/>
          <a:p>
            <a:r>
              <a:rPr lang="fr-FR" dirty="0"/>
              <a:t>Le test de Turing est une proposition de test d’intelligence artificielle fondée sur la faculté d'une machine à imiter la conversation humaine</a:t>
            </a:r>
          </a:p>
          <a:p>
            <a:pPr lvl="1"/>
            <a:r>
              <a:rPr lang="fr-FR" dirty="0"/>
              <a:t>Ce test consiste à mettre un humain en confrontation verbale à l’aveugle avec un ordinateur et un autre humain</a:t>
            </a:r>
          </a:p>
          <a:p>
            <a:pPr lvl="1"/>
            <a:r>
              <a:rPr lang="fr-FR" dirty="0"/>
              <a:t>Si la personne qui engage les conversations n’est pas capable de dire lequel de ses interlocuteurs est un ordinateur, on peut considérer que le logiciel de l’ordinateur a passé avec succès le test</a:t>
            </a:r>
          </a:p>
        </p:txBody>
      </p:sp>
      <p:pic>
        <p:nvPicPr>
          <p:cNvPr id="4098" name="Picture 2" descr="https://upload.wikimedia.org/wikipedia/commons/thumb/e/e4/Turing_Test_version_3.png/220px-Turing_Test_version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0441" y="2276872"/>
            <a:ext cx="209550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9629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Copier la nature ou non</a:t>
            </a:r>
          </a:p>
        </p:txBody>
      </p:sp>
      <p:pic>
        <p:nvPicPr>
          <p:cNvPr id="5122" name="Picture 2" descr="RÃ©sultat de recherche d'images pour &quot;appareil phot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75493"/>
            <a:ext cx="428625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attoyz en bois charrette roue Ornemental bois charrette WAGON Roues 59cm jardin dÃ©co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551" y="2313809"/>
            <a:ext cx="4632449" cy="4523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4376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IA - ML - DL</a:t>
            </a:r>
          </a:p>
        </p:txBody>
      </p:sp>
      <p:pic>
        <p:nvPicPr>
          <p:cNvPr id="1026" name="Picture 2" descr="https://www.mytectra.com/media/wysiwyg/Blog/deep-lear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1399"/>
            <a:ext cx="9144000" cy="581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38298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Machine Learning</a:t>
            </a:r>
          </a:p>
        </p:txBody>
      </p:sp>
      <p:pic>
        <p:nvPicPr>
          <p:cNvPr id="4" name="Picture 2" descr="https://thinkr.fr/wp-content/uploads/machine-learning-me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4576"/>
            <a:ext cx="9162255" cy="4581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8938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Machine Learning</a:t>
            </a:r>
          </a:p>
        </p:txBody>
      </p:sp>
      <p:sp>
        <p:nvSpPr>
          <p:cNvPr id="3" name="Espace réservé du contenu 2"/>
          <p:cNvSpPr>
            <a:spLocks noGrp="1"/>
          </p:cNvSpPr>
          <p:nvPr>
            <p:ph idx="1"/>
          </p:nvPr>
        </p:nvSpPr>
        <p:spPr/>
        <p:txBody>
          <a:bodyPr/>
          <a:lstStyle/>
          <a:p>
            <a:r>
              <a:rPr lang="fr-FR" dirty="0"/>
              <a:t>L'apprentissage automatique (machine </a:t>
            </a:r>
            <a:r>
              <a:rPr lang="fr-FR" dirty="0" err="1"/>
              <a:t>learning</a:t>
            </a:r>
            <a:r>
              <a:rPr lang="fr-FR" dirty="0"/>
              <a:t>), champ d'étude de l'intelligence artificielle, concerne la conception, l'analyse, le développement et l'implémentation de méthodes permettant à une machine d'évoluer par un processus systématique, et ainsi de remplir des tâches difficiles ou problématiques par des moyens algorithmiques plus classiques</a:t>
            </a:r>
          </a:p>
        </p:txBody>
      </p:sp>
    </p:spTree>
    <p:extLst>
      <p:ext uri="{BB962C8B-B14F-4D97-AF65-F5344CB8AC3E}">
        <p14:creationId xmlns:p14="http://schemas.microsoft.com/office/powerpoint/2010/main" val="8401956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Apprentissage supervisé</a:t>
            </a:r>
          </a:p>
        </p:txBody>
      </p:sp>
      <p:sp>
        <p:nvSpPr>
          <p:cNvPr id="3" name="Espace réservé du contenu 2"/>
          <p:cNvSpPr>
            <a:spLocks noGrp="1"/>
          </p:cNvSpPr>
          <p:nvPr>
            <p:ph idx="1"/>
          </p:nvPr>
        </p:nvSpPr>
        <p:spPr>
          <a:xfrm>
            <a:off x="628651" y="2226469"/>
            <a:ext cx="3499466" cy="3263504"/>
          </a:xfrm>
        </p:spPr>
        <p:txBody>
          <a:bodyPr/>
          <a:lstStyle/>
          <a:p>
            <a:r>
              <a:rPr lang="fr-FR" dirty="0"/>
              <a:t>Dans cet exemple les images ont été annotés par un expert avec leur catégorie</a:t>
            </a:r>
          </a:p>
        </p:txBody>
      </p:sp>
      <p:pic>
        <p:nvPicPr>
          <p:cNvPr id="1026" name="Picture 2" descr="Chaque image est labellée de sa catégor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1350" y="1691934"/>
            <a:ext cx="4833898" cy="3737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2921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Machine Learning vs Programmation</a:t>
            </a:r>
          </a:p>
        </p:txBody>
      </p:sp>
      <p:pic>
        <p:nvPicPr>
          <p:cNvPr id="1026" name="Picture 2" descr="https://dpzbhybb2pdcj.cloudfront.net/allaire/Figures/01fig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603" y="1947168"/>
            <a:ext cx="6211602" cy="3152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381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3579DF-66D0-4E22-BB39-CB7A8E021BB1}"/>
              </a:ext>
            </a:extLst>
          </p:cNvPr>
          <p:cNvSpPr>
            <a:spLocks noGrp="1"/>
          </p:cNvSpPr>
          <p:nvPr>
            <p:ph type="title"/>
          </p:nvPr>
        </p:nvSpPr>
        <p:spPr/>
        <p:txBody>
          <a:bodyPr/>
          <a:lstStyle/>
          <a:p>
            <a:endParaRPr lang="fr-FR"/>
          </a:p>
        </p:txBody>
      </p:sp>
      <p:pic>
        <p:nvPicPr>
          <p:cNvPr id="4" name="Picture 6" descr="Le rapport Villani sur l'intelligence artificielle est attendu pour janvier">
            <a:extLst>
              <a:ext uri="{FF2B5EF4-FFF2-40B4-BE49-F238E27FC236}">
                <a16:creationId xmlns:a16="http://schemas.microsoft.com/office/drawing/2014/main" id="{D868BDFA-9D78-4025-96A8-732E051C3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7250"/>
            <a:ext cx="9144000" cy="5177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4590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Apprentissage</a:t>
            </a:r>
          </a:p>
        </p:txBody>
      </p:sp>
      <p:sp>
        <p:nvSpPr>
          <p:cNvPr id="3" name="Espace réservé du contenu 2"/>
          <p:cNvSpPr>
            <a:spLocks noGrp="1"/>
          </p:cNvSpPr>
          <p:nvPr>
            <p:ph idx="1"/>
          </p:nvPr>
        </p:nvSpPr>
        <p:spPr>
          <a:xfrm>
            <a:off x="628650" y="2226469"/>
            <a:ext cx="4262005" cy="3263504"/>
          </a:xfrm>
        </p:spPr>
        <p:txBody>
          <a:bodyPr/>
          <a:lstStyle/>
          <a:p>
            <a:r>
              <a:rPr lang="fr-FR" dirty="0"/>
              <a:t>En </a:t>
            </a:r>
            <a:r>
              <a:rPr lang="fr-FR" dirty="0" err="1"/>
              <a:t>Deep</a:t>
            </a:r>
            <a:r>
              <a:rPr lang="fr-FR" dirty="0"/>
              <a:t> Learning, l'idée est que l'algorithme construise une "représentation interne" tout seul </a:t>
            </a:r>
          </a:p>
          <a:p>
            <a:pPr lvl="1"/>
            <a:r>
              <a:rPr lang="fr-FR" dirty="0"/>
              <a:t>L’être humain est quasiment incapable d’écrire l’algorithme</a:t>
            </a:r>
          </a:p>
          <a:p>
            <a:r>
              <a:rPr lang="fr-FR" dirty="0"/>
              <a:t>Pour cela, il va d'abord falloir lui entrer un jeu de données d'exemples afin qu'il puisse s'entraîner</a:t>
            </a:r>
          </a:p>
          <a:p>
            <a:endParaRPr lang="fr-FR" dirty="0"/>
          </a:p>
        </p:txBody>
      </p:sp>
      <p:pic>
        <p:nvPicPr>
          <p:cNvPr id="5122" name="Picture 2" descr="MNIST - Lecture de la base de chiffres manuscrits | Intelligence  Artificielle">
            <a:extLst>
              <a:ext uri="{FF2B5EF4-FFF2-40B4-BE49-F238E27FC236}">
                <a16:creationId xmlns:a16="http://schemas.microsoft.com/office/drawing/2014/main" id="{1A4D7DB9-6909-4529-A857-5E2BF0ACA2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50" y="2280914"/>
            <a:ext cx="4171950" cy="2764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3474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9D51E5-13D3-4051-959E-71DF6575790E}"/>
              </a:ext>
            </a:extLst>
          </p:cNvPr>
          <p:cNvSpPr>
            <a:spLocks noGrp="1"/>
          </p:cNvSpPr>
          <p:nvPr>
            <p:ph type="title"/>
          </p:nvPr>
        </p:nvSpPr>
        <p:spPr/>
        <p:txBody>
          <a:bodyPr/>
          <a:lstStyle/>
          <a:p>
            <a:r>
              <a:rPr lang="fr-FR" dirty="0"/>
              <a:t>Prédiction</a:t>
            </a:r>
          </a:p>
        </p:txBody>
      </p:sp>
      <p:sp>
        <p:nvSpPr>
          <p:cNvPr id="3" name="Espace réservé du contenu 2">
            <a:extLst>
              <a:ext uri="{FF2B5EF4-FFF2-40B4-BE49-F238E27FC236}">
                <a16:creationId xmlns:a16="http://schemas.microsoft.com/office/drawing/2014/main" id="{6AE44763-AE4C-46F7-BB16-F40FA40A1A9B}"/>
              </a:ext>
            </a:extLst>
          </p:cNvPr>
          <p:cNvSpPr>
            <a:spLocks noGrp="1"/>
          </p:cNvSpPr>
          <p:nvPr>
            <p:ph idx="1"/>
          </p:nvPr>
        </p:nvSpPr>
        <p:spPr/>
        <p:txBody>
          <a:bodyPr/>
          <a:lstStyle/>
          <a:p>
            <a:r>
              <a:rPr lang="fr-FR" dirty="0"/>
              <a:t>Une fois l'apprentissage effectué le modèle est capable d'effectuer des prédictions sur des nouvelles données</a:t>
            </a:r>
          </a:p>
        </p:txBody>
      </p:sp>
      <p:pic>
        <p:nvPicPr>
          <p:cNvPr id="4098" name="Picture 2" descr="Applied Sciences | Free Full-Text | A Survey of Handwritten Character  Recognition with MNIST and EMNIST | HTML">
            <a:extLst>
              <a:ext uri="{FF2B5EF4-FFF2-40B4-BE49-F238E27FC236}">
                <a16:creationId xmlns:a16="http://schemas.microsoft.com/office/drawing/2014/main" id="{FE728249-27BB-4C95-91AD-87A5086EAF7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8396" y="2947082"/>
            <a:ext cx="4847208" cy="2542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4465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Apprentissage non supervisé ou semi-supervisé</a:t>
            </a:r>
          </a:p>
        </p:txBody>
      </p:sp>
      <p:sp>
        <p:nvSpPr>
          <p:cNvPr id="3" name="Espace réservé du contenu 2"/>
          <p:cNvSpPr>
            <a:spLocks noGrp="1"/>
          </p:cNvSpPr>
          <p:nvPr>
            <p:ph idx="1"/>
          </p:nvPr>
        </p:nvSpPr>
        <p:spPr/>
        <p:txBody>
          <a:bodyPr/>
          <a:lstStyle/>
          <a:p>
            <a:r>
              <a:rPr lang="fr-FR" dirty="0"/>
              <a:t>Clustering</a:t>
            </a:r>
          </a:p>
          <a:p>
            <a:r>
              <a:rPr lang="fr-FR" dirty="0"/>
              <a:t>Regroupement en mesurant une "distance" entre des données</a:t>
            </a:r>
          </a:p>
          <a:p>
            <a:r>
              <a:rPr lang="fr-FR" dirty="0"/>
              <a:t>Par exemple :</a:t>
            </a:r>
          </a:p>
          <a:p>
            <a:pPr lvl="1"/>
            <a:r>
              <a:rPr lang="fr-FR" dirty="0"/>
              <a:t>"Il fait beau" est plus proche de "le temps est magnifique" que "il est beau"</a:t>
            </a:r>
          </a:p>
          <a:p>
            <a:r>
              <a:rPr lang="fr-FR" dirty="0"/>
              <a:t>Cas d'utilisation</a:t>
            </a:r>
          </a:p>
          <a:p>
            <a:pPr lvl="1"/>
            <a:r>
              <a:rPr lang="fr-FR" dirty="0"/>
              <a:t>Regrouper des images qui se ressemblent</a:t>
            </a:r>
          </a:p>
          <a:p>
            <a:pPr lvl="1"/>
            <a:r>
              <a:rPr lang="fr-FR" dirty="0"/>
              <a:t>Regrouper des signaux électromagnétiques qui se ressemblent</a:t>
            </a:r>
          </a:p>
          <a:p>
            <a:pPr lvl="1"/>
            <a:r>
              <a:rPr lang="fr-FR" dirty="0"/>
              <a:t>Regrouper des textes qui se ressemblent avec gestions des synonymes et des contextes</a:t>
            </a:r>
          </a:p>
        </p:txBody>
      </p:sp>
    </p:spTree>
    <p:extLst>
      <p:ext uri="{BB962C8B-B14F-4D97-AF65-F5344CB8AC3E}">
        <p14:creationId xmlns:p14="http://schemas.microsoft.com/office/powerpoint/2010/main" val="382389515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But</a:t>
            </a:r>
          </a:p>
        </p:txBody>
      </p:sp>
      <p:sp>
        <p:nvSpPr>
          <p:cNvPr id="3" name="Espace réservé du contenu 2"/>
          <p:cNvSpPr>
            <a:spLocks noGrp="1"/>
          </p:cNvSpPr>
          <p:nvPr>
            <p:ph idx="1"/>
          </p:nvPr>
        </p:nvSpPr>
        <p:spPr>
          <a:xfrm>
            <a:off x="628650" y="2040037"/>
            <a:ext cx="7886700" cy="3263504"/>
          </a:xfrm>
        </p:spPr>
        <p:txBody>
          <a:bodyPr/>
          <a:lstStyle/>
          <a:p>
            <a:r>
              <a:rPr lang="fr-FR" dirty="0"/>
              <a:t>En Machine Learning, l'objectif est de trouver un modèle mathématique du phénomène à l'origine des données par apprentissage</a:t>
            </a:r>
          </a:p>
        </p:txBody>
      </p:sp>
      <p:pic>
        <p:nvPicPr>
          <p:cNvPr id="1026" name="Picture 2" descr="Machine learning en E-commerce : une expérience client optimale - Arkheus">
            <a:extLst>
              <a:ext uri="{FF2B5EF4-FFF2-40B4-BE49-F238E27FC236}">
                <a16:creationId xmlns:a16="http://schemas.microsoft.com/office/drawing/2014/main" id="{AB55968D-DE43-4613-BCDF-B4584C368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501008"/>
            <a:ext cx="3515592" cy="2487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9260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a:t>
            </a:r>
          </a:p>
        </p:txBody>
      </p:sp>
      <p:sp>
        <p:nvSpPr>
          <p:cNvPr id="3" name="Espace réservé du contenu 2"/>
          <p:cNvSpPr>
            <a:spLocks noGrp="1"/>
          </p:cNvSpPr>
          <p:nvPr>
            <p:ph idx="1"/>
          </p:nvPr>
        </p:nvSpPr>
        <p:spPr/>
        <p:txBody>
          <a:bodyPr/>
          <a:lstStyle/>
          <a:p>
            <a:r>
              <a:rPr lang="fr-FR" dirty="0"/>
              <a:t>Imaginez que vous voulez savoir si vous payez trop cher votre loyer</a:t>
            </a:r>
          </a:p>
          <a:p>
            <a:r>
              <a:rPr lang="fr-FR" dirty="0"/>
              <a:t>Vous avez récupéré sur un site de location une trentaine de prix des locations disponibles, ainsi que la surface associée</a:t>
            </a:r>
          </a:p>
        </p:txBody>
      </p:sp>
      <p:pic>
        <p:nvPicPr>
          <p:cNvPr id="4" name="Image 3"/>
          <p:cNvPicPr>
            <a:picLocks noChangeAspect="1"/>
          </p:cNvPicPr>
          <p:nvPr/>
        </p:nvPicPr>
        <p:blipFill>
          <a:blip r:embed="rId2"/>
          <a:stretch>
            <a:fillRect/>
          </a:stretch>
        </p:blipFill>
        <p:spPr>
          <a:xfrm>
            <a:off x="4932040" y="4149080"/>
            <a:ext cx="2809875" cy="2038350"/>
          </a:xfrm>
          <a:prstGeom prst="rect">
            <a:avLst/>
          </a:prstGeom>
        </p:spPr>
      </p:pic>
    </p:spTree>
    <p:extLst>
      <p:ext uri="{BB962C8B-B14F-4D97-AF65-F5344CB8AC3E}">
        <p14:creationId xmlns:p14="http://schemas.microsoft.com/office/powerpoint/2010/main" val="35454870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Graphique</a:t>
            </a:r>
          </a:p>
        </p:txBody>
      </p:sp>
      <p:sp>
        <p:nvSpPr>
          <p:cNvPr id="3" name="Espace réservé du contenu 2"/>
          <p:cNvSpPr>
            <a:spLocks noGrp="1"/>
          </p:cNvSpPr>
          <p:nvPr>
            <p:ph idx="1"/>
          </p:nvPr>
        </p:nvSpPr>
        <p:spPr/>
        <p:txBody>
          <a:bodyPr/>
          <a:lstStyle/>
          <a:p>
            <a:r>
              <a:rPr lang="fr-FR" dirty="0"/>
              <a:t>Surface / Loyer</a:t>
            </a:r>
          </a:p>
        </p:txBody>
      </p:sp>
      <p:pic>
        <p:nvPicPr>
          <p:cNvPr id="1028" name="Picture 4" descr="Le loyer mensuel en fonction de la surface du lo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5688632" cy="393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64334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Régression linéaire</a:t>
            </a:r>
          </a:p>
        </p:txBody>
      </p:sp>
      <p:sp>
        <p:nvSpPr>
          <p:cNvPr id="3" name="Espace réservé du contenu 2"/>
          <p:cNvSpPr>
            <a:spLocks noGrp="1"/>
          </p:cNvSpPr>
          <p:nvPr>
            <p:ph idx="1"/>
          </p:nvPr>
        </p:nvSpPr>
        <p:spPr/>
        <p:txBody>
          <a:bodyPr/>
          <a:lstStyle/>
          <a:p>
            <a:r>
              <a:rPr lang="fr-FR" dirty="0"/>
              <a:t>Notre exemple montre une régression linéaire</a:t>
            </a:r>
          </a:p>
          <a:p>
            <a:endParaRPr lang="fr-FR" dirty="0"/>
          </a:p>
        </p:txBody>
      </p:sp>
      <p:pic>
        <p:nvPicPr>
          <p:cNvPr id="2056" name="Picture 8" descr="la droite de régression correspondant à la modélisation statistique du nuage de po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1" y="2420888"/>
            <a:ext cx="5212067" cy="3648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81608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Classification</a:t>
            </a:r>
          </a:p>
        </p:txBody>
      </p:sp>
      <p:sp>
        <p:nvSpPr>
          <p:cNvPr id="3" name="Espace réservé du contenu 2"/>
          <p:cNvSpPr>
            <a:spLocks noGrp="1"/>
          </p:cNvSpPr>
          <p:nvPr>
            <p:ph idx="1"/>
          </p:nvPr>
        </p:nvSpPr>
        <p:spPr/>
        <p:txBody>
          <a:bodyPr/>
          <a:lstStyle/>
          <a:p>
            <a:r>
              <a:rPr lang="fr-FR" dirty="0"/>
              <a:t>Une autre distinction qui vous aidera dans le choix d'un algorithme de machine </a:t>
            </a:r>
            <a:r>
              <a:rPr lang="fr-FR" dirty="0" err="1"/>
              <a:t>learning</a:t>
            </a:r>
            <a:r>
              <a:rPr lang="fr-FR" dirty="0"/>
              <a:t> est le type de sortie que l'on attend de notre programme</a:t>
            </a:r>
          </a:p>
          <a:p>
            <a:pPr lvl="1"/>
            <a:r>
              <a:rPr lang="fr-FR" dirty="0"/>
              <a:t>Est-ce une valeur continue (un nombre)</a:t>
            </a:r>
          </a:p>
          <a:p>
            <a:pPr lvl="1"/>
            <a:r>
              <a:rPr lang="fr-FR" dirty="0"/>
              <a:t>ou bien une valeur discrète (une catégorie) ?</a:t>
            </a:r>
          </a:p>
          <a:p>
            <a:r>
              <a:rPr lang="fr-FR" dirty="0"/>
              <a:t>Le premier cas est appelé une régression, le second une classification</a:t>
            </a:r>
          </a:p>
        </p:txBody>
      </p:sp>
      <p:pic>
        <p:nvPicPr>
          <p:cNvPr id="1026" name="Picture 2" descr="Illustration de la différence entre régression et classif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591645"/>
            <a:ext cx="428625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5672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Trouver le bon modèle</a:t>
            </a:r>
          </a:p>
        </p:txBody>
      </p:sp>
      <p:sp>
        <p:nvSpPr>
          <p:cNvPr id="3" name="Espace réservé du contenu 2"/>
          <p:cNvSpPr>
            <a:spLocks noGrp="1"/>
          </p:cNvSpPr>
          <p:nvPr>
            <p:ph idx="1"/>
          </p:nvPr>
        </p:nvSpPr>
        <p:spPr/>
        <p:txBody>
          <a:bodyPr/>
          <a:lstStyle/>
          <a:p>
            <a:r>
              <a:rPr lang="fr-FR" dirty="0"/>
              <a:t>Pour résumer, le travail de modélisation consiste à trouver le bon modèle statistique qui colle le mieux aux données d'exemple</a:t>
            </a:r>
          </a:p>
          <a:p>
            <a:r>
              <a:rPr lang="fr-FR" dirty="0"/>
              <a:t>Le machine </a:t>
            </a:r>
            <a:r>
              <a:rPr lang="fr-FR" dirty="0" err="1"/>
              <a:t>learning</a:t>
            </a:r>
            <a:r>
              <a:rPr lang="fr-FR" dirty="0"/>
              <a:t> en particulier intervient pour trouver ce modèle de manière automatisée</a:t>
            </a:r>
          </a:p>
          <a:p>
            <a:r>
              <a:rPr lang="fr-FR" dirty="0"/>
              <a:t>Problème du quartet d’</a:t>
            </a:r>
            <a:r>
              <a:rPr lang="fr-FR" dirty="0" err="1"/>
              <a:t>Ascombe</a:t>
            </a:r>
            <a:endParaRPr lang="fr-FR" dirty="0"/>
          </a:p>
        </p:txBody>
      </p:sp>
    </p:spTree>
    <p:extLst>
      <p:ext uri="{BB962C8B-B14F-4D97-AF65-F5344CB8AC3E}">
        <p14:creationId xmlns:p14="http://schemas.microsoft.com/office/powerpoint/2010/main" val="5416963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Quartet d’</a:t>
            </a:r>
            <a:r>
              <a:rPr lang="fr-FR" dirty="0" err="1"/>
              <a:t>Ascombe</a:t>
            </a:r>
            <a:endParaRPr lang="fr-FR" dirty="0"/>
          </a:p>
        </p:txBody>
      </p:sp>
      <p:sp>
        <p:nvSpPr>
          <p:cNvPr id="3" name="Espace réservé du contenu 2"/>
          <p:cNvSpPr>
            <a:spLocks noGrp="1"/>
          </p:cNvSpPr>
          <p:nvPr>
            <p:ph idx="1"/>
          </p:nvPr>
        </p:nvSpPr>
        <p:spPr/>
        <p:txBody>
          <a:bodyPr/>
          <a:lstStyle/>
          <a:p>
            <a:r>
              <a:rPr lang="fr-FR" dirty="0"/>
              <a:t>Ces 4 modèles possède la même régression linéaire</a:t>
            </a:r>
          </a:p>
          <a:p>
            <a:pPr lvl="1"/>
            <a:r>
              <a:rPr lang="fr-FR" dirty="0"/>
              <a:t>Trouver les erreurs</a:t>
            </a:r>
          </a:p>
        </p:txBody>
      </p:sp>
      <p:pic>
        <p:nvPicPr>
          <p:cNvPr id="4098" name="Picture 2" descr="Le quartet d'anscom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833" y="2783429"/>
            <a:ext cx="6067407" cy="4053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036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616" y="0"/>
            <a:ext cx="7215842" cy="6785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5597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Apprentissage</a:t>
            </a:r>
          </a:p>
        </p:txBody>
      </p:sp>
      <p:sp>
        <p:nvSpPr>
          <p:cNvPr id="3" name="Espace réservé du contenu 2"/>
          <p:cNvSpPr>
            <a:spLocks noGrp="1"/>
          </p:cNvSpPr>
          <p:nvPr>
            <p:ph idx="1"/>
          </p:nvPr>
        </p:nvSpPr>
        <p:spPr/>
        <p:txBody>
          <a:bodyPr/>
          <a:lstStyle/>
          <a:p>
            <a:r>
              <a:rPr lang="fr-FR" dirty="0"/>
              <a:t>En machine </a:t>
            </a:r>
            <a:r>
              <a:rPr lang="fr-FR" dirty="0" err="1"/>
              <a:t>learning</a:t>
            </a:r>
            <a:r>
              <a:rPr lang="fr-FR" dirty="0"/>
              <a:t>, l'idée est que l'algorithme construise une "représentation interne" tout seul afin de pouvoir effectuer la tâche qui lui est demandée (prédiction, identification, </a:t>
            </a:r>
            <a:r>
              <a:rPr lang="fr-FR" dirty="0" err="1"/>
              <a:t>etc</a:t>
            </a:r>
            <a:r>
              <a:rPr lang="fr-FR" dirty="0"/>
              <a:t>)</a:t>
            </a:r>
          </a:p>
          <a:p>
            <a:r>
              <a:rPr lang="fr-FR" dirty="0"/>
              <a:t>L’être humain est quasiment incapable d’écrire l’algorithme</a:t>
            </a:r>
          </a:p>
          <a:p>
            <a:r>
              <a:rPr lang="fr-FR" dirty="0"/>
              <a:t>Pour cela, il va d'abord falloir lui entrer un jeu de données d'exemples afin qu'il puisse s'entraîner et s'améliorer, d'où le mot apprentissage</a:t>
            </a:r>
          </a:p>
          <a:p>
            <a:r>
              <a:rPr lang="fr-FR" dirty="0"/>
              <a:t>Ce jeu de données s'appelle le training set</a:t>
            </a:r>
          </a:p>
          <a:p>
            <a:endParaRPr lang="fr-FR" dirty="0"/>
          </a:p>
        </p:txBody>
      </p:sp>
    </p:spTree>
    <p:extLst>
      <p:ext uri="{BB962C8B-B14F-4D97-AF65-F5344CB8AC3E}">
        <p14:creationId xmlns:p14="http://schemas.microsoft.com/office/powerpoint/2010/main" val="30133648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8B347E-A3C6-4FD1-B000-9BF2AD49E8CA}"/>
              </a:ext>
            </a:extLst>
          </p:cNvPr>
          <p:cNvSpPr>
            <a:spLocks noGrp="1"/>
          </p:cNvSpPr>
          <p:nvPr>
            <p:ph type="title"/>
          </p:nvPr>
        </p:nvSpPr>
        <p:spPr/>
        <p:txBody>
          <a:bodyPr/>
          <a:lstStyle/>
          <a:p>
            <a:r>
              <a:rPr lang="fr-FR" dirty="0"/>
              <a:t>Les langages et </a:t>
            </a:r>
            <a:r>
              <a:rPr lang="fr-FR" dirty="0" err="1"/>
              <a:t>Frameworks</a:t>
            </a:r>
            <a:endParaRPr lang="fr-FR" dirty="0"/>
          </a:p>
        </p:txBody>
      </p:sp>
      <p:pic>
        <p:nvPicPr>
          <p:cNvPr id="6" name="Picture 2" descr="Python et intelligence artificielle">
            <a:extLst>
              <a:ext uri="{FF2B5EF4-FFF2-40B4-BE49-F238E27FC236}">
                <a16:creationId xmlns:a16="http://schemas.microsoft.com/office/drawing/2014/main" id="{FB769AA8-F524-42F6-A99C-EBEF407B4F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0680" y="3015391"/>
            <a:ext cx="3671455" cy="19899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TensorFlow — Wikipédia">
            <a:extLst>
              <a:ext uri="{FF2B5EF4-FFF2-40B4-BE49-F238E27FC236}">
                <a16:creationId xmlns:a16="http://schemas.microsoft.com/office/drawing/2014/main" id="{7B92E35F-DA87-4345-A44E-D4B0F9977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541" y="1873856"/>
            <a:ext cx="1304594" cy="1087161"/>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contenu 2">
            <a:extLst>
              <a:ext uri="{FF2B5EF4-FFF2-40B4-BE49-F238E27FC236}">
                <a16:creationId xmlns:a16="http://schemas.microsoft.com/office/drawing/2014/main" id="{C4E86258-C244-48B5-ADC8-901B50E0DF47}"/>
              </a:ext>
            </a:extLst>
          </p:cNvPr>
          <p:cNvSpPr txBox="1">
            <a:spLocks/>
          </p:cNvSpPr>
          <p:nvPr/>
        </p:nvSpPr>
        <p:spPr>
          <a:xfrm>
            <a:off x="217264" y="1851422"/>
            <a:ext cx="4670318" cy="37804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t>Apprentissage</a:t>
            </a:r>
          </a:p>
          <a:p>
            <a:pPr lvl="1"/>
            <a:r>
              <a:rPr lang="fr-FR" sz="2100" dirty="0"/>
              <a:t>Python</a:t>
            </a:r>
          </a:p>
          <a:p>
            <a:pPr lvl="1"/>
            <a:r>
              <a:rPr lang="fr-FR" sz="2100" dirty="0" err="1"/>
              <a:t>Scikit-learn</a:t>
            </a:r>
            <a:endParaRPr lang="fr-FR" sz="2100" dirty="0"/>
          </a:p>
          <a:p>
            <a:pPr lvl="2"/>
            <a:r>
              <a:rPr lang="fr-FR" sz="1500" dirty="0"/>
              <a:t>INRIA et Télécom ParisTech</a:t>
            </a:r>
          </a:p>
          <a:p>
            <a:pPr lvl="1"/>
            <a:r>
              <a:rPr lang="fr-FR" sz="2100" dirty="0" err="1"/>
              <a:t>TensorFlow</a:t>
            </a:r>
            <a:endParaRPr lang="fr-FR" sz="2100" dirty="0"/>
          </a:p>
          <a:p>
            <a:pPr lvl="2"/>
            <a:r>
              <a:rPr lang="fr-FR" sz="1500" dirty="0"/>
              <a:t>Google</a:t>
            </a:r>
          </a:p>
          <a:p>
            <a:pPr lvl="1"/>
            <a:r>
              <a:rPr lang="fr-FR" sz="1800" dirty="0"/>
              <a:t>Matlab, SAS, </a:t>
            </a:r>
            <a:r>
              <a:rPr lang="fr-FR" sz="1800" dirty="0" err="1"/>
              <a:t>PyTorch</a:t>
            </a:r>
            <a:r>
              <a:rPr lang="fr-FR" sz="1800" dirty="0"/>
              <a:t>, R, …</a:t>
            </a:r>
          </a:p>
          <a:p>
            <a:r>
              <a:rPr lang="fr-FR" sz="2400" dirty="0"/>
              <a:t>Prédiction</a:t>
            </a:r>
          </a:p>
          <a:p>
            <a:pPr lvl="1"/>
            <a:r>
              <a:rPr lang="fr-FR" sz="1800" dirty="0"/>
              <a:t>N'importe quel langage !</a:t>
            </a:r>
          </a:p>
          <a:p>
            <a:pPr lvl="1"/>
            <a:r>
              <a:rPr lang="fr-FR" sz="1800" dirty="0"/>
              <a:t>Embarqué : C++, JS, …</a:t>
            </a:r>
          </a:p>
          <a:p>
            <a:pPr lvl="1"/>
            <a:endParaRPr lang="fr-FR" sz="1500" dirty="0"/>
          </a:p>
        </p:txBody>
      </p:sp>
      <p:pic>
        <p:nvPicPr>
          <p:cNvPr id="11" name="Image 10">
            <a:extLst>
              <a:ext uri="{FF2B5EF4-FFF2-40B4-BE49-F238E27FC236}">
                <a16:creationId xmlns:a16="http://schemas.microsoft.com/office/drawing/2014/main" id="{E2C0264F-CF05-444C-A3C0-924199BBFEB2}"/>
              </a:ext>
            </a:extLst>
          </p:cNvPr>
          <p:cNvPicPr>
            <a:picLocks noChangeAspect="1"/>
          </p:cNvPicPr>
          <p:nvPr/>
        </p:nvPicPr>
        <p:blipFill>
          <a:blip r:embed="rId4"/>
          <a:stretch>
            <a:fillRect/>
          </a:stretch>
        </p:blipFill>
        <p:spPr>
          <a:xfrm>
            <a:off x="5190679" y="1873856"/>
            <a:ext cx="2300288" cy="571500"/>
          </a:xfrm>
          <a:prstGeom prst="rect">
            <a:avLst/>
          </a:prstGeom>
        </p:spPr>
      </p:pic>
    </p:spTree>
    <p:extLst>
      <p:ext uri="{BB962C8B-B14F-4D97-AF65-F5344CB8AC3E}">
        <p14:creationId xmlns:p14="http://schemas.microsoft.com/office/powerpoint/2010/main" val="36056708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BEBE-6249-4EE9-A3DE-988A6532E15C}"/>
              </a:ext>
            </a:extLst>
          </p:cNvPr>
          <p:cNvSpPr>
            <a:spLocks noGrp="1"/>
          </p:cNvSpPr>
          <p:nvPr>
            <p:ph type="title"/>
          </p:nvPr>
        </p:nvSpPr>
        <p:spPr/>
        <p:txBody>
          <a:bodyPr/>
          <a:lstStyle/>
          <a:p>
            <a:r>
              <a:rPr lang="fr-FR" dirty="0"/>
              <a:t>Les </a:t>
            </a:r>
            <a:r>
              <a:rPr lang="fr-FR" dirty="0" err="1"/>
              <a:t>Frameworks</a:t>
            </a:r>
            <a:r>
              <a:rPr lang="fr-FR" dirty="0"/>
              <a:t> ML et DL en 2019</a:t>
            </a:r>
          </a:p>
        </p:txBody>
      </p:sp>
      <p:pic>
        <p:nvPicPr>
          <p:cNvPr id="1036" name="Picture 12">
            <a:extLst>
              <a:ext uri="{FF2B5EF4-FFF2-40B4-BE49-F238E27FC236}">
                <a16:creationId xmlns:a16="http://schemas.microsoft.com/office/drawing/2014/main" id="{CC81630E-520F-4640-A4D7-4C649ED09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507" y="1851422"/>
            <a:ext cx="5938352" cy="340105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ensorFlow — Wikipédia">
            <a:extLst>
              <a:ext uri="{FF2B5EF4-FFF2-40B4-BE49-F238E27FC236}">
                <a16:creationId xmlns:a16="http://schemas.microsoft.com/office/drawing/2014/main" id="{C4B0032F-A73B-40A0-917F-E14A99B3F9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7934" y="2089516"/>
            <a:ext cx="1304594" cy="1087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9048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Deep</a:t>
            </a:r>
            <a:r>
              <a:rPr lang="fr-FR" dirty="0"/>
              <a:t> Learning</a:t>
            </a:r>
          </a:p>
        </p:txBody>
      </p:sp>
      <p:sp>
        <p:nvSpPr>
          <p:cNvPr id="3" name="Espace réservé du contenu 2"/>
          <p:cNvSpPr>
            <a:spLocks noGrp="1"/>
          </p:cNvSpPr>
          <p:nvPr>
            <p:ph idx="1"/>
          </p:nvPr>
        </p:nvSpPr>
        <p:spPr/>
        <p:txBody>
          <a:bodyPr/>
          <a:lstStyle/>
          <a:p>
            <a:r>
              <a:rPr lang="fr-FR" dirty="0"/>
              <a:t>Le </a:t>
            </a:r>
            <a:r>
              <a:rPr lang="fr-FR" dirty="0" err="1"/>
              <a:t>deep</a:t>
            </a:r>
            <a:r>
              <a:rPr lang="fr-FR" dirty="0"/>
              <a:t> </a:t>
            </a:r>
            <a:r>
              <a:rPr lang="fr-FR" dirty="0" err="1"/>
              <a:t>learning</a:t>
            </a:r>
            <a:r>
              <a:rPr lang="fr-FR" dirty="0"/>
              <a:t> est un ensemble de méthodes d'apprentissage automatique tentant de modéliser avec un haut niveau d’abstraction des données grâce à des architectures articulées de différentes transformations </a:t>
            </a:r>
            <a:r>
              <a:rPr lang="fr-FR"/>
              <a:t>non linéaires</a:t>
            </a:r>
          </a:p>
          <a:p>
            <a:pPr lvl="1"/>
            <a:r>
              <a:rPr lang="fr-FR"/>
              <a:t>Ces </a:t>
            </a:r>
            <a:r>
              <a:rPr lang="fr-FR" dirty="0"/>
              <a:t>techniques ont permis des progrès importants et rapides dans les domaines de l'analyse du signal sonore ou visuel et notamment de la reconnaissance faciale, de la reconnaissance vocale, de la vision par ordinateur, du traitement automatisé du langage</a:t>
            </a:r>
          </a:p>
        </p:txBody>
      </p:sp>
    </p:spTree>
    <p:extLst>
      <p:ext uri="{BB962C8B-B14F-4D97-AF65-F5344CB8AC3E}">
        <p14:creationId xmlns:p14="http://schemas.microsoft.com/office/powerpoint/2010/main" val="35542267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Neurone</a:t>
            </a:r>
          </a:p>
        </p:txBody>
      </p:sp>
      <p:sp>
        <p:nvSpPr>
          <p:cNvPr id="3" name="Espace réservé du contenu 2"/>
          <p:cNvSpPr>
            <a:spLocks noGrp="1"/>
          </p:cNvSpPr>
          <p:nvPr>
            <p:ph idx="1"/>
          </p:nvPr>
        </p:nvSpPr>
        <p:spPr/>
        <p:txBody>
          <a:bodyPr/>
          <a:lstStyle/>
          <a:p>
            <a:r>
              <a:rPr lang="fr-FR" dirty="0"/>
              <a:t>En biologie un neurone est une cellule connecté à d’autre neurones qui a la faculté de laisser passer ou non un courant électrique</a:t>
            </a:r>
          </a:p>
          <a:p>
            <a:pPr lvl="1"/>
            <a:r>
              <a:rPr lang="fr-FR" dirty="0"/>
              <a:t>Sa modélisation mathématique est appelé perceptron</a:t>
            </a:r>
          </a:p>
          <a:p>
            <a:endParaRPr lang="fr-FR" dirty="0"/>
          </a:p>
        </p:txBody>
      </p:sp>
      <p:pic>
        <p:nvPicPr>
          <p:cNvPr id="6146" name="Picture 2" descr="RÃ©sultat de recherche d'images pour &quot;neuron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429000"/>
            <a:ext cx="5184576" cy="2912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71931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Neurone</a:t>
            </a:r>
          </a:p>
        </p:txBody>
      </p:sp>
      <p:sp>
        <p:nvSpPr>
          <p:cNvPr id="3" name="Espace réservé du contenu 2"/>
          <p:cNvSpPr>
            <a:spLocks noGrp="1"/>
          </p:cNvSpPr>
          <p:nvPr>
            <p:ph idx="1"/>
          </p:nvPr>
        </p:nvSpPr>
        <p:spPr/>
        <p:txBody>
          <a:bodyPr/>
          <a:lstStyle/>
          <a:p>
            <a:r>
              <a:rPr lang="fr-FR" dirty="0"/>
              <a:t>Un neurone possède plusieurs entrées (ix), une sortie (o), un seuil et une fonction d’activation (f)</a:t>
            </a:r>
          </a:p>
          <a:p>
            <a:r>
              <a:rPr lang="fr-FR" dirty="0"/>
              <a:t>Chaque entrée possède un poids (</a:t>
            </a:r>
            <a:r>
              <a:rPr lang="fr-FR" dirty="0" err="1"/>
              <a:t>Wx</a:t>
            </a:r>
            <a:r>
              <a:rPr lang="fr-FR" dirty="0"/>
              <a:t>)</a:t>
            </a:r>
          </a:p>
          <a:p>
            <a:endParaRPr lang="fr-FR" dirty="0"/>
          </a:p>
        </p:txBody>
      </p:sp>
      <p:pic>
        <p:nvPicPr>
          <p:cNvPr id="1026" name="Picture 2" descr="Schéma d'un perceptron à n entré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473" y="2719205"/>
            <a:ext cx="5640561" cy="399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973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Réseaux</a:t>
            </a:r>
          </a:p>
        </p:txBody>
      </p:sp>
      <p:sp>
        <p:nvSpPr>
          <p:cNvPr id="3" name="Espace réservé du contenu 2"/>
          <p:cNvSpPr>
            <a:spLocks noGrp="1"/>
          </p:cNvSpPr>
          <p:nvPr>
            <p:ph idx="1"/>
          </p:nvPr>
        </p:nvSpPr>
        <p:spPr/>
        <p:txBody>
          <a:bodyPr/>
          <a:lstStyle/>
          <a:p>
            <a:r>
              <a:rPr lang="fr-FR" dirty="0"/>
              <a:t>Les neurones peuvent être mis en réseaux</a:t>
            </a:r>
          </a:p>
          <a:p>
            <a:pPr lvl="1"/>
            <a:r>
              <a:rPr lang="fr-FR" dirty="0"/>
              <a:t>En arbre (MLP)</a:t>
            </a:r>
          </a:p>
          <a:p>
            <a:pPr lvl="1"/>
            <a:r>
              <a:rPr lang="fr-FR" dirty="0"/>
              <a:t>En graphe (plus complexe)</a:t>
            </a:r>
          </a:p>
          <a:p>
            <a:pPr lvl="1"/>
            <a:r>
              <a:rPr lang="fr-FR" dirty="0"/>
              <a:t>Poids multiples</a:t>
            </a:r>
          </a:p>
          <a:p>
            <a:r>
              <a:rPr lang="fr-FR" dirty="0"/>
              <a:t>Très couteux</a:t>
            </a:r>
          </a:p>
          <a:p>
            <a:pPr lvl="1"/>
            <a:r>
              <a:rPr lang="fr-FR" dirty="0"/>
              <a:t>Mais donne de très bon résultats</a:t>
            </a:r>
          </a:p>
          <a:p>
            <a:pPr lvl="1"/>
            <a:r>
              <a:rPr lang="fr-FR" dirty="0"/>
              <a:t>Maitrise l’addition sur 4 bits avec 10 neurones et 10000 itérations</a:t>
            </a:r>
          </a:p>
          <a:p>
            <a:r>
              <a:rPr lang="fr-FR" dirty="0" err="1"/>
              <a:t>Backpropagation</a:t>
            </a:r>
            <a:r>
              <a:rPr lang="fr-FR"/>
              <a:t> complexe</a:t>
            </a:r>
            <a:endParaRPr lang="fr-FR" dirty="0"/>
          </a:p>
        </p:txBody>
      </p:sp>
      <p:pic>
        <p:nvPicPr>
          <p:cNvPr id="3074" name="Picture 2" descr="../_images/multilayerperceptron_networ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1930341"/>
            <a:ext cx="2088232" cy="2269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07278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Workflow</a:t>
            </a:r>
          </a:p>
        </p:txBody>
      </p:sp>
      <p:pic>
        <p:nvPicPr>
          <p:cNvPr id="1026" name="Picture 2" descr="Cycle de travail du data scientist - en.wikipedia.org/wiki/Data_science pou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484784"/>
            <a:ext cx="5415111" cy="406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8283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3CA38B-3BB0-4629-BF22-7D4D4C6D2943}"/>
              </a:ext>
            </a:extLst>
          </p:cNvPr>
          <p:cNvSpPr>
            <a:spLocks noGrp="1"/>
          </p:cNvSpPr>
          <p:nvPr>
            <p:ph type="title"/>
          </p:nvPr>
        </p:nvSpPr>
        <p:spPr/>
        <p:txBody>
          <a:bodyPr/>
          <a:lstStyle/>
          <a:p>
            <a:r>
              <a:rPr lang="fr-FR" dirty="0"/>
              <a:t>Les enjeux 1/3</a:t>
            </a:r>
          </a:p>
        </p:txBody>
      </p:sp>
      <p:sp>
        <p:nvSpPr>
          <p:cNvPr id="7" name="Espace réservé du contenu 2">
            <a:extLst>
              <a:ext uri="{FF2B5EF4-FFF2-40B4-BE49-F238E27FC236}">
                <a16:creationId xmlns:a16="http://schemas.microsoft.com/office/drawing/2014/main" id="{62CAC85E-A812-47F9-A7C5-91F75568AA15}"/>
              </a:ext>
            </a:extLst>
          </p:cNvPr>
          <p:cNvSpPr txBox="1">
            <a:spLocks/>
          </p:cNvSpPr>
          <p:nvPr/>
        </p:nvSpPr>
        <p:spPr>
          <a:xfrm>
            <a:off x="628650" y="2226469"/>
            <a:ext cx="7886700" cy="32635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100" b="1" dirty="0">
                <a:solidFill>
                  <a:srgbClr val="111111"/>
                </a:solidFill>
                <a:latin typeface="Arial" panose="020B0604020202020204" pitchFamily="34" charset="0"/>
              </a:rPr>
              <a:t>Constituer et donner accès à de très grands jeux de données de qualité</a:t>
            </a:r>
          </a:p>
          <a:p>
            <a:pPr lvl="1"/>
            <a:r>
              <a:rPr lang="fr-FR" sz="1800" dirty="0"/>
              <a:t>le principal facteur limitant à l’heure actuelle n’est pas la technologie mais l’accès à des données de qualité.</a:t>
            </a:r>
          </a:p>
          <a:p>
            <a:pPr lvl="1"/>
            <a:r>
              <a:rPr lang="fr-FR" sz="1800" dirty="0"/>
              <a:t>L’accès à des données massives, corrélées, complètes, qualifiées, historisées, est une clé technologique majeure de mise au point de technologies d’intelligence artificielle aujourd’hui</a:t>
            </a:r>
          </a:p>
        </p:txBody>
      </p:sp>
    </p:spTree>
    <p:extLst>
      <p:ext uri="{BB962C8B-B14F-4D97-AF65-F5344CB8AC3E}">
        <p14:creationId xmlns:p14="http://schemas.microsoft.com/office/powerpoint/2010/main" val="33261882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nouvelles sources de données</a:t>
            </a:r>
          </a:p>
        </p:txBody>
      </p:sp>
      <p:sp>
        <p:nvSpPr>
          <p:cNvPr id="3" name="Espace réservé du contenu 2"/>
          <p:cNvSpPr>
            <a:spLocks noGrp="1"/>
          </p:cNvSpPr>
          <p:nvPr>
            <p:ph idx="1"/>
          </p:nvPr>
        </p:nvSpPr>
        <p:spPr/>
        <p:txBody>
          <a:bodyPr/>
          <a:lstStyle/>
          <a:p>
            <a:endParaRPr lang="fr-FR" dirty="0"/>
          </a:p>
        </p:txBody>
      </p:sp>
      <p:pic>
        <p:nvPicPr>
          <p:cNvPr id="1026" name="Picture 2" descr="Nouvelles sources de données Bi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682" y="2186862"/>
            <a:ext cx="5837663" cy="3269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66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Wikipedia</a:t>
            </a:r>
            <a:endParaRPr lang="fr-FR" dirty="0"/>
          </a:p>
        </p:txBody>
      </p:sp>
      <p:sp>
        <p:nvSpPr>
          <p:cNvPr id="3" name="Espace réservé du contenu 2"/>
          <p:cNvSpPr>
            <a:spLocks noGrp="1"/>
          </p:cNvSpPr>
          <p:nvPr>
            <p:ph idx="1"/>
          </p:nvPr>
        </p:nvSpPr>
        <p:spPr/>
        <p:txBody>
          <a:bodyPr/>
          <a:lstStyle/>
          <a:p>
            <a:r>
              <a:rPr lang="fr-FR" dirty="0"/>
              <a:t>La science des données est l'extraction de connaissance d'ensembles de données</a:t>
            </a:r>
          </a:p>
          <a:p>
            <a:r>
              <a:rPr lang="fr-FR" dirty="0"/>
              <a:t>Elle emploie des techniques et des théories tirées de plusieurs autres domaines plus larges :</a:t>
            </a:r>
          </a:p>
          <a:p>
            <a:pPr lvl="1"/>
            <a:r>
              <a:rPr lang="fr-FR" dirty="0"/>
              <a:t>des mathématiques, la statistique principalement, la théorie de l'information et la technologie de l'information, notamment le traitement de signal, des modèles probabilistes, l'apprentissage automatique, l'apprentissage statistique, la programmation informatique, l'ingénierie de données, la reconnaissance de formes et l'apprentissage, la visualisation, l'analytique prophétique, la modélisation d'incertitude, le stockage de données, …</a:t>
            </a:r>
          </a:p>
        </p:txBody>
      </p:sp>
    </p:spTree>
    <p:extLst>
      <p:ext uri="{BB962C8B-B14F-4D97-AF65-F5344CB8AC3E}">
        <p14:creationId xmlns:p14="http://schemas.microsoft.com/office/powerpoint/2010/main" val="17739368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3CA38B-3BB0-4629-BF22-7D4D4C6D2943}"/>
              </a:ext>
            </a:extLst>
          </p:cNvPr>
          <p:cNvSpPr>
            <a:spLocks noGrp="1"/>
          </p:cNvSpPr>
          <p:nvPr>
            <p:ph type="title"/>
          </p:nvPr>
        </p:nvSpPr>
        <p:spPr/>
        <p:txBody>
          <a:bodyPr/>
          <a:lstStyle/>
          <a:p>
            <a:r>
              <a:rPr lang="fr-FR" dirty="0"/>
              <a:t>Les enjeux 2/3</a:t>
            </a:r>
          </a:p>
        </p:txBody>
      </p:sp>
      <p:sp>
        <p:nvSpPr>
          <p:cNvPr id="7" name="Espace réservé du contenu 2">
            <a:extLst>
              <a:ext uri="{FF2B5EF4-FFF2-40B4-BE49-F238E27FC236}">
                <a16:creationId xmlns:a16="http://schemas.microsoft.com/office/drawing/2014/main" id="{62CAC85E-A812-47F9-A7C5-91F75568AA15}"/>
              </a:ext>
            </a:extLst>
          </p:cNvPr>
          <p:cNvSpPr txBox="1">
            <a:spLocks/>
          </p:cNvSpPr>
          <p:nvPr/>
        </p:nvSpPr>
        <p:spPr>
          <a:xfrm>
            <a:off x="628650" y="2226469"/>
            <a:ext cx="7886700" cy="32635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100" b="1" dirty="0">
                <a:solidFill>
                  <a:srgbClr val="111111"/>
                </a:solidFill>
                <a:latin typeface="Arial" panose="020B0604020202020204" pitchFamily="34" charset="0"/>
              </a:rPr>
              <a:t>Embaucher, capitaliser et former</a:t>
            </a:r>
          </a:p>
          <a:p>
            <a:r>
              <a:rPr lang="fr-FR" sz="2100" dirty="0">
                <a:solidFill>
                  <a:srgbClr val="111111"/>
                </a:solidFill>
                <a:latin typeface="Arial" panose="020B0604020202020204" pitchFamily="34" charset="0"/>
              </a:rPr>
              <a:t>Créer des équipes autonomes</a:t>
            </a:r>
          </a:p>
          <a:p>
            <a:r>
              <a:rPr lang="en-US" sz="2100" dirty="0"/>
              <a:t>Data Scientist (n.): Person who is better at statistics than any software engineer and better at software engineering than any statistician</a:t>
            </a:r>
            <a:endParaRPr lang="fr-FR" sz="2100" dirty="0"/>
          </a:p>
          <a:p>
            <a:endParaRPr lang="fr-FR" sz="2100" b="1" dirty="0">
              <a:solidFill>
                <a:srgbClr val="111111"/>
              </a:solidFill>
              <a:latin typeface="Arial" panose="020B0604020202020204" pitchFamily="34" charset="0"/>
            </a:endParaRPr>
          </a:p>
        </p:txBody>
      </p:sp>
      <p:pic>
        <p:nvPicPr>
          <p:cNvPr id="4" name="Picture 2" descr="https://upload.wikimedia.org/wikipedia/commons/4/44/DataScienceDisciplines.png">
            <a:extLst>
              <a:ext uri="{FF2B5EF4-FFF2-40B4-BE49-F238E27FC236}">
                <a16:creationId xmlns:a16="http://schemas.microsoft.com/office/drawing/2014/main" id="{55A7E1B0-1946-4E1F-92C7-9D63F94A7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4753" y="3667033"/>
            <a:ext cx="3184055" cy="2388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7742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3CA38B-3BB0-4629-BF22-7D4D4C6D2943}"/>
              </a:ext>
            </a:extLst>
          </p:cNvPr>
          <p:cNvSpPr>
            <a:spLocks noGrp="1"/>
          </p:cNvSpPr>
          <p:nvPr>
            <p:ph type="title"/>
          </p:nvPr>
        </p:nvSpPr>
        <p:spPr/>
        <p:txBody>
          <a:bodyPr/>
          <a:lstStyle/>
          <a:p>
            <a:r>
              <a:rPr lang="fr-FR" dirty="0"/>
              <a:t>Les enjeux 3/3</a:t>
            </a:r>
          </a:p>
        </p:txBody>
      </p:sp>
      <p:sp>
        <p:nvSpPr>
          <p:cNvPr id="7" name="Espace réservé du contenu 2">
            <a:extLst>
              <a:ext uri="{FF2B5EF4-FFF2-40B4-BE49-F238E27FC236}">
                <a16:creationId xmlns:a16="http://schemas.microsoft.com/office/drawing/2014/main" id="{62CAC85E-A812-47F9-A7C5-91F75568AA15}"/>
              </a:ext>
            </a:extLst>
          </p:cNvPr>
          <p:cNvSpPr txBox="1">
            <a:spLocks/>
          </p:cNvSpPr>
          <p:nvPr/>
        </p:nvSpPr>
        <p:spPr>
          <a:xfrm>
            <a:off x="628650" y="2226469"/>
            <a:ext cx="7886700" cy="32635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100" b="1" dirty="0">
                <a:solidFill>
                  <a:srgbClr val="111111"/>
                </a:solidFill>
                <a:latin typeface="Arial" panose="020B0604020202020204" pitchFamily="34" charset="0"/>
              </a:rPr>
              <a:t>Mettre en pratique et industrialiser</a:t>
            </a:r>
          </a:p>
        </p:txBody>
      </p:sp>
    </p:spTree>
    <p:extLst>
      <p:ext uri="{BB962C8B-B14F-4D97-AF65-F5344CB8AC3E}">
        <p14:creationId xmlns:p14="http://schemas.microsoft.com/office/powerpoint/2010/main" val="23724885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²</a:t>
            </a:r>
            <a:endParaRPr lang="fr-FR" dirty="0"/>
          </a:p>
        </p:txBody>
      </p:sp>
      <p:sp>
        <p:nvSpPr>
          <p:cNvPr id="3" name="Espace réservé du contenu 2"/>
          <p:cNvSpPr>
            <a:spLocks noGrp="1"/>
          </p:cNvSpPr>
          <p:nvPr>
            <p:ph idx="1"/>
          </p:nvPr>
        </p:nvSpPr>
        <p:spPr/>
        <p:txBody>
          <a:bodyPr/>
          <a:lstStyle/>
          <a:p>
            <a:endParaRPr lang="fr-FR" dirty="0"/>
          </a:p>
        </p:txBody>
      </p:sp>
      <p:pic>
        <p:nvPicPr>
          <p:cNvPr id="3074" name="Picture 2" descr="https://cdn.technologyreview.com/i/images/Face%20detection.png?sw=6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09"/>
            <a:ext cx="9252520" cy="51814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Ã©sultat de recherche d'images pour &quot;deep learning face recognition&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5999" y="5073942"/>
            <a:ext cx="5280521" cy="1760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161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Science</a:t>
            </a:r>
          </a:p>
        </p:txBody>
      </p:sp>
      <p:pic>
        <p:nvPicPr>
          <p:cNvPr id="1026"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267" y="1412875"/>
            <a:ext cx="6720417" cy="5040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903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Science</a:t>
            </a:r>
          </a:p>
        </p:txBody>
      </p:sp>
      <p:sp>
        <p:nvSpPr>
          <p:cNvPr id="3" name="Espace réservé du contenu 2"/>
          <p:cNvSpPr>
            <a:spLocks noGrp="1"/>
          </p:cNvSpPr>
          <p:nvPr>
            <p:ph idx="1"/>
          </p:nvPr>
        </p:nvSpPr>
        <p:spPr/>
        <p:txBody>
          <a:bodyPr/>
          <a:lstStyle/>
          <a:p>
            <a:r>
              <a:rPr lang="fr-FR" dirty="0"/>
              <a:t>S’appuie sur plusieurs technologies</a:t>
            </a:r>
          </a:p>
          <a:p>
            <a:r>
              <a:rPr lang="fr-FR" dirty="0"/>
              <a:t>Développement</a:t>
            </a:r>
          </a:p>
          <a:p>
            <a:pPr lvl="1"/>
            <a:r>
              <a:rPr lang="fr-FR" dirty="0"/>
              <a:t>Python, R</a:t>
            </a:r>
          </a:p>
          <a:p>
            <a:r>
              <a:rPr lang="fr-FR" dirty="0"/>
              <a:t>Stockage</a:t>
            </a:r>
          </a:p>
          <a:p>
            <a:pPr lvl="1"/>
            <a:r>
              <a:rPr lang="fr-FR" dirty="0"/>
              <a:t>File, Base de données, </a:t>
            </a:r>
            <a:r>
              <a:rPr lang="fr-FR" dirty="0" err="1"/>
              <a:t>Big</a:t>
            </a:r>
            <a:r>
              <a:rPr lang="fr-FR" dirty="0"/>
              <a:t> Data</a:t>
            </a:r>
          </a:p>
          <a:p>
            <a:r>
              <a:rPr lang="fr-FR" dirty="0"/>
              <a:t>Math</a:t>
            </a:r>
          </a:p>
          <a:p>
            <a:pPr lvl="1"/>
            <a:r>
              <a:rPr lang="fr-FR" dirty="0"/>
              <a:t>Régression, </a:t>
            </a:r>
            <a:r>
              <a:rPr lang="fr-FR" dirty="0" err="1"/>
              <a:t>Stats</a:t>
            </a:r>
            <a:r>
              <a:rPr lang="fr-FR" dirty="0"/>
              <a:t>, Algèbre linéaire</a:t>
            </a:r>
          </a:p>
          <a:p>
            <a:r>
              <a:rPr lang="fr-FR" dirty="0"/>
              <a:t>IA</a:t>
            </a:r>
          </a:p>
          <a:p>
            <a:pPr lvl="1"/>
            <a:r>
              <a:rPr lang="fr-FR" dirty="0"/>
              <a:t>Réseaux neuronaux</a:t>
            </a:r>
          </a:p>
        </p:txBody>
      </p:sp>
    </p:spTree>
    <p:extLst>
      <p:ext uri="{BB962C8B-B14F-4D97-AF65-F5344CB8AC3E}">
        <p14:creationId xmlns:p14="http://schemas.microsoft.com/office/powerpoint/2010/main" val="39616847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Ã©sultat de recherche d'images pour &quot;nuage de mot langages informatique&qu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764704"/>
            <a:ext cx="8762692" cy="5296979"/>
          </a:xfrm>
          <a:prstGeom prst="rect">
            <a:avLst/>
          </a:prstGeom>
          <a:noFill/>
          <a:extLst>
            <a:ext uri="{909E8E84-426E-40DD-AFC4-6F175D3DCCD1}">
              <a14:hiddenFill xmlns:a14="http://schemas.microsoft.com/office/drawing/2010/main">
                <a:solidFill>
                  <a:srgbClr val="FFFFFF"/>
                </a:solidFill>
              </a14:hiddenFill>
            </a:ext>
          </a:extLst>
        </p:spPr>
      </p:pic>
      <p:sp>
        <p:nvSpPr>
          <p:cNvPr id="4" name="Titre 3"/>
          <p:cNvSpPr>
            <a:spLocks noGrp="1"/>
          </p:cNvSpPr>
          <p:nvPr>
            <p:ph type="title"/>
          </p:nvPr>
        </p:nvSpPr>
        <p:spPr/>
        <p:txBody>
          <a:bodyPr/>
          <a:lstStyle/>
          <a:p>
            <a:endParaRPr lang="fr-FR"/>
          </a:p>
        </p:txBody>
      </p:sp>
    </p:spTree>
    <p:extLst>
      <p:ext uri="{BB962C8B-B14F-4D97-AF65-F5344CB8AC3E}">
        <p14:creationId xmlns:p14="http://schemas.microsoft.com/office/powerpoint/2010/main" val="1908646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langages</a:t>
            </a:r>
          </a:p>
        </p:txBody>
      </p:sp>
      <p:sp>
        <p:nvSpPr>
          <p:cNvPr id="3" name="Espace réservé du contenu 2"/>
          <p:cNvSpPr>
            <a:spLocks noGrp="1"/>
          </p:cNvSpPr>
          <p:nvPr>
            <p:ph idx="1"/>
          </p:nvPr>
        </p:nvSpPr>
        <p:spPr/>
        <p:txBody>
          <a:bodyPr/>
          <a:lstStyle/>
          <a:p>
            <a:r>
              <a:rPr lang="fr-FR" dirty="0"/>
              <a:t>Les "nouveaux"</a:t>
            </a:r>
          </a:p>
          <a:p>
            <a:pPr lvl="1"/>
            <a:r>
              <a:rPr lang="fr-FR" dirty="0"/>
              <a:t>Python, R, Scala, </a:t>
            </a:r>
            <a:r>
              <a:rPr lang="fr-FR" dirty="0" err="1"/>
              <a:t>Kotlin</a:t>
            </a:r>
            <a:r>
              <a:rPr lang="fr-FR" dirty="0"/>
              <a:t>, …</a:t>
            </a:r>
          </a:p>
          <a:p>
            <a:r>
              <a:rPr lang="fr-FR" dirty="0"/>
              <a:t>Les "anciens"</a:t>
            </a:r>
          </a:p>
          <a:p>
            <a:pPr lvl="1"/>
            <a:r>
              <a:rPr lang="fr-FR" dirty="0"/>
              <a:t>Java, C#</a:t>
            </a:r>
          </a:p>
        </p:txBody>
      </p:sp>
    </p:spTree>
    <p:extLst>
      <p:ext uri="{BB962C8B-B14F-4D97-AF65-F5344CB8AC3E}">
        <p14:creationId xmlns:p14="http://schemas.microsoft.com/office/powerpoint/2010/main" val="30068527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a:t>
            </a:r>
            <a:r>
              <a:rPr lang="fr-FR" dirty="0" err="1"/>
              <a:t>Scientist</a:t>
            </a:r>
            <a:endParaRPr lang="fr-FR" dirty="0"/>
          </a:p>
        </p:txBody>
      </p:sp>
      <p:sp>
        <p:nvSpPr>
          <p:cNvPr id="3" name="Espace réservé du contenu 2"/>
          <p:cNvSpPr>
            <a:spLocks noGrp="1"/>
          </p:cNvSpPr>
          <p:nvPr>
            <p:ph idx="1"/>
          </p:nvPr>
        </p:nvSpPr>
        <p:spPr/>
        <p:txBody>
          <a:bodyPr/>
          <a:lstStyle/>
          <a:p>
            <a:r>
              <a:rPr lang="fr-FR" dirty="0"/>
              <a:t>Le premier objectif du data </a:t>
            </a:r>
            <a:r>
              <a:rPr lang="fr-FR" dirty="0" err="1"/>
              <a:t>scientist</a:t>
            </a:r>
            <a:r>
              <a:rPr lang="fr-FR" dirty="0"/>
              <a:t> est de produire des méthodes (automatisées, autant que possible) de tri et d'analyse de données de masse et de sources plus ou moins complexes ou disjointes de données, afin d'en extraire des informations utiles ou potentiellement utiles</a:t>
            </a:r>
          </a:p>
          <a:p>
            <a:r>
              <a:rPr lang="fr-FR" dirty="0"/>
              <a:t>Terme inventé en 2001 par William Cleveland</a:t>
            </a:r>
          </a:p>
          <a:p>
            <a:r>
              <a:rPr lang="en-US" dirty="0"/>
              <a:t>Data Scientist (n.): Person who is better at statistics than any software engineer and better at software engineering than any statistician</a:t>
            </a:r>
            <a:endParaRPr lang="fr-FR" dirty="0"/>
          </a:p>
          <a:p>
            <a:endParaRPr lang="fr-FR" dirty="0"/>
          </a:p>
        </p:txBody>
      </p:sp>
    </p:spTree>
    <p:extLst>
      <p:ext uri="{BB962C8B-B14F-4D97-AF65-F5344CB8AC3E}">
        <p14:creationId xmlns:p14="http://schemas.microsoft.com/office/powerpoint/2010/main" val="2049857567"/>
      </p:ext>
    </p:extLst>
  </p:cSld>
  <p:clrMapOvr>
    <a:masterClrMapping/>
  </p:clrMapOvr>
  <p:timing>
    <p:tnLst>
      <p:par>
        <p:cTn id="1" dur="indefinite" restart="never" nodeType="tmRoot"/>
      </p:par>
    </p:tnLst>
  </p:timing>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3343</TotalTime>
  <Words>1155</Words>
  <Application>Microsoft Office PowerPoint</Application>
  <PresentationFormat>Affichage à l'écran (4:3)</PresentationFormat>
  <Paragraphs>132</Paragraphs>
  <Slides>42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42</vt:i4>
      </vt:variant>
    </vt:vector>
  </HeadingPairs>
  <TitlesOfParts>
    <vt:vector size="46" baseType="lpstr">
      <vt:lpstr>Arial</vt:lpstr>
      <vt:lpstr>Monotype Sorts</vt:lpstr>
      <vt:lpstr>Times New Roman</vt:lpstr>
      <vt:lpstr>cvc</vt:lpstr>
      <vt:lpstr>Présentation PowerPoint</vt:lpstr>
      <vt:lpstr>Présentation PowerPoint</vt:lpstr>
      <vt:lpstr>Présentation PowerPoint</vt:lpstr>
      <vt:lpstr>Wikipedia</vt:lpstr>
      <vt:lpstr>Data Science</vt:lpstr>
      <vt:lpstr>Data Science</vt:lpstr>
      <vt:lpstr>Présentation PowerPoint</vt:lpstr>
      <vt:lpstr>Les langages</vt:lpstr>
      <vt:lpstr>Data Scientist</vt:lpstr>
      <vt:lpstr>Difficultés</vt:lpstr>
      <vt:lpstr>Présentation PowerPoint</vt:lpstr>
      <vt:lpstr>L'intelligence artificielle</vt:lpstr>
      <vt:lpstr>Test de Turing</vt:lpstr>
      <vt:lpstr>Copier la nature ou non</vt:lpstr>
      <vt:lpstr>IA - ML - DL</vt:lpstr>
      <vt:lpstr>Machine Learning</vt:lpstr>
      <vt:lpstr>Machine Learning</vt:lpstr>
      <vt:lpstr>Apprentissage supervisé</vt:lpstr>
      <vt:lpstr>Machine Learning vs Programmation</vt:lpstr>
      <vt:lpstr>Apprentissage</vt:lpstr>
      <vt:lpstr>Prédiction</vt:lpstr>
      <vt:lpstr>Apprentissage non supervisé ou semi-supervisé</vt:lpstr>
      <vt:lpstr>But</vt:lpstr>
      <vt:lpstr>Exemple</vt:lpstr>
      <vt:lpstr>Graphique</vt:lpstr>
      <vt:lpstr>Régression linéaire</vt:lpstr>
      <vt:lpstr>Classification</vt:lpstr>
      <vt:lpstr>Trouver le bon modèle</vt:lpstr>
      <vt:lpstr>Quartet d’Ascombe</vt:lpstr>
      <vt:lpstr>Apprentissage</vt:lpstr>
      <vt:lpstr>Les langages et Frameworks</vt:lpstr>
      <vt:lpstr>Les Frameworks ML et DL en 2019</vt:lpstr>
      <vt:lpstr>Deep Learning</vt:lpstr>
      <vt:lpstr>Neurone</vt:lpstr>
      <vt:lpstr>Neurone</vt:lpstr>
      <vt:lpstr>Réseaux</vt:lpstr>
      <vt:lpstr>Workflow</vt:lpstr>
      <vt:lpstr>Les enjeux 1/3</vt:lpstr>
      <vt:lpstr>Les nouvelles sources de données</vt:lpstr>
      <vt:lpstr>Les enjeux 2/3</vt:lpstr>
      <vt:lpstr>Les enjeux 3/3</vt:lpstr>
      <vt:lpstr>²</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CPT-FP9</cp:lastModifiedBy>
  <cp:revision>231</cp:revision>
  <dcterms:created xsi:type="dcterms:W3CDTF">2000-04-10T19:33:12Z</dcterms:created>
  <dcterms:modified xsi:type="dcterms:W3CDTF">2024-06-10T08:08:28Z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