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4"/>
  </p:notesMasterIdLst>
  <p:handoutMasterIdLst>
    <p:handoutMasterId r:id="rId45"/>
  </p:handoutMasterIdLst>
  <p:sldIdLst>
    <p:sldId id="264" r:id="rId2"/>
    <p:sldId id="334" r:id="rId3"/>
    <p:sldId id="279" r:id="rId4"/>
    <p:sldId id="280" r:id="rId5"/>
    <p:sldId id="281" r:id="rId6"/>
    <p:sldId id="282" r:id="rId7"/>
    <p:sldId id="283" r:id="rId8"/>
    <p:sldId id="284" r:id="rId9"/>
    <p:sldId id="285" r:id="rId10"/>
    <p:sldId id="308" r:id="rId11"/>
    <p:sldId id="309" r:id="rId12"/>
    <p:sldId id="286" r:id="rId13"/>
    <p:sldId id="287" r:id="rId14"/>
    <p:sldId id="288" r:id="rId15"/>
    <p:sldId id="289" r:id="rId16"/>
    <p:sldId id="290" r:id="rId17"/>
    <p:sldId id="291" r:id="rId18"/>
    <p:sldId id="292" r:id="rId19"/>
    <p:sldId id="335" r:id="rId20"/>
    <p:sldId id="336" r:id="rId21"/>
    <p:sldId id="348" r:id="rId22"/>
    <p:sldId id="345" r:id="rId23"/>
    <p:sldId id="293" r:id="rId24"/>
    <p:sldId id="294" r:id="rId25"/>
    <p:sldId id="295" r:id="rId26"/>
    <p:sldId id="296" r:id="rId27"/>
    <p:sldId id="297" r:id="rId28"/>
    <p:sldId id="298" r:id="rId29"/>
    <p:sldId id="299" r:id="rId30"/>
    <p:sldId id="300" r:id="rId31"/>
    <p:sldId id="349" r:id="rId32"/>
    <p:sldId id="314" r:id="rId33"/>
    <p:sldId id="304" r:id="rId34"/>
    <p:sldId id="305" r:id="rId35"/>
    <p:sldId id="306" r:id="rId36"/>
    <p:sldId id="307" r:id="rId37"/>
    <p:sldId id="272" r:id="rId38"/>
    <p:sldId id="333" r:id="rId39"/>
    <p:sldId id="322" r:id="rId40"/>
    <p:sldId id="340" r:id="rId41"/>
    <p:sldId id="341" r:id="rId42"/>
    <p:sldId id="310" r:id="rId4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81" d="100"/>
          <a:sy n="81" d="100"/>
        </p:scale>
        <p:origin x="149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a:t>Introduction</a:t>
            </a:r>
            <a:endParaRPr lang="fr-FR" altLang="fr-FR" dirty="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3852337" cy="646331"/>
          </a:xfrm>
          <a:prstGeom prst="rect">
            <a:avLst/>
          </a:prstGeom>
          <a:noFill/>
        </p:spPr>
        <p:txBody>
          <a:bodyPr wrap="none" rtlCol="0">
            <a:spAutoFit/>
          </a:bodyPr>
          <a:lstStyle/>
          <a:p>
            <a:r>
              <a:rPr lang="fr-FR" sz="3600" dirty="0"/>
              <a:t>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de Turing</a:t>
            </a:r>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humaine</a:t>
            </a:r>
          </a:p>
          <a:p>
            <a:pPr lvl="1"/>
            <a:r>
              <a:rPr lang="fr-FR" dirty="0"/>
              <a:t>Ce test consiste à mettre un humain en confrontation verbale à l’aveugle avec un ordinateur et un autre humain</a:t>
            </a:r>
          </a:p>
          <a:p>
            <a:pPr lvl="1"/>
            <a:r>
              <a:rPr lang="fr-FR" dirty="0"/>
              <a:t>Si la personne qui engage les conversations n’est pas capable de dire lequel de ses interlocuteurs est un ordinateur, on peut considérer que le logiciel de l’ordinateur a passé avec succès le test</a:t>
            </a:r>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Copier la nature ou non</a:t>
            </a:r>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supervisé</a:t>
            </a:r>
          </a:p>
        </p:txBody>
      </p:sp>
      <p:sp>
        <p:nvSpPr>
          <p:cNvPr id="3" name="Espace réservé du contenu 2"/>
          <p:cNvSpPr>
            <a:spLocks noGrp="1"/>
          </p:cNvSpPr>
          <p:nvPr>
            <p:ph idx="1"/>
          </p:nvPr>
        </p:nvSpPr>
        <p:spPr>
          <a:xfrm>
            <a:off x="628651" y="2226469"/>
            <a:ext cx="3499466" cy="3263504"/>
          </a:xfrm>
        </p:spPr>
        <p:txBody>
          <a:bodyPr/>
          <a:lstStyle/>
          <a:p>
            <a:r>
              <a:rPr lang="fr-FR" dirty="0"/>
              <a:t>Dans cet exemple les images ont été annotés par un expert avec leur catégorie</a:t>
            </a:r>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350" y="1691934"/>
            <a:ext cx="4833898" cy="373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292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 vs Programmation</a:t>
            </a:r>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603" y="1947168"/>
            <a:ext cx="6211602" cy="315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8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579DF-66D0-4E22-BB39-CB7A8E021BB1}"/>
              </a:ext>
            </a:extLst>
          </p:cNvPr>
          <p:cNvSpPr>
            <a:spLocks noGrp="1"/>
          </p:cNvSpPr>
          <p:nvPr>
            <p:ph type="title"/>
          </p:nvPr>
        </p:nvSpPr>
        <p:spPr/>
        <p:txBody>
          <a:bodyPr/>
          <a:lstStyle/>
          <a:p>
            <a:endParaRPr lang="fr-FR"/>
          </a:p>
        </p:txBody>
      </p:sp>
      <p:pic>
        <p:nvPicPr>
          <p:cNvPr id="4" name="Picture 6" descr="Le rapport Villani sur l'intelligence artificielle est attendu pour janvier">
            <a:extLst>
              <a:ext uri="{FF2B5EF4-FFF2-40B4-BE49-F238E27FC236}">
                <a16:creationId xmlns:a16="http://schemas.microsoft.com/office/drawing/2014/main" id="{D868BDFA-9D78-4025-96A8-732E051C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7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5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a:xfrm>
            <a:off x="628650" y="2226469"/>
            <a:ext cx="4262005" cy="3263504"/>
          </a:xfrm>
        </p:spPr>
        <p:txBody>
          <a:bodyPr/>
          <a:lstStyle/>
          <a:p>
            <a:r>
              <a:rPr lang="fr-FR" dirty="0"/>
              <a:t>En </a:t>
            </a:r>
            <a:r>
              <a:rPr lang="fr-FR" dirty="0" err="1"/>
              <a:t>Deep</a:t>
            </a:r>
            <a:r>
              <a:rPr lang="fr-FR" dirty="0"/>
              <a:t> Learning, l'idée est que l'algorithme construise une "représentation interne" tout seul </a:t>
            </a:r>
          </a:p>
          <a:p>
            <a:pPr lvl="1"/>
            <a:r>
              <a:rPr lang="fr-FR" dirty="0"/>
              <a:t>L’être humain est quasiment incapable d’écrire l’algorithme</a:t>
            </a:r>
          </a:p>
          <a:p>
            <a:r>
              <a:rPr lang="fr-FR" dirty="0"/>
              <a:t>Pour cela, il va d'abord falloir lui entrer un jeu de données d'exemples afin qu'il puisse s'entraîner</a:t>
            </a:r>
          </a:p>
          <a:p>
            <a:endParaRPr lang="fr-FR" dirty="0"/>
          </a:p>
        </p:txBody>
      </p:sp>
      <p:pic>
        <p:nvPicPr>
          <p:cNvPr id="5122" name="Picture 2" descr="MNIST - Lecture de la base de chiffres manuscrits | Intelligence  Artificielle">
            <a:extLst>
              <a:ext uri="{FF2B5EF4-FFF2-40B4-BE49-F238E27FC236}">
                <a16:creationId xmlns:a16="http://schemas.microsoft.com/office/drawing/2014/main" id="{1A4D7DB9-6909-4529-A857-5E2BF0ACA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280914"/>
            <a:ext cx="4171950" cy="276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47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D51E5-13D3-4051-959E-71DF6575790E}"/>
              </a:ext>
            </a:extLst>
          </p:cNvPr>
          <p:cNvSpPr>
            <a:spLocks noGrp="1"/>
          </p:cNvSpPr>
          <p:nvPr>
            <p:ph type="title"/>
          </p:nvPr>
        </p:nvSpPr>
        <p:spPr/>
        <p:txBody>
          <a:bodyPr/>
          <a:lstStyle/>
          <a:p>
            <a:r>
              <a:rPr lang="fr-FR" dirty="0"/>
              <a:t>Prédiction</a:t>
            </a:r>
          </a:p>
        </p:txBody>
      </p:sp>
      <p:sp>
        <p:nvSpPr>
          <p:cNvPr id="3" name="Espace réservé du contenu 2">
            <a:extLst>
              <a:ext uri="{FF2B5EF4-FFF2-40B4-BE49-F238E27FC236}">
                <a16:creationId xmlns:a16="http://schemas.microsoft.com/office/drawing/2014/main" id="{6AE44763-AE4C-46F7-BB16-F40FA40A1A9B}"/>
              </a:ext>
            </a:extLst>
          </p:cNvPr>
          <p:cNvSpPr>
            <a:spLocks noGrp="1"/>
          </p:cNvSpPr>
          <p:nvPr>
            <p:ph idx="1"/>
          </p:nvPr>
        </p:nvSpPr>
        <p:spPr/>
        <p:txBody>
          <a:bodyPr/>
          <a:lstStyle/>
          <a:p>
            <a:r>
              <a:rPr lang="fr-FR" dirty="0"/>
              <a:t>Une fois l'apprentissage effectué le modèle est capable d'effectuer des prédictions sur des nouvelles données</a:t>
            </a:r>
          </a:p>
        </p:txBody>
      </p:sp>
      <p:pic>
        <p:nvPicPr>
          <p:cNvPr id="4098" name="Picture 2" descr="Applied Sciences | Free Full-Text | A Survey of Handwritten Character  Recognition with MNIST and EMNIST | HTML">
            <a:extLst>
              <a:ext uri="{FF2B5EF4-FFF2-40B4-BE49-F238E27FC236}">
                <a16:creationId xmlns:a16="http://schemas.microsoft.com/office/drawing/2014/main" id="{FE728249-27BB-4C95-91AD-87A5086EAF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8396" y="2947082"/>
            <a:ext cx="4847208" cy="254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44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non supervisé ou semi-supervisé</a:t>
            </a:r>
          </a:p>
        </p:txBody>
      </p:sp>
      <p:sp>
        <p:nvSpPr>
          <p:cNvPr id="3" name="Espace réservé du contenu 2"/>
          <p:cNvSpPr>
            <a:spLocks noGrp="1"/>
          </p:cNvSpPr>
          <p:nvPr>
            <p:ph idx="1"/>
          </p:nvPr>
        </p:nvSpPr>
        <p:spPr/>
        <p:txBody>
          <a:bodyPr/>
          <a:lstStyle/>
          <a:p>
            <a:r>
              <a:rPr lang="fr-FR" dirty="0"/>
              <a:t>Clustering</a:t>
            </a:r>
          </a:p>
          <a:p>
            <a:r>
              <a:rPr lang="fr-FR" dirty="0"/>
              <a:t>Regroupement en mesurant une "distance" entre des données</a:t>
            </a:r>
          </a:p>
          <a:p>
            <a:r>
              <a:rPr lang="fr-FR" dirty="0"/>
              <a:t>Par exemple :</a:t>
            </a:r>
          </a:p>
          <a:p>
            <a:pPr lvl="1"/>
            <a:r>
              <a:rPr lang="fr-FR" dirty="0"/>
              <a:t>"Il fait beau" est plus proche de "le temps est magnifique" que "il est beau"</a:t>
            </a:r>
          </a:p>
          <a:p>
            <a:r>
              <a:rPr lang="fr-FR" dirty="0"/>
              <a:t>Cas d'utilisation</a:t>
            </a:r>
          </a:p>
          <a:p>
            <a:pPr lvl="1"/>
            <a:r>
              <a:rPr lang="fr-FR" dirty="0"/>
              <a:t>Regrouper des images qui se ressemblent</a:t>
            </a:r>
          </a:p>
          <a:p>
            <a:pPr lvl="1"/>
            <a:r>
              <a:rPr lang="fr-FR" dirty="0"/>
              <a:t>Regrouper des signaux électromagnétiques qui se ressemblent</a:t>
            </a:r>
          </a:p>
          <a:p>
            <a:pPr lvl="1"/>
            <a:r>
              <a:rPr lang="fr-FR" dirty="0"/>
              <a:t>Regrouper des textes qui se ressemblent avec gestions des synonymes et des contextes</a:t>
            </a:r>
          </a:p>
        </p:txBody>
      </p:sp>
    </p:spTree>
    <p:extLst>
      <p:ext uri="{BB962C8B-B14F-4D97-AF65-F5344CB8AC3E}">
        <p14:creationId xmlns:p14="http://schemas.microsoft.com/office/powerpoint/2010/main" val="3823895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But</a:t>
            </a:r>
          </a:p>
        </p:txBody>
      </p:sp>
      <p:sp>
        <p:nvSpPr>
          <p:cNvPr id="3" name="Espace réservé du contenu 2"/>
          <p:cNvSpPr>
            <a:spLocks noGrp="1"/>
          </p:cNvSpPr>
          <p:nvPr>
            <p:ph idx="1"/>
          </p:nvPr>
        </p:nvSpPr>
        <p:spPr>
          <a:xfrm>
            <a:off x="628650" y="2040037"/>
            <a:ext cx="7886700" cy="3263504"/>
          </a:xfrm>
        </p:spPr>
        <p:txBody>
          <a:bodyPr/>
          <a:lstStyle/>
          <a:p>
            <a:r>
              <a:rPr lang="fr-FR" dirty="0"/>
              <a:t>En Machine Learning, l'objectif est de trouver un modèle mathématique du phénomène à l'origine des données par apprentissage</a:t>
            </a:r>
          </a:p>
        </p:txBody>
      </p:sp>
      <p:pic>
        <p:nvPicPr>
          <p:cNvPr id="1026" name="Picture 2" descr="Machine learning en E-commerce : une expérience client optimale - Arkheus">
            <a:extLst>
              <a:ext uri="{FF2B5EF4-FFF2-40B4-BE49-F238E27FC236}">
                <a16:creationId xmlns:a16="http://schemas.microsoft.com/office/drawing/2014/main" id="{AB55968D-DE43-4613-BCDF-B4584C368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501008"/>
            <a:ext cx="3515592" cy="248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2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p:txBody>
          <a:bodyPr/>
          <a:lstStyle/>
          <a:p>
            <a:r>
              <a:rPr lang="fr-FR" dirty="0"/>
              <a:t>Imaginez que vous voulez savoir si vous payez trop cher votre loyer</a:t>
            </a:r>
          </a:p>
          <a:p>
            <a:r>
              <a:rPr lang="fr-FR" dirty="0"/>
              <a:t>Vous 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Graphique</a:t>
            </a:r>
          </a:p>
        </p:txBody>
      </p:sp>
      <p:sp>
        <p:nvSpPr>
          <p:cNvPr id="3" name="Espace réservé du contenu 2"/>
          <p:cNvSpPr>
            <a:spLocks noGrp="1"/>
          </p:cNvSpPr>
          <p:nvPr>
            <p:ph idx="1"/>
          </p:nvPr>
        </p:nvSpPr>
        <p:spPr/>
        <p:txBody>
          <a:bodyPr/>
          <a:lstStyle/>
          <a:p>
            <a:r>
              <a:rPr lang="fr-FR" dirty="0"/>
              <a:t>Surface / Loyer</a:t>
            </a:r>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Régression linéaire</a:t>
            </a:r>
          </a:p>
        </p:txBody>
      </p:sp>
      <p:sp>
        <p:nvSpPr>
          <p:cNvPr id="3" name="Espace réservé du contenu 2"/>
          <p:cNvSpPr>
            <a:spLocks noGrp="1"/>
          </p:cNvSpPr>
          <p:nvPr>
            <p:ph idx="1"/>
          </p:nvPr>
        </p:nvSpPr>
        <p:spPr/>
        <p:txBody>
          <a:bodyPr/>
          <a:lstStyle/>
          <a:p>
            <a:r>
              <a:rPr lang="fr-FR" dirty="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Classification</a:t>
            </a:r>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programme</a:t>
            </a:r>
          </a:p>
          <a:p>
            <a:pPr lvl="1"/>
            <a:r>
              <a:rPr lang="fr-FR" dirty="0"/>
              <a:t>Est-ce une valeur continue (un nombre)</a:t>
            </a:r>
          </a:p>
          <a:p>
            <a:pPr lvl="1"/>
            <a:r>
              <a:rPr lang="fr-FR" dirty="0"/>
              <a:t>ou bien une valeur discrète (une catégorie) ?</a:t>
            </a:r>
          </a:p>
          <a:p>
            <a:r>
              <a:rPr lang="fr-FR" dirty="0"/>
              <a:t>Le 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Trouver le bon modèle</a:t>
            </a:r>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qui colle le mieux aux données d'exemple</a:t>
            </a:r>
          </a:p>
          <a:p>
            <a:r>
              <a:rPr lang="fr-FR" dirty="0"/>
              <a:t>Le machine </a:t>
            </a:r>
            <a:r>
              <a:rPr lang="fr-FR" dirty="0" err="1"/>
              <a:t>learning</a:t>
            </a:r>
            <a:r>
              <a:rPr lang="fr-FR" dirty="0"/>
              <a:t> en particulier intervient pour trouver ce modèle de manière automatisée</a:t>
            </a:r>
          </a:p>
          <a:p>
            <a:r>
              <a:rPr lang="fr-FR" dirty="0"/>
              <a:t>Problème du quartet d’</a:t>
            </a:r>
            <a:r>
              <a:rPr lang="fr-FR" dirty="0" err="1"/>
              <a:t>Ascombe</a:t>
            </a:r>
            <a:endParaRPr lang="fr-FR" dirty="0"/>
          </a:p>
        </p:txBody>
      </p:sp>
    </p:spTree>
    <p:extLst>
      <p:ext uri="{BB962C8B-B14F-4D97-AF65-F5344CB8AC3E}">
        <p14:creationId xmlns:p14="http://schemas.microsoft.com/office/powerpoint/2010/main" val="54169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Quartet d’</a:t>
            </a:r>
            <a:r>
              <a:rPr lang="fr-FR" dirty="0" err="1"/>
              <a:t>Ascombe</a:t>
            </a:r>
            <a:endParaRPr lang="fr-FR" dirty="0"/>
          </a:p>
        </p:txBody>
      </p:sp>
      <p:sp>
        <p:nvSpPr>
          <p:cNvPr id="3" name="Espace réservé du contenu 2"/>
          <p:cNvSpPr>
            <a:spLocks noGrp="1"/>
          </p:cNvSpPr>
          <p:nvPr>
            <p:ph idx="1"/>
          </p:nvPr>
        </p:nvSpPr>
        <p:spPr/>
        <p:txBody>
          <a:bodyPr/>
          <a:lstStyle/>
          <a:p>
            <a:r>
              <a:rPr lang="fr-FR" dirty="0"/>
              <a:t>Ces 4 modèles possède la même régression linéaire</a:t>
            </a:r>
          </a:p>
          <a:p>
            <a:pPr lvl="1"/>
            <a:r>
              <a:rPr lang="fr-FR" dirty="0"/>
              <a:t>Trouver les erreurs</a:t>
            </a:r>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3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a:t>etc</a:t>
            </a:r>
            <a:r>
              <a:rPr lang="fr-FR" dirty="0"/>
              <a:t>)</a:t>
            </a:r>
          </a:p>
          <a:p>
            <a:r>
              <a:rPr lang="fr-FR" dirty="0"/>
              <a:t>L’être humain est quasiment incapable d’écrire l’algorithme</a:t>
            </a:r>
          </a:p>
          <a:p>
            <a:r>
              <a:rPr lang="fr-FR" dirty="0"/>
              <a:t>Pour cela, il va d'abord falloir lui entrer un jeu de données d'exemples afin qu'il puisse s'entraîner et s'améliorer, d'où le mot apprentissage</a:t>
            </a:r>
          </a:p>
          <a:p>
            <a:r>
              <a:rPr lang="fr-FR" dirty="0"/>
              <a:t>Ce jeu de données s'appelle le training set</a:t>
            </a:r>
          </a:p>
          <a:p>
            <a:endParaRPr lang="fr-FR" dirty="0"/>
          </a:p>
        </p:txBody>
      </p:sp>
    </p:spTree>
    <p:extLst>
      <p:ext uri="{BB962C8B-B14F-4D97-AF65-F5344CB8AC3E}">
        <p14:creationId xmlns:p14="http://schemas.microsoft.com/office/powerpoint/2010/main" val="3013364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B347E-A3C6-4FD1-B000-9BF2AD49E8CA}"/>
              </a:ext>
            </a:extLst>
          </p:cNvPr>
          <p:cNvSpPr>
            <a:spLocks noGrp="1"/>
          </p:cNvSpPr>
          <p:nvPr>
            <p:ph type="title"/>
          </p:nvPr>
        </p:nvSpPr>
        <p:spPr/>
        <p:txBody>
          <a:bodyPr/>
          <a:lstStyle/>
          <a:p>
            <a:r>
              <a:rPr lang="fr-FR" dirty="0"/>
              <a:t>Les langages et </a:t>
            </a:r>
            <a:r>
              <a:rPr lang="fr-FR" dirty="0" err="1"/>
              <a:t>Frameworks</a:t>
            </a:r>
            <a:endParaRPr lang="fr-FR" dirty="0"/>
          </a:p>
        </p:txBody>
      </p:sp>
      <p:pic>
        <p:nvPicPr>
          <p:cNvPr id="6" name="Picture 2" descr="Python et intelligence artificielle">
            <a:extLst>
              <a:ext uri="{FF2B5EF4-FFF2-40B4-BE49-F238E27FC236}">
                <a16:creationId xmlns:a16="http://schemas.microsoft.com/office/drawing/2014/main" id="{FB769AA8-F524-42F6-A99C-EBEF407B4F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680" y="3015391"/>
            <a:ext cx="3671455" cy="1989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ensorFlow — Wikipédia">
            <a:extLst>
              <a:ext uri="{FF2B5EF4-FFF2-40B4-BE49-F238E27FC236}">
                <a16:creationId xmlns:a16="http://schemas.microsoft.com/office/drawing/2014/main" id="{7B92E35F-DA87-4345-A44E-D4B0F9977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541" y="1873856"/>
            <a:ext cx="1304594" cy="1087161"/>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C4E86258-C244-48B5-ADC8-901B50E0DF47}"/>
              </a:ext>
            </a:extLst>
          </p:cNvPr>
          <p:cNvSpPr txBox="1">
            <a:spLocks/>
          </p:cNvSpPr>
          <p:nvPr/>
        </p:nvSpPr>
        <p:spPr>
          <a:xfrm>
            <a:off x="217264" y="1851422"/>
            <a:ext cx="4670318" cy="3780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Apprentissage</a:t>
            </a:r>
          </a:p>
          <a:p>
            <a:pPr lvl="1"/>
            <a:r>
              <a:rPr lang="fr-FR" sz="2100" dirty="0"/>
              <a:t>Python</a:t>
            </a:r>
          </a:p>
          <a:p>
            <a:pPr lvl="1"/>
            <a:r>
              <a:rPr lang="fr-FR" sz="2100" dirty="0" err="1"/>
              <a:t>Scikit-learn</a:t>
            </a:r>
            <a:endParaRPr lang="fr-FR" sz="2100" dirty="0"/>
          </a:p>
          <a:p>
            <a:pPr lvl="2"/>
            <a:r>
              <a:rPr lang="fr-FR" sz="1500" dirty="0"/>
              <a:t>INRIA et Télécom ParisTech</a:t>
            </a:r>
          </a:p>
          <a:p>
            <a:pPr lvl="1"/>
            <a:r>
              <a:rPr lang="fr-FR" sz="2100" dirty="0" err="1"/>
              <a:t>TensorFlow</a:t>
            </a:r>
            <a:endParaRPr lang="fr-FR" sz="2100" dirty="0"/>
          </a:p>
          <a:p>
            <a:pPr lvl="2"/>
            <a:r>
              <a:rPr lang="fr-FR" sz="1500" dirty="0"/>
              <a:t>Google</a:t>
            </a:r>
          </a:p>
          <a:p>
            <a:pPr lvl="1"/>
            <a:r>
              <a:rPr lang="fr-FR" sz="1800" dirty="0"/>
              <a:t>Matlab, SAS, </a:t>
            </a:r>
            <a:r>
              <a:rPr lang="fr-FR" sz="1800" dirty="0" err="1"/>
              <a:t>PyTorch</a:t>
            </a:r>
            <a:r>
              <a:rPr lang="fr-FR" sz="1800" dirty="0"/>
              <a:t>, R, …</a:t>
            </a:r>
          </a:p>
          <a:p>
            <a:r>
              <a:rPr lang="fr-FR" sz="2400" dirty="0"/>
              <a:t>Prédiction</a:t>
            </a:r>
          </a:p>
          <a:p>
            <a:pPr lvl="1"/>
            <a:r>
              <a:rPr lang="fr-FR" sz="1800" dirty="0"/>
              <a:t>N'importe quel langage !</a:t>
            </a:r>
          </a:p>
          <a:p>
            <a:pPr lvl="1"/>
            <a:r>
              <a:rPr lang="fr-FR" sz="1800" dirty="0"/>
              <a:t>Embarqué : C++, JS, …</a:t>
            </a:r>
          </a:p>
          <a:p>
            <a:pPr lvl="1"/>
            <a:endParaRPr lang="fr-FR" sz="1500" dirty="0"/>
          </a:p>
        </p:txBody>
      </p:sp>
      <p:pic>
        <p:nvPicPr>
          <p:cNvPr id="11" name="Image 10">
            <a:extLst>
              <a:ext uri="{FF2B5EF4-FFF2-40B4-BE49-F238E27FC236}">
                <a16:creationId xmlns:a16="http://schemas.microsoft.com/office/drawing/2014/main" id="{E2C0264F-CF05-444C-A3C0-924199BBFEB2}"/>
              </a:ext>
            </a:extLst>
          </p:cNvPr>
          <p:cNvPicPr>
            <a:picLocks noChangeAspect="1"/>
          </p:cNvPicPr>
          <p:nvPr/>
        </p:nvPicPr>
        <p:blipFill>
          <a:blip r:embed="rId4"/>
          <a:stretch>
            <a:fillRect/>
          </a:stretch>
        </p:blipFill>
        <p:spPr>
          <a:xfrm>
            <a:off x="5190679" y="1873856"/>
            <a:ext cx="2300288" cy="571500"/>
          </a:xfrm>
          <a:prstGeom prst="rect">
            <a:avLst/>
          </a:prstGeom>
        </p:spPr>
      </p:pic>
    </p:spTree>
    <p:extLst>
      <p:ext uri="{BB962C8B-B14F-4D97-AF65-F5344CB8AC3E}">
        <p14:creationId xmlns:p14="http://schemas.microsoft.com/office/powerpoint/2010/main" val="3605670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BEBE-6249-4EE9-A3DE-988A6532E15C}"/>
              </a:ext>
            </a:extLst>
          </p:cNvPr>
          <p:cNvSpPr>
            <a:spLocks noGrp="1"/>
          </p:cNvSpPr>
          <p:nvPr>
            <p:ph type="title"/>
          </p:nvPr>
        </p:nvSpPr>
        <p:spPr/>
        <p:txBody>
          <a:bodyPr/>
          <a:lstStyle/>
          <a:p>
            <a:r>
              <a:rPr lang="fr-FR" dirty="0"/>
              <a:t>Les </a:t>
            </a:r>
            <a:r>
              <a:rPr lang="fr-FR" dirty="0" err="1"/>
              <a:t>Frameworks</a:t>
            </a:r>
            <a:r>
              <a:rPr lang="fr-FR" dirty="0"/>
              <a:t> ML et DL en 2019</a:t>
            </a:r>
          </a:p>
        </p:txBody>
      </p:sp>
      <p:pic>
        <p:nvPicPr>
          <p:cNvPr id="1036" name="Picture 12">
            <a:extLst>
              <a:ext uri="{FF2B5EF4-FFF2-40B4-BE49-F238E27FC236}">
                <a16:creationId xmlns:a16="http://schemas.microsoft.com/office/drawing/2014/main" id="{CC81630E-520F-4640-A4D7-4C649ED09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07" y="1851422"/>
            <a:ext cx="5938352" cy="34010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ensorFlow — Wikipédia">
            <a:extLst>
              <a:ext uri="{FF2B5EF4-FFF2-40B4-BE49-F238E27FC236}">
                <a16:creationId xmlns:a16="http://schemas.microsoft.com/office/drawing/2014/main" id="{C4B0032F-A73B-40A0-917F-E14A99B3F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34" y="2089516"/>
            <a:ext cx="1304594" cy="108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04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Deep</a:t>
            </a:r>
            <a:r>
              <a:rPr lang="fr-FR" dirty="0"/>
              <a:t> Learning</a:t>
            </a:r>
          </a:p>
        </p:txBody>
      </p:sp>
      <p:sp>
        <p:nvSpPr>
          <p:cNvPr id="3" name="Espace réservé du contenu 2"/>
          <p:cNvSpPr>
            <a:spLocks noGrp="1"/>
          </p:cNvSpPr>
          <p:nvPr>
            <p:ph idx="1"/>
          </p:nvPr>
        </p:nvSpPr>
        <p:spPr/>
        <p:txBody>
          <a:bodyPr/>
          <a:lstStyle/>
          <a:p>
            <a:r>
              <a:rPr lang="fr-FR" dirty="0"/>
              <a:t>Le </a:t>
            </a:r>
            <a:r>
              <a:rPr lang="fr-FR" dirty="0" err="1"/>
              <a:t>deep</a:t>
            </a:r>
            <a:r>
              <a:rPr lang="fr-FR" dirty="0"/>
              <a:t> </a:t>
            </a:r>
            <a:r>
              <a:rPr lang="fr-FR" dirty="0" err="1"/>
              <a:t>learning</a:t>
            </a:r>
            <a:r>
              <a:rPr lang="fr-FR" dirty="0"/>
              <a:t> est un ensemble de méthodes d'apprentissage automatique tentant de modéliser avec un haut niveau d’abstraction des données grâce à des architectures articulées de différentes transformations </a:t>
            </a:r>
            <a:r>
              <a:rPr lang="fr-FR"/>
              <a:t>non linéaires</a:t>
            </a:r>
          </a:p>
          <a:p>
            <a:pPr lvl="1"/>
            <a:r>
              <a:rPr lang="fr-FR"/>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Neurone</a:t>
            </a:r>
          </a:p>
        </p:txBody>
      </p:sp>
      <p:sp>
        <p:nvSpPr>
          <p:cNvPr id="3" name="Espace réservé du contenu 2"/>
          <p:cNvSpPr>
            <a:spLocks noGrp="1"/>
          </p:cNvSpPr>
          <p:nvPr>
            <p:ph idx="1"/>
          </p:nvPr>
        </p:nvSpPr>
        <p:spPr/>
        <p:txBody>
          <a:bodyPr/>
          <a:lstStyle/>
          <a:p>
            <a:r>
              <a:rPr lang="fr-FR" dirty="0"/>
              <a:t>En biologie un neurone est une cellule connecté à d’autre neurones qui a la faculté de laisser passer ou non un courant électrique</a:t>
            </a:r>
          </a:p>
          <a:p>
            <a:pPr lvl="1"/>
            <a:r>
              <a:rPr lang="fr-FR" dirty="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Neurone</a:t>
            </a:r>
          </a:p>
        </p:txBody>
      </p:sp>
      <p:sp>
        <p:nvSpPr>
          <p:cNvPr id="3" name="Espace réservé du contenu 2"/>
          <p:cNvSpPr>
            <a:spLocks noGrp="1"/>
          </p:cNvSpPr>
          <p:nvPr>
            <p:ph idx="1"/>
          </p:nvPr>
        </p:nvSpPr>
        <p:spPr/>
        <p:txBody>
          <a:bodyPr/>
          <a:lstStyle/>
          <a:p>
            <a:r>
              <a:rPr lang="fr-FR" dirty="0"/>
              <a:t>Un neurone possède plusieurs entrées (ix), une sortie (o), un seuil et une fonction d’activation (f)</a:t>
            </a:r>
          </a:p>
          <a:p>
            <a:r>
              <a:rPr lang="fr-FR" dirty="0"/>
              <a:t>Chaque entrée possède un poids (</a:t>
            </a:r>
            <a:r>
              <a:rPr lang="fr-FR" dirty="0" err="1"/>
              <a:t>Wx</a:t>
            </a:r>
            <a:r>
              <a:rPr lang="fr-FR" dirty="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Réseaux</a:t>
            </a:r>
          </a:p>
        </p:txBody>
      </p:sp>
      <p:sp>
        <p:nvSpPr>
          <p:cNvPr id="3" name="Espace réservé du contenu 2"/>
          <p:cNvSpPr>
            <a:spLocks noGrp="1"/>
          </p:cNvSpPr>
          <p:nvPr>
            <p:ph idx="1"/>
          </p:nvPr>
        </p:nvSpPr>
        <p:spPr/>
        <p:txBody>
          <a:bodyPr/>
          <a:lstStyle/>
          <a:p>
            <a:r>
              <a:rPr lang="fr-FR" dirty="0"/>
              <a:t>Les neurones peuvent être mis en réseaux</a:t>
            </a:r>
          </a:p>
          <a:p>
            <a:pPr lvl="1"/>
            <a:r>
              <a:rPr lang="fr-FR" dirty="0"/>
              <a:t>En arbre (MLP)</a:t>
            </a:r>
          </a:p>
          <a:p>
            <a:pPr lvl="1"/>
            <a:r>
              <a:rPr lang="fr-FR" dirty="0"/>
              <a:t>En graphe (plus complexe)</a:t>
            </a:r>
          </a:p>
          <a:p>
            <a:pPr lvl="1"/>
            <a:r>
              <a:rPr lang="fr-FR" dirty="0"/>
              <a:t>Poids multiples</a:t>
            </a:r>
          </a:p>
          <a:p>
            <a:r>
              <a:rPr lang="fr-FR" dirty="0"/>
              <a:t>Très couteux</a:t>
            </a:r>
          </a:p>
          <a:p>
            <a:pPr lvl="1"/>
            <a:r>
              <a:rPr lang="fr-FR" dirty="0"/>
              <a:t>Mais donne de très bon résultats</a:t>
            </a:r>
          </a:p>
          <a:p>
            <a:pPr lvl="1"/>
            <a:r>
              <a:rPr lang="fr-FR" dirty="0"/>
              <a:t>Maitrise l’addition sur 4 bits avec 10 neurones et 10000 itérations</a:t>
            </a:r>
          </a:p>
          <a:p>
            <a:r>
              <a:rPr lang="fr-FR" dirty="0" err="1"/>
              <a:t>Backpropagation</a:t>
            </a:r>
            <a:r>
              <a:rPr lang="fr-FR"/>
              <a:t> complexe</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1/3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Constituer et donner accès à de très grands jeux de données de qualité</a:t>
            </a:r>
          </a:p>
          <a:p>
            <a:pPr lvl="1"/>
            <a:r>
              <a:rPr lang="fr-FR" sz="1800" dirty="0"/>
              <a:t>le principal facteur limitant à l’heure actuelle n’est pas la technologie mais l’accès à des données de qualité.</a:t>
            </a:r>
          </a:p>
          <a:p>
            <a:pPr lvl="1"/>
            <a:r>
              <a:rPr lang="fr-FR" sz="1800" dirty="0"/>
              <a:t>L’accès à des données massives, corrélées, complètes, qualifiées, historisées, est une clé technologique majeure de mise au point de technologies d’intelligence artificielle aujourd’hui</a:t>
            </a:r>
          </a:p>
        </p:txBody>
      </p:sp>
    </p:spTree>
    <p:extLst>
      <p:ext uri="{BB962C8B-B14F-4D97-AF65-F5344CB8AC3E}">
        <p14:creationId xmlns:p14="http://schemas.microsoft.com/office/powerpoint/2010/main" val="332618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82" y="2186862"/>
            <a:ext cx="5837663" cy="32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2/3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Embaucher, capitaliser et former</a:t>
            </a:r>
          </a:p>
          <a:p>
            <a:r>
              <a:rPr lang="fr-FR" sz="2100" dirty="0">
                <a:solidFill>
                  <a:srgbClr val="111111"/>
                </a:solidFill>
                <a:latin typeface="Arial" panose="020B0604020202020204" pitchFamily="34" charset="0"/>
              </a:rPr>
              <a:t>Créer des équipes autonomes</a:t>
            </a:r>
          </a:p>
          <a:p>
            <a:r>
              <a:rPr lang="en-US" sz="2100" dirty="0"/>
              <a:t>Data Scientist (n.): Person who is better at statistics than any software engineer and better at software engineering than any statistician</a:t>
            </a:r>
            <a:endParaRPr lang="fr-FR" sz="2100" dirty="0"/>
          </a:p>
          <a:p>
            <a:endParaRPr lang="fr-FR" sz="2100" b="1" dirty="0">
              <a:solidFill>
                <a:srgbClr val="111111"/>
              </a:solidFill>
              <a:latin typeface="Arial" panose="020B0604020202020204" pitchFamily="34" charset="0"/>
            </a:endParaRPr>
          </a:p>
        </p:txBody>
      </p:sp>
      <p:pic>
        <p:nvPicPr>
          <p:cNvPr id="4" name="Picture 2" descr="https://upload.wikimedia.org/wikipedia/commons/4/44/DataScienceDisciplines.png">
            <a:extLst>
              <a:ext uri="{FF2B5EF4-FFF2-40B4-BE49-F238E27FC236}">
                <a16:creationId xmlns:a16="http://schemas.microsoft.com/office/drawing/2014/main" id="{55A7E1B0-1946-4E1F-92C7-9D63F94A7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53" y="3667033"/>
            <a:ext cx="3184055" cy="238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74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3/3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Mettre en pratique et industrialiser</a:t>
            </a:r>
          </a:p>
        </p:txBody>
      </p:sp>
    </p:spTree>
    <p:extLst>
      <p:ext uri="{BB962C8B-B14F-4D97-AF65-F5344CB8AC3E}">
        <p14:creationId xmlns:p14="http://schemas.microsoft.com/office/powerpoint/2010/main" val="2372488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langages</a:t>
            </a:r>
          </a:p>
        </p:txBody>
      </p:sp>
      <p:sp>
        <p:nvSpPr>
          <p:cNvPr id="3" name="Espace réservé du contenu 2"/>
          <p:cNvSpPr>
            <a:spLocks noGrp="1"/>
          </p:cNvSpPr>
          <p:nvPr>
            <p:ph idx="1"/>
          </p:nvPr>
        </p:nvSpPr>
        <p:spPr/>
        <p:txBody>
          <a:bodyPr/>
          <a:lstStyle/>
          <a:p>
            <a:r>
              <a:rPr lang="fr-FR" dirty="0"/>
              <a:t>Les "nouveaux"</a:t>
            </a:r>
          </a:p>
          <a:p>
            <a:pPr lvl="1"/>
            <a:r>
              <a:rPr lang="fr-FR" dirty="0"/>
              <a:t>Python, R, Scala, </a:t>
            </a:r>
            <a:r>
              <a:rPr lang="fr-FR" dirty="0" err="1"/>
              <a:t>Kotlin</a:t>
            </a:r>
            <a:r>
              <a:rPr lang="fr-FR" dirty="0"/>
              <a:t>, …</a:t>
            </a:r>
          </a:p>
          <a:p>
            <a:r>
              <a:rPr lang="fr-FR" dirty="0"/>
              <a:t>Les "anciens"</a:t>
            </a:r>
          </a:p>
          <a:p>
            <a:pPr lvl="1"/>
            <a:r>
              <a:rPr lang="fr-FR" dirty="0"/>
              <a:t>Java, C#</a:t>
            </a:r>
          </a:p>
        </p:txBody>
      </p:sp>
    </p:spTree>
    <p:extLst>
      <p:ext uri="{BB962C8B-B14F-4D97-AF65-F5344CB8AC3E}">
        <p14:creationId xmlns:p14="http://schemas.microsoft.com/office/powerpoint/2010/main" val="300685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3246</TotalTime>
  <Words>1153</Words>
  <Application>Microsoft Office PowerPoint</Application>
  <PresentationFormat>Affichage à l'écran (4:3)</PresentationFormat>
  <Paragraphs>131</Paragraphs>
  <Slides>42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42</vt:i4>
      </vt:variant>
    </vt:vector>
  </HeadingPairs>
  <TitlesOfParts>
    <vt:vector size="46" baseType="lpstr">
      <vt:lpstr>Arial</vt:lpstr>
      <vt:lpstr>Monotype Sorts</vt:lpstr>
      <vt:lpstr>Times New Roman</vt:lpstr>
      <vt:lpstr>cvc</vt:lpstr>
      <vt:lpstr>Présentation PowerPoint</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Machine Learning vs Programmation</vt:lpstr>
      <vt:lpstr>Apprentissage</vt:lpstr>
      <vt:lpstr>Prédiction</vt:lpstr>
      <vt:lpstr>Apprentissage non supervisé ou semi-supervisé</vt:lpstr>
      <vt:lpstr>But</vt:lpstr>
      <vt:lpstr>Exemple</vt:lpstr>
      <vt:lpstr>Graphique</vt:lpstr>
      <vt:lpstr>Régression linéaire</vt:lpstr>
      <vt:lpstr>Classification</vt:lpstr>
      <vt:lpstr>Trouver le bon modèle</vt:lpstr>
      <vt:lpstr>Quartet d’Ascombe</vt:lpstr>
      <vt:lpstr>Apprentissage</vt:lpstr>
      <vt:lpstr>Les langages et Frameworks</vt:lpstr>
      <vt:lpstr>Les Frameworks ML et DL en 2019</vt:lpstr>
      <vt:lpstr>Deep Learning</vt:lpstr>
      <vt:lpstr>Neurone</vt:lpstr>
      <vt:lpstr>Neurone</vt:lpstr>
      <vt:lpstr>Réseaux</vt:lpstr>
      <vt:lpstr>Workflow</vt:lpstr>
      <vt:lpstr>Les enjeux 1/3</vt:lpstr>
      <vt:lpstr>Les nouvelles sources de données</vt:lpstr>
      <vt:lpstr>Les enjeux 2/3</vt:lpstr>
      <vt:lpstr>Les enjeux 3/3</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230</cp:revision>
  <dcterms:created xsi:type="dcterms:W3CDTF">2000-04-10T19:33:12Z</dcterms:created>
  <dcterms:modified xsi:type="dcterms:W3CDTF">2020-11-13T13:51:06Z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