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5"/>
  </p:notesMasterIdLst>
  <p:handoutMasterIdLst>
    <p:handoutMasterId r:id="rId36"/>
  </p:handoutMasterIdLst>
  <p:sldIdLst>
    <p:sldId id="264" r:id="rId2"/>
    <p:sldId id="279" r:id="rId3"/>
    <p:sldId id="280" r:id="rId4"/>
    <p:sldId id="281" r:id="rId5"/>
    <p:sldId id="282" r:id="rId6"/>
    <p:sldId id="283" r:id="rId7"/>
    <p:sldId id="284" r:id="rId8"/>
    <p:sldId id="285" r:id="rId9"/>
    <p:sldId id="308" r:id="rId10"/>
    <p:sldId id="30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3" r:id="rId28"/>
    <p:sldId id="304" r:id="rId29"/>
    <p:sldId id="305" r:id="rId30"/>
    <p:sldId id="306" r:id="rId31"/>
    <p:sldId id="307" r:id="rId32"/>
    <p:sldId id="272" r:id="rId33"/>
    <p:sldId id="310" r:id="rId3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83" d="100"/>
          <a:sy n="83" d="100"/>
        </p:scale>
        <p:origin x="145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smtClean="0"/>
              <a:t>Python</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852337" cy="646331"/>
          </a:xfrm>
          <a:prstGeom prst="rect">
            <a:avLst/>
          </a:prstGeom>
          <a:noFill/>
        </p:spPr>
        <p:txBody>
          <a:bodyPr wrap="none" rtlCol="0">
            <a:spAutoFit/>
          </a:bodyPr>
          <a:lstStyle/>
          <a:p>
            <a:r>
              <a:rPr lang="fr-FR" sz="3600" dirty="0" smtClean="0"/>
              <a:t>Machine Learning</a:t>
            </a:r>
            <a:endParaRPr lang="fr-F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Test de Turing</a:t>
            </a:r>
            <a:endParaRPr lang="fr-FR" dirty="0"/>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a:t>
            </a:r>
            <a:r>
              <a:rPr lang="fr-FR" dirty="0" smtClean="0"/>
              <a:t>humaine</a:t>
            </a:r>
          </a:p>
          <a:p>
            <a:pPr lvl="1"/>
            <a:r>
              <a:rPr lang="fr-FR" dirty="0" smtClean="0"/>
              <a:t>Ce test </a:t>
            </a:r>
            <a:r>
              <a:rPr lang="fr-FR" dirty="0"/>
              <a:t>consiste à mettre un humain en confrontation verbale à l’aveugle avec un ordinateur et un autre </a:t>
            </a:r>
            <a:r>
              <a:rPr lang="fr-FR" dirty="0" smtClean="0"/>
              <a:t>humain</a:t>
            </a:r>
          </a:p>
          <a:p>
            <a:pPr lvl="1"/>
            <a:r>
              <a:rPr lang="fr-FR" dirty="0" smtClean="0"/>
              <a:t>Si </a:t>
            </a:r>
            <a:r>
              <a:rPr lang="fr-FR" dirty="0"/>
              <a:t>la personne qui engage les conversations n’est pas capable de dire lequel de ses interlocuteurs est un ordinateur, on peut considérer que le logiciel de l’ordinateur a passé avec succès le </a:t>
            </a:r>
            <a:r>
              <a:rPr lang="fr-FR" dirty="0" smtClean="0"/>
              <a:t>test</a:t>
            </a:r>
            <a:endParaRPr lang="fr-FR" dirty="0"/>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Copier la nature ou non</a:t>
            </a:r>
            <a:endParaRPr lang="fr-FR" dirty="0"/>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a:t>
            </a:r>
            <a:endParaRPr lang="fr-FR" dirty="0"/>
          </a:p>
        </p:txBody>
      </p:sp>
      <p:sp>
        <p:nvSpPr>
          <p:cNvPr id="3" name="Espace réservé du contenu 2"/>
          <p:cNvSpPr>
            <a:spLocks noGrp="1"/>
          </p:cNvSpPr>
          <p:nvPr>
            <p:ph idx="1"/>
          </p:nvPr>
        </p:nvSpPr>
        <p:spPr/>
        <p:txBody>
          <a:bodyPr/>
          <a:lstStyle/>
          <a:p>
            <a:r>
              <a:rPr lang="fr-FR" dirty="0"/>
              <a:t>L'apprentissage automatique </a:t>
            </a:r>
            <a:r>
              <a:rPr lang="fr-FR" dirty="0" smtClean="0"/>
              <a:t>(machine </a:t>
            </a:r>
            <a:r>
              <a:rPr lang="fr-FR" dirty="0" err="1" smtClean="0"/>
              <a:t>learning</a:t>
            </a:r>
            <a:r>
              <a:rPr lang="fr-FR" dirty="0" smtClean="0"/>
              <a:t>), champ </a:t>
            </a:r>
            <a:r>
              <a:rPr lang="fr-FR" dirty="0"/>
              <a:t>d'étude de l'intelligence artificielle, concerne la conception, l'analyse, le développement et l'implémentation de méthodes permettant à une machine </a:t>
            </a:r>
            <a:r>
              <a:rPr lang="fr-FR" dirty="0" smtClean="0"/>
              <a:t>d'évoluer </a:t>
            </a:r>
            <a:r>
              <a:rPr lang="fr-FR" dirty="0"/>
              <a:t>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But</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et en data science plus généralement, l'objectif est de trouver un modèle </a:t>
            </a:r>
            <a:r>
              <a:rPr lang="fr-FR" dirty="0" smtClean="0"/>
              <a:t>du </a:t>
            </a:r>
            <a:r>
              <a:rPr lang="fr-FR" dirty="0"/>
              <a:t>phénomène à l'origine des </a:t>
            </a:r>
            <a:r>
              <a:rPr lang="fr-FR" dirty="0" smtClean="0"/>
              <a:t>données</a:t>
            </a:r>
          </a:p>
          <a:p>
            <a:r>
              <a:rPr lang="fr-FR" dirty="0" smtClean="0"/>
              <a:t>C'est </a:t>
            </a:r>
            <a:r>
              <a:rPr lang="fr-FR" dirty="0"/>
              <a:t>à dire qu'on considère que chaque donnée observée est l'expression d'une variable aléatoire générée par une distribution de </a:t>
            </a:r>
            <a:r>
              <a:rPr lang="fr-FR" dirty="0" smtClean="0"/>
              <a:t>probabilité</a:t>
            </a:r>
          </a:p>
          <a:p>
            <a:pPr lvl="1"/>
            <a:r>
              <a:rPr lang="fr-FR" smtClean="0"/>
              <a:t>Par exemple les sondages</a:t>
            </a:r>
            <a:endParaRPr lang="fr-FR" dirty="0"/>
          </a:p>
        </p:txBody>
      </p:sp>
    </p:spTree>
    <p:extLst>
      <p:ext uri="{BB962C8B-B14F-4D97-AF65-F5344CB8AC3E}">
        <p14:creationId xmlns:p14="http://schemas.microsoft.com/office/powerpoint/2010/main" val="1621675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a:t>
            </a:r>
            <a:endParaRPr lang="fr-FR" dirty="0"/>
          </a:p>
        </p:txBody>
      </p:sp>
      <p:sp>
        <p:nvSpPr>
          <p:cNvPr id="3" name="Espace réservé du contenu 2"/>
          <p:cNvSpPr>
            <a:spLocks noGrp="1"/>
          </p:cNvSpPr>
          <p:nvPr>
            <p:ph idx="1"/>
          </p:nvPr>
        </p:nvSpPr>
        <p:spPr/>
        <p:txBody>
          <a:bodyPr/>
          <a:lstStyle/>
          <a:p>
            <a:r>
              <a:rPr lang="fr-FR" dirty="0" smtClean="0"/>
              <a:t>Imaginez </a:t>
            </a:r>
            <a:r>
              <a:rPr lang="fr-FR" dirty="0"/>
              <a:t>que vous voulez savoir si vous payez trop cher votre </a:t>
            </a:r>
            <a:r>
              <a:rPr lang="fr-FR" dirty="0" smtClean="0"/>
              <a:t>loyer</a:t>
            </a:r>
          </a:p>
          <a:p>
            <a:r>
              <a:rPr lang="fr-FR" dirty="0" smtClean="0"/>
              <a:t>Vous </a:t>
            </a:r>
            <a:r>
              <a:rPr lang="fr-FR" dirty="0"/>
              <a:t>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Graphique</a:t>
            </a:r>
            <a:endParaRPr lang="fr-FR" dirty="0"/>
          </a:p>
        </p:txBody>
      </p:sp>
      <p:sp>
        <p:nvSpPr>
          <p:cNvPr id="3" name="Espace réservé du contenu 2"/>
          <p:cNvSpPr>
            <a:spLocks noGrp="1"/>
          </p:cNvSpPr>
          <p:nvPr>
            <p:ph idx="1"/>
          </p:nvPr>
        </p:nvSpPr>
        <p:spPr/>
        <p:txBody>
          <a:bodyPr/>
          <a:lstStyle/>
          <a:p>
            <a:r>
              <a:rPr lang="fr-FR" dirty="0" smtClean="0"/>
              <a:t>Surface / Loyer</a:t>
            </a:r>
            <a:endParaRPr lang="fr-FR" dirty="0"/>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Régression linéaire</a:t>
            </a:r>
            <a:endParaRPr lang="fr-FR" dirty="0"/>
          </a:p>
        </p:txBody>
      </p:sp>
      <p:sp>
        <p:nvSpPr>
          <p:cNvPr id="3" name="Espace réservé du contenu 2"/>
          <p:cNvSpPr>
            <a:spLocks noGrp="1"/>
          </p:cNvSpPr>
          <p:nvPr>
            <p:ph idx="1"/>
          </p:nvPr>
        </p:nvSpPr>
        <p:spPr/>
        <p:txBody>
          <a:bodyPr/>
          <a:lstStyle/>
          <a:p>
            <a:r>
              <a:rPr lang="fr-FR" dirty="0" smtClean="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Classification</a:t>
            </a:r>
            <a:endParaRPr lang="fr-FR" dirty="0"/>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a:t>
            </a:r>
            <a:r>
              <a:rPr lang="fr-FR" dirty="0" smtClean="0"/>
              <a:t>programme</a:t>
            </a:r>
          </a:p>
          <a:p>
            <a:pPr lvl="1"/>
            <a:r>
              <a:rPr lang="fr-FR" dirty="0" smtClean="0"/>
              <a:t>Est-ce </a:t>
            </a:r>
            <a:r>
              <a:rPr lang="fr-FR" dirty="0"/>
              <a:t>une valeur continue (un </a:t>
            </a:r>
            <a:r>
              <a:rPr lang="fr-FR" dirty="0" smtClean="0"/>
              <a:t>nombre)</a:t>
            </a:r>
          </a:p>
          <a:p>
            <a:pPr lvl="1"/>
            <a:r>
              <a:rPr lang="fr-FR" dirty="0" smtClean="0"/>
              <a:t>ou </a:t>
            </a:r>
            <a:r>
              <a:rPr lang="fr-FR" dirty="0"/>
              <a:t>bien une valeur discrète (une catégorie) </a:t>
            </a:r>
            <a:r>
              <a:rPr lang="fr-FR" dirty="0" smtClean="0"/>
              <a:t>?</a:t>
            </a:r>
          </a:p>
          <a:p>
            <a:r>
              <a:rPr lang="fr-FR" dirty="0" smtClean="0"/>
              <a:t>Le </a:t>
            </a:r>
            <a:r>
              <a:rPr lang="fr-FR" dirty="0"/>
              <a:t>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Trouver le bon modèle</a:t>
            </a:r>
            <a:endParaRPr lang="fr-FR" dirty="0"/>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a:t>
            </a:r>
            <a:r>
              <a:rPr lang="fr-FR" dirty="0" smtClean="0"/>
              <a:t>qui </a:t>
            </a:r>
            <a:r>
              <a:rPr lang="fr-FR" dirty="0"/>
              <a:t>colle le mieux aux données </a:t>
            </a:r>
            <a:r>
              <a:rPr lang="fr-FR" dirty="0" smtClean="0"/>
              <a:t>d'exemple</a:t>
            </a:r>
          </a:p>
          <a:p>
            <a:r>
              <a:rPr lang="fr-FR" dirty="0" smtClean="0"/>
              <a:t>Le </a:t>
            </a:r>
            <a:r>
              <a:rPr lang="fr-FR" dirty="0"/>
              <a:t>machine </a:t>
            </a:r>
            <a:r>
              <a:rPr lang="fr-FR" dirty="0" err="1"/>
              <a:t>learning</a:t>
            </a:r>
            <a:r>
              <a:rPr lang="fr-FR" dirty="0"/>
              <a:t> en particulier intervient pour trouver ce modèle de manière </a:t>
            </a:r>
            <a:r>
              <a:rPr lang="fr-FR" dirty="0" smtClean="0"/>
              <a:t>automatisée</a:t>
            </a:r>
          </a:p>
          <a:p>
            <a:r>
              <a:rPr lang="fr-FR" dirty="0" smtClean="0"/>
              <a:t>Problème du quartet d’</a:t>
            </a:r>
            <a:r>
              <a:rPr lang="fr-FR" dirty="0" err="1" smtClean="0"/>
              <a:t>Ascombe</a:t>
            </a:r>
            <a:endParaRPr lang="fr-FR" dirty="0"/>
          </a:p>
        </p:txBody>
      </p:sp>
    </p:spTree>
    <p:extLst>
      <p:ext uri="{BB962C8B-B14F-4D97-AF65-F5344CB8AC3E}">
        <p14:creationId xmlns:p14="http://schemas.microsoft.com/office/powerpoint/2010/main" val="5416963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Quartet d’</a:t>
            </a:r>
            <a:r>
              <a:rPr lang="fr-FR" dirty="0" err="1" smtClean="0"/>
              <a:t>Ascombe</a:t>
            </a:r>
            <a:endParaRPr lang="fr-FR" dirty="0"/>
          </a:p>
        </p:txBody>
      </p:sp>
      <p:sp>
        <p:nvSpPr>
          <p:cNvPr id="3" name="Espace réservé du contenu 2"/>
          <p:cNvSpPr>
            <a:spLocks noGrp="1"/>
          </p:cNvSpPr>
          <p:nvPr>
            <p:ph idx="1"/>
          </p:nvPr>
        </p:nvSpPr>
        <p:spPr/>
        <p:txBody>
          <a:bodyPr/>
          <a:lstStyle/>
          <a:p>
            <a:r>
              <a:rPr lang="fr-FR" dirty="0" smtClean="0"/>
              <a:t>Ces 4 modèles possède la même régression linéaire</a:t>
            </a:r>
          </a:p>
          <a:p>
            <a:pPr lvl="1"/>
            <a:r>
              <a:rPr lang="fr-FR" dirty="0" smtClean="0"/>
              <a:t>Trouver les erreurs</a:t>
            </a:r>
            <a:endParaRPr lang="fr-FR" dirty="0"/>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a:t>
            </a:r>
            <a:endParaRPr lang="fr-FR" dirty="0"/>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smtClean="0"/>
              <a:t>etc</a:t>
            </a:r>
            <a:r>
              <a:rPr lang="fr-FR" dirty="0" smtClean="0"/>
              <a:t>)</a:t>
            </a:r>
          </a:p>
          <a:p>
            <a:r>
              <a:rPr lang="fr-FR" dirty="0" smtClean="0"/>
              <a:t>L’être humain est quasiment incapable d’écrire l’algorithme</a:t>
            </a:r>
          </a:p>
          <a:p>
            <a:r>
              <a:rPr lang="fr-FR" dirty="0" smtClean="0"/>
              <a:t>Pour </a:t>
            </a:r>
            <a:r>
              <a:rPr lang="fr-FR" dirty="0"/>
              <a:t>cela, il va d'abord falloir lui entrer un jeu de données d'exemples afin qu'il puisse s'entraîner et s'améliorer, d'où le mot </a:t>
            </a:r>
            <a:r>
              <a:rPr lang="fr-FR" dirty="0" smtClean="0"/>
              <a:t>apprentissage</a:t>
            </a:r>
          </a:p>
          <a:p>
            <a:r>
              <a:rPr lang="fr-FR" dirty="0" smtClean="0"/>
              <a:t>Ce </a:t>
            </a:r>
            <a:r>
              <a:rPr lang="fr-FR" dirty="0"/>
              <a:t>jeu de données s'appelle le </a:t>
            </a:r>
            <a:r>
              <a:rPr lang="fr-FR" dirty="0" smtClean="0"/>
              <a:t>training set</a:t>
            </a:r>
          </a:p>
          <a:p>
            <a:endParaRPr lang="fr-FR" dirty="0"/>
          </a:p>
        </p:txBody>
      </p:sp>
    </p:spTree>
    <p:extLst>
      <p:ext uri="{BB962C8B-B14F-4D97-AF65-F5344CB8AC3E}">
        <p14:creationId xmlns:p14="http://schemas.microsoft.com/office/powerpoint/2010/main" val="3013364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Machine Learning </a:t>
            </a:r>
            <a:r>
              <a:rPr lang="fr-FR" smtClean="0"/>
              <a:t>vs Programmation</a:t>
            </a:r>
            <a:endParaRPr lang="fr-FR" dirty="0"/>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420888"/>
            <a:ext cx="6048672" cy="3069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157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a:t>
            </a:r>
            <a:r>
              <a:rPr lang="fr-FR" dirty="0" err="1" smtClean="0"/>
              <a:t>frameworks</a:t>
            </a:r>
            <a:endParaRPr lang="fr-FR" dirty="0"/>
          </a:p>
        </p:txBody>
      </p:sp>
      <p:sp>
        <p:nvSpPr>
          <p:cNvPr id="3" name="Espace réservé du contenu 2"/>
          <p:cNvSpPr>
            <a:spLocks noGrp="1"/>
          </p:cNvSpPr>
          <p:nvPr>
            <p:ph idx="1"/>
          </p:nvPr>
        </p:nvSpPr>
        <p:spPr/>
        <p:txBody>
          <a:bodyPr/>
          <a:lstStyle/>
          <a:p>
            <a:r>
              <a:rPr lang="fr-FR" dirty="0" smtClean="0"/>
              <a:t>Le leader</a:t>
            </a:r>
          </a:p>
          <a:p>
            <a:pPr lvl="1"/>
            <a:r>
              <a:rPr lang="fr-FR" dirty="0" smtClean="0"/>
              <a:t>Python </a:t>
            </a:r>
            <a:r>
              <a:rPr lang="fr-FR" dirty="0" err="1" smtClean="0"/>
              <a:t>ScikitLearn</a:t>
            </a:r>
            <a:r>
              <a:rPr lang="fr-FR" dirty="0" smtClean="0"/>
              <a:t> (INRIA)</a:t>
            </a:r>
            <a:endParaRPr lang="fr-FR" dirty="0"/>
          </a:p>
          <a:p>
            <a:r>
              <a:rPr lang="fr-FR" dirty="0" smtClean="0"/>
              <a:t>Le challenger</a:t>
            </a:r>
          </a:p>
          <a:p>
            <a:pPr lvl="1"/>
            <a:r>
              <a:rPr lang="fr-FR" dirty="0" smtClean="0"/>
              <a:t>R</a:t>
            </a:r>
          </a:p>
          <a:p>
            <a:r>
              <a:rPr lang="fr-FR" dirty="0" smtClean="0"/>
              <a:t>Java et C# savent en faire mais ne font pas référence</a:t>
            </a:r>
          </a:p>
        </p:txBody>
      </p:sp>
    </p:spTree>
    <p:extLst>
      <p:ext uri="{BB962C8B-B14F-4D97-AF65-F5344CB8AC3E}">
        <p14:creationId xmlns:p14="http://schemas.microsoft.com/office/powerpoint/2010/main" val="40013653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Deep</a:t>
            </a:r>
            <a:r>
              <a:rPr lang="fr-FR" dirty="0" smtClean="0"/>
              <a:t> Learning</a:t>
            </a:r>
            <a:endParaRPr lang="fr-FR" dirty="0"/>
          </a:p>
        </p:txBody>
      </p:sp>
      <p:sp>
        <p:nvSpPr>
          <p:cNvPr id="3" name="Espace réservé du contenu 2"/>
          <p:cNvSpPr>
            <a:spLocks noGrp="1"/>
          </p:cNvSpPr>
          <p:nvPr>
            <p:ph idx="1"/>
          </p:nvPr>
        </p:nvSpPr>
        <p:spPr/>
        <p:txBody>
          <a:bodyPr/>
          <a:lstStyle/>
          <a:p>
            <a:r>
              <a:rPr lang="fr-FR" dirty="0" smtClean="0"/>
              <a:t>Le </a:t>
            </a:r>
            <a:r>
              <a:rPr lang="fr-FR" dirty="0" err="1" smtClean="0"/>
              <a:t>deep</a:t>
            </a:r>
            <a:r>
              <a:rPr lang="fr-FR" dirty="0" smtClean="0"/>
              <a:t> </a:t>
            </a:r>
            <a:r>
              <a:rPr lang="fr-FR" dirty="0" err="1" smtClean="0"/>
              <a:t>learning</a:t>
            </a:r>
            <a:r>
              <a:rPr lang="fr-FR" dirty="0" smtClean="0"/>
              <a:t> </a:t>
            </a:r>
            <a:r>
              <a:rPr lang="fr-FR" dirty="0"/>
              <a:t>est un ensemble de méthodes d'apprentissage automatique tentant de modéliser avec un haut niveau d’abstraction des données grâce à des architectures articulées de différentes transformations </a:t>
            </a:r>
            <a:r>
              <a:rPr lang="fr-FR"/>
              <a:t>non </a:t>
            </a:r>
            <a:r>
              <a:rPr lang="fr-FR" smtClean="0"/>
              <a:t>linéaires</a:t>
            </a:r>
          </a:p>
          <a:p>
            <a:pPr lvl="1"/>
            <a:r>
              <a:rPr lang="fr-FR" smtClean="0"/>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Neurone</a:t>
            </a:r>
            <a:endParaRPr lang="fr-FR"/>
          </a:p>
        </p:txBody>
      </p:sp>
      <p:sp>
        <p:nvSpPr>
          <p:cNvPr id="3" name="Espace réservé du contenu 2"/>
          <p:cNvSpPr>
            <a:spLocks noGrp="1"/>
          </p:cNvSpPr>
          <p:nvPr>
            <p:ph idx="1"/>
          </p:nvPr>
        </p:nvSpPr>
        <p:spPr/>
        <p:txBody>
          <a:bodyPr/>
          <a:lstStyle/>
          <a:p>
            <a:r>
              <a:rPr lang="fr-FR" dirty="0" smtClean="0"/>
              <a:t>En biologie un neurone est une cellule connecté à d’autre neurones qui a la faculté de laisser passer ou non un courant électrique</a:t>
            </a:r>
          </a:p>
          <a:p>
            <a:pPr lvl="1"/>
            <a:r>
              <a:rPr lang="fr-FR" dirty="0" smtClean="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Neurone</a:t>
            </a:r>
            <a:endParaRPr lang="fr-FR" dirty="0"/>
          </a:p>
        </p:txBody>
      </p:sp>
      <p:sp>
        <p:nvSpPr>
          <p:cNvPr id="3" name="Espace réservé du contenu 2"/>
          <p:cNvSpPr>
            <a:spLocks noGrp="1"/>
          </p:cNvSpPr>
          <p:nvPr>
            <p:ph idx="1"/>
          </p:nvPr>
        </p:nvSpPr>
        <p:spPr/>
        <p:txBody>
          <a:bodyPr/>
          <a:lstStyle/>
          <a:p>
            <a:r>
              <a:rPr lang="fr-FR" dirty="0" smtClean="0"/>
              <a:t>Un neurone possède plusieurs entrées (ix), une sortie (o), un seuil et une fonction d’activation (f)</a:t>
            </a:r>
          </a:p>
          <a:p>
            <a:r>
              <a:rPr lang="fr-FR" dirty="0" smtClean="0"/>
              <a:t>Chaque entrée possède un poids (</a:t>
            </a:r>
            <a:r>
              <a:rPr lang="fr-FR" dirty="0" err="1" smtClean="0"/>
              <a:t>Wx</a:t>
            </a:r>
            <a:r>
              <a:rPr lang="fr-FR" dirty="0" smtClean="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Réseaux</a:t>
            </a:r>
            <a:endParaRPr lang="fr-FR" dirty="0"/>
          </a:p>
        </p:txBody>
      </p:sp>
      <p:sp>
        <p:nvSpPr>
          <p:cNvPr id="3" name="Espace réservé du contenu 2"/>
          <p:cNvSpPr>
            <a:spLocks noGrp="1"/>
          </p:cNvSpPr>
          <p:nvPr>
            <p:ph idx="1"/>
          </p:nvPr>
        </p:nvSpPr>
        <p:spPr/>
        <p:txBody>
          <a:bodyPr/>
          <a:lstStyle/>
          <a:p>
            <a:r>
              <a:rPr lang="fr-FR" dirty="0" smtClean="0"/>
              <a:t>Les neurones peuvent être mis en réseaux</a:t>
            </a:r>
          </a:p>
          <a:p>
            <a:pPr lvl="1"/>
            <a:r>
              <a:rPr lang="fr-FR" dirty="0" smtClean="0"/>
              <a:t>En arbre (MLP)</a:t>
            </a:r>
          </a:p>
          <a:p>
            <a:pPr lvl="1"/>
            <a:r>
              <a:rPr lang="fr-FR" dirty="0"/>
              <a:t>E</a:t>
            </a:r>
            <a:r>
              <a:rPr lang="fr-FR" dirty="0" smtClean="0"/>
              <a:t>n graphe (plus complexe)</a:t>
            </a:r>
          </a:p>
          <a:p>
            <a:pPr lvl="1"/>
            <a:r>
              <a:rPr lang="fr-FR" dirty="0" smtClean="0"/>
              <a:t>Poids multiples</a:t>
            </a:r>
          </a:p>
          <a:p>
            <a:r>
              <a:rPr lang="fr-FR" dirty="0" smtClean="0"/>
              <a:t>Très couteux</a:t>
            </a:r>
          </a:p>
          <a:p>
            <a:pPr lvl="1"/>
            <a:r>
              <a:rPr lang="fr-FR" dirty="0" smtClean="0"/>
              <a:t>Mais donne de très bon résultats</a:t>
            </a:r>
          </a:p>
          <a:p>
            <a:pPr lvl="1"/>
            <a:r>
              <a:rPr lang="fr-FR" dirty="0" smtClean="0"/>
              <a:t>Maitrise l’addition sur 4 bits avec 10 neurones et 10000 itérations</a:t>
            </a:r>
          </a:p>
          <a:p>
            <a:r>
              <a:rPr lang="fr-FR" dirty="0" err="1" smtClean="0"/>
              <a:t>Backpropagation</a:t>
            </a:r>
            <a:r>
              <a:rPr lang="fr-FR" smtClean="0"/>
              <a:t> </a:t>
            </a:r>
            <a:r>
              <a:rPr lang="fr-FR" smtClean="0"/>
              <a:t>complexe</a:t>
            </a:r>
            <a:endParaRPr lang="fr-FR" dirty="0" smtClean="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Workflow</a:t>
            </a:r>
            <a:endParaRPr lang="fr-FR" dirty="0"/>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3240</TotalTime>
  <Words>931</Words>
  <Application>Microsoft Office PowerPoint</Application>
  <PresentationFormat>Affichage à l'écran (4:3)</PresentationFormat>
  <Paragraphs>102</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But</vt:lpstr>
      <vt:lpstr>Exemple</vt:lpstr>
      <vt:lpstr>Graphique</vt:lpstr>
      <vt:lpstr>Régression linéaire</vt:lpstr>
      <vt:lpstr>Classification</vt:lpstr>
      <vt:lpstr>Trouver le bon modèle</vt:lpstr>
      <vt:lpstr>Quartet d’Ascombe</vt:lpstr>
      <vt:lpstr>Apprentissage</vt:lpstr>
      <vt:lpstr>Machine Learning vs Programmation</vt:lpstr>
      <vt:lpstr>Les frameworks</vt:lpstr>
      <vt:lpstr>Deep Learning</vt:lpstr>
      <vt:lpstr>Neurone</vt:lpstr>
      <vt:lpstr>Neurone</vt:lpstr>
      <vt:lpstr>Réseaux</vt:lpstr>
      <vt:lpstr>Workflow</vt:lpstr>
      <vt:lpstr>Présentation PowerPoint</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229</cp:revision>
  <dcterms:created xsi:type="dcterms:W3CDTF">2000-04-10T19:33:12Z</dcterms:created>
  <dcterms:modified xsi:type="dcterms:W3CDTF">2020-05-26T19:06:26Z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