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ppt/tags/tag45.xml" ContentType="application/vnd.openxmlformats-officedocument.presentationml.tags+xml"/>
  <Override PartName="/ppt/notesSlides/notesSlide45.xml" ContentType="application/vnd.openxmlformats-officedocument.presentationml.notesSlide+xml"/>
  <Override PartName="/ppt/tags/tag46.xml" ContentType="application/vnd.openxmlformats-officedocument.presentationml.tags+xml"/>
  <Override PartName="/ppt/notesSlides/notesSlide46.xml" ContentType="application/vnd.openxmlformats-officedocument.presentationml.notesSlide+xml"/>
  <Override PartName="/ppt/tags/tag47.xml" ContentType="application/vnd.openxmlformats-officedocument.presentationml.tags+xml"/>
  <Override PartName="/ppt/notesSlides/notesSlide47.xml" ContentType="application/vnd.openxmlformats-officedocument.presentationml.notesSlide+xml"/>
  <Override PartName="/ppt/tags/tag48.xml" ContentType="application/vnd.openxmlformats-officedocument.presentationml.tags+xml"/>
  <Override PartName="/ppt/notesSlides/notesSlide48.xml" ContentType="application/vnd.openxmlformats-officedocument.presentationml.notesSlide+xml"/>
  <Override PartName="/ppt/tags/tag49.xml" ContentType="application/vnd.openxmlformats-officedocument.presentationml.tags+xml"/>
  <Override PartName="/ppt/notesSlides/notesSlide49.xml" ContentType="application/vnd.openxmlformats-officedocument.presentationml.notesSlide+xml"/>
  <Override PartName="/ppt/tags/tag50.xml" ContentType="application/vnd.openxmlformats-officedocument.presentationml.tags+xml"/>
  <Override PartName="/ppt/notesSlides/notesSlide50.xml" ContentType="application/vnd.openxmlformats-officedocument.presentationml.notesSlide+xml"/>
  <Override PartName="/ppt/tags/tag51.xml" ContentType="application/vnd.openxmlformats-officedocument.presentationml.tags+xml"/>
  <Override PartName="/ppt/notesSlides/notesSlide51.xml" ContentType="application/vnd.openxmlformats-officedocument.presentationml.notesSlide+xml"/>
  <Override PartName="/ppt/tags/tag52.xml" ContentType="application/vnd.openxmlformats-officedocument.presentationml.tags+xml"/>
  <Override PartName="/ppt/notesSlides/notesSlide52.xml" ContentType="application/vnd.openxmlformats-officedocument.presentationml.notesSlide+xml"/>
  <Override PartName="/ppt/tags/tag53.xml" ContentType="application/vnd.openxmlformats-officedocument.presentationml.tags+xml"/>
  <Override PartName="/ppt/notesSlides/notesSlide53.xml" ContentType="application/vnd.openxmlformats-officedocument.presentationml.notesSlide+xml"/>
  <Override PartName="/ppt/tags/tag54.xml" ContentType="application/vnd.openxmlformats-officedocument.presentationml.tags+xml"/>
  <Override PartName="/ppt/notesSlides/notesSlide54.xml" ContentType="application/vnd.openxmlformats-officedocument.presentationml.notesSlide+xml"/>
  <Override PartName="/ppt/tags/tag55.xml" ContentType="application/vnd.openxmlformats-officedocument.presentationml.tags+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3" r:id="rId2"/>
  </p:sldMasterIdLst>
  <p:notesMasterIdLst>
    <p:notesMasterId r:id="rId58"/>
  </p:notesMasterIdLst>
  <p:handoutMasterIdLst>
    <p:handoutMasterId r:id="rId59"/>
  </p:handoutMasterIdLst>
  <p:sldIdLst>
    <p:sldId id="257" r:id="rId3"/>
    <p:sldId id="357" r:id="rId4"/>
    <p:sldId id="336" r:id="rId5"/>
    <p:sldId id="337" r:id="rId6"/>
    <p:sldId id="338" r:id="rId7"/>
    <p:sldId id="351" r:id="rId8"/>
    <p:sldId id="352" r:id="rId9"/>
    <p:sldId id="355" r:id="rId10"/>
    <p:sldId id="381" r:id="rId11"/>
    <p:sldId id="364" r:id="rId12"/>
    <p:sldId id="365" r:id="rId13"/>
    <p:sldId id="366" r:id="rId14"/>
    <p:sldId id="359" r:id="rId15"/>
    <p:sldId id="350" r:id="rId16"/>
    <p:sldId id="360" r:id="rId17"/>
    <p:sldId id="361" r:id="rId18"/>
    <p:sldId id="346" r:id="rId19"/>
    <p:sldId id="348" r:id="rId20"/>
    <p:sldId id="347" r:id="rId21"/>
    <p:sldId id="349" r:id="rId22"/>
    <p:sldId id="367" r:id="rId23"/>
    <p:sldId id="368" r:id="rId24"/>
    <p:sldId id="379" r:id="rId25"/>
    <p:sldId id="418" r:id="rId26"/>
    <p:sldId id="425" r:id="rId27"/>
    <p:sldId id="369" r:id="rId28"/>
    <p:sldId id="370" r:id="rId29"/>
    <p:sldId id="371" r:id="rId30"/>
    <p:sldId id="420" r:id="rId31"/>
    <p:sldId id="372" r:id="rId32"/>
    <p:sldId id="373" r:id="rId33"/>
    <p:sldId id="374" r:id="rId34"/>
    <p:sldId id="375" r:id="rId35"/>
    <p:sldId id="384" r:id="rId36"/>
    <p:sldId id="385" r:id="rId37"/>
    <p:sldId id="392" r:id="rId38"/>
    <p:sldId id="393" r:id="rId39"/>
    <p:sldId id="428" r:id="rId40"/>
    <p:sldId id="401" r:id="rId41"/>
    <p:sldId id="394" r:id="rId42"/>
    <p:sldId id="395" r:id="rId43"/>
    <p:sldId id="396" r:id="rId44"/>
    <p:sldId id="397" r:id="rId45"/>
    <p:sldId id="398" r:id="rId46"/>
    <p:sldId id="427" r:id="rId47"/>
    <p:sldId id="400" r:id="rId48"/>
    <p:sldId id="409" r:id="rId49"/>
    <p:sldId id="389" r:id="rId50"/>
    <p:sldId id="417" r:id="rId51"/>
    <p:sldId id="411" r:id="rId52"/>
    <p:sldId id="422" r:id="rId53"/>
    <p:sldId id="412" r:id="rId54"/>
    <p:sldId id="415" r:id="rId55"/>
    <p:sldId id="414" r:id="rId56"/>
    <p:sldId id="402" r:id="rId57"/>
  </p:sldIdLst>
  <p:sldSz cx="9144000" cy="6858000" type="screen4x3"/>
  <p:notesSz cx="6934200" cy="9282113"/>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77">
          <p15:clr>
            <a:srgbClr val="A4A3A4"/>
          </p15:clr>
        </p15:guide>
        <p15:guide id="2" orient="horz" pos="1128">
          <p15:clr>
            <a:srgbClr val="A4A3A4"/>
          </p15:clr>
        </p15:guide>
        <p15:guide id="3" pos="250">
          <p15:clr>
            <a:srgbClr val="A4A3A4"/>
          </p15:clr>
        </p15:guide>
        <p15:guide id="4" pos="1642">
          <p15:clr>
            <a:srgbClr val="A4A3A4"/>
          </p15:clr>
        </p15:guide>
      </p15:sldGuideLst>
    </p:ext>
    <p:ext uri="{2D200454-40CA-4A62-9FC3-DE9A4176ACB9}">
      <p15:notesGuideLst xmlns:p15="http://schemas.microsoft.com/office/powerpoint/2012/main">
        <p15:guide id="1" orient="horz" pos="2923">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9933"/>
    <a:srgbClr val="009905"/>
    <a:srgbClr val="8CC8FF"/>
    <a:srgbClr val="99CCFF"/>
    <a:srgbClr val="DDDDDD"/>
    <a:srgbClr val="663300"/>
    <a:srgbClr val="0033CC"/>
    <a:srgbClr val="FFFF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67" autoAdjust="0"/>
    <p:restoredTop sz="98935" autoAdjust="0"/>
  </p:normalViewPr>
  <p:slideViewPr>
    <p:cSldViewPr snapToGrid="0" showGuides="1">
      <p:cViewPr varScale="1">
        <p:scale>
          <a:sx n="74" d="100"/>
          <a:sy n="74" d="100"/>
        </p:scale>
        <p:origin x="312" y="84"/>
      </p:cViewPr>
      <p:guideLst>
        <p:guide orient="horz" pos="977"/>
        <p:guide orient="horz" pos="1128"/>
        <p:guide pos="250"/>
        <p:guide pos="1642"/>
      </p:guideLst>
    </p:cSldViewPr>
  </p:slideViewPr>
  <p:outlineViewPr>
    <p:cViewPr>
      <p:scale>
        <a:sx n="33" d="100"/>
        <a:sy n="33" d="100"/>
      </p:scale>
      <p:origin x="0" y="82570"/>
    </p:cViewPr>
  </p:outlineViewPr>
  <p:notesTextViewPr>
    <p:cViewPr>
      <p:scale>
        <a:sx n="100" d="100"/>
        <a:sy n="100" d="100"/>
      </p:scale>
      <p:origin x="0" y="0"/>
    </p:cViewPr>
  </p:notesTextViewPr>
  <p:sorterViewPr>
    <p:cViewPr>
      <p:scale>
        <a:sx n="66" d="100"/>
        <a:sy n="66" d="100"/>
      </p:scale>
      <p:origin x="0" y="2478"/>
    </p:cViewPr>
  </p:sorterViewPr>
  <p:notesViewPr>
    <p:cSldViewPr snapToGrid="0" showGuides="1">
      <p:cViewPr varScale="1">
        <p:scale>
          <a:sx n="50" d="100"/>
          <a:sy n="50" d="100"/>
        </p:scale>
        <p:origin x="-4512" y="-102"/>
      </p:cViewPr>
      <p:guideLst>
        <p:guide orient="horz" pos="2923"/>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3005138" cy="463550"/>
          </a:xfrm>
          <a:prstGeom prst="rect">
            <a:avLst/>
          </a:prstGeom>
          <a:noFill/>
          <a:ln w="9525">
            <a:noFill/>
            <a:miter lim="800000"/>
            <a:headEnd/>
            <a:tailEnd/>
          </a:ln>
          <a:effectLst/>
        </p:spPr>
        <p:txBody>
          <a:bodyPr vert="horz" wrap="square" lIns="92642" tIns="46321" rIns="92642" bIns="46321" numCol="1" anchor="t" anchorCtr="0" compatLnSpc="1">
            <a:prstTxWarp prst="textNoShape">
              <a:avLst/>
            </a:prstTxWarp>
          </a:bodyPr>
          <a:lstStyle>
            <a:lvl1pPr defTabSz="927100">
              <a:defRPr sz="1200" b="1">
                <a:latin typeface="Times New Roman" pitchFamily="18" charset="0"/>
              </a:defRPr>
            </a:lvl1pPr>
          </a:lstStyle>
          <a:p>
            <a:endParaRPr lang="en-US" dirty="0"/>
          </a:p>
        </p:txBody>
      </p:sp>
      <p:sp>
        <p:nvSpPr>
          <p:cNvPr id="129027" name="Rectangle 3"/>
          <p:cNvSpPr>
            <a:spLocks noGrp="1" noChangeArrowheads="1"/>
          </p:cNvSpPr>
          <p:nvPr>
            <p:ph type="dt" sz="quarter" idx="1"/>
          </p:nvPr>
        </p:nvSpPr>
        <p:spPr bwMode="auto">
          <a:xfrm>
            <a:off x="3929063" y="0"/>
            <a:ext cx="3005137" cy="463550"/>
          </a:xfrm>
          <a:prstGeom prst="rect">
            <a:avLst/>
          </a:prstGeom>
          <a:noFill/>
          <a:ln w="9525">
            <a:noFill/>
            <a:miter lim="800000"/>
            <a:headEnd/>
            <a:tailEnd/>
          </a:ln>
          <a:effectLst/>
        </p:spPr>
        <p:txBody>
          <a:bodyPr vert="horz" wrap="square" lIns="92642" tIns="46321" rIns="92642" bIns="46321" numCol="1" anchor="t" anchorCtr="0" compatLnSpc="1">
            <a:prstTxWarp prst="textNoShape">
              <a:avLst/>
            </a:prstTxWarp>
          </a:bodyPr>
          <a:lstStyle>
            <a:lvl1pPr algn="r" defTabSz="927100">
              <a:defRPr sz="1200" b="1">
                <a:latin typeface="Times New Roman" pitchFamily="18" charset="0"/>
              </a:defRPr>
            </a:lvl1pPr>
          </a:lstStyle>
          <a:p>
            <a:endParaRPr lang="en-US" dirty="0"/>
          </a:p>
        </p:txBody>
      </p:sp>
      <p:sp>
        <p:nvSpPr>
          <p:cNvPr id="129028" name="Rectangle 4"/>
          <p:cNvSpPr>
            <a:spLocks noGrp="1" noChangeArrowheads="1"/>
          </p:cNvSpPr>
          <p:nvPr>
            <p:ph type="ftr" sz="quarter" idx="2"/>
          </p:nvPr>
        </p:nvSpPr>
        <p:spPr bwMode="auto">
          <a:xfrm>
            <a:off x="0" y="8818563"/>
            <a:ext cx="3005138" cy="463550"/>
          </a:xfrm>
          <a:prstGeom prst="rect">
            <a:avLst/>
          </a:prstGeom>
          <a:noFill/>
          <a:ln w="9525">
            <a:noFill/>
            <a:miter lim="800000"/>
            <a:headEnd/>
            <a:tailEnd/>
          </a:ln>
          <a:effectLst/>
        </p:spPr>
        <p:txBody>
          <a:bodyPr vert="horz" wrap="square" lIns="92642" tIns="46321" rIns="92642" bIns="46321" numCol="1" anchor="b" anchorCtr="0" compatLnSpc="1">
            <a:prstTxWarp prst="textNoShape">
              <a:avLst/>
            </a:prstTxWarp>
          </a:bodyPr>
          <a:lstStyle>
            <a:lvl1pPr defTabSz="927100">
              <a:defRPr sz="1200" b="1">
                <a:latin typeface="Times New Roman" pitchFamily="18" charset="0"/>
              </a:defRPr>
            </a:lvl1pPr>
          </a:lstStyle>
          <a:p>
            <a:endParaRPr lang="en-US" dirty="0"/>
          </a:p>
        </p:txBody>
      </p:sp>
      <p:sp>
        <p:nvSpPr>
          <p:cNvPr id="129029" name="Rectangle 5"/>
          <p:cNvSpPr>
            <a:spLocks noGrp="1" noChangeArrowheads="1"/>
          </p:cNvSpPr>
          <p:nvPr>
            <p:ph type="sldNum" sz="quarter" idx="3"/>
          </p:nvPr>
        </p:nvSpPr>
        <p:spPr bwMode="auto">
          <a:xfrm>
            <a:off x="3929063" y="8818563"/>
            <a:ext cx="3005137" cy="463550"/>
          </a:xfrm>
          <a:prstGeom prst="rect">
            <a:avLst/>
          </a:prstGeom>
          <a:noFill/>
          <a:ln w="9525">
            <a:noFill/>
            <a:miter lim="800000"/>
            <a:headEnd/>
            <a:tailEnd/>
          </a:ln>
          <a:effectLst/>
        </p:spPr>
        <p:txBody>
          <a:bodyPr vert="horz" wrap="square" lIns="92642" tIns="46321" rIns="92642" bIns="46321" numCol="1" anchor="b" anchorCtr="0" compatLnSpc="1">
            <a:prstTxWarp prst="textNoShape">
              <a:avLst/>
            </a:prstTxWarp>
          </a:bodyPr>
          <a:lstStyle>
            <a:lvl1pPr algn="r" defTabSz="927100">
              <a:defRPr sz="1200" b="1">
                <a:latin typeface="Times New Roman" pitchFamily="18" charset="0"/>
              </a:defRPr>
            </a:lvl1pPr>
          </a:lstStyle>
          <a:p>
            <a:fld id="{A56AD2FA-01FB-4F66-8BB7-BD736BAF8314}" type="slidenum">
              <a:rPr lang="en-US"/>
              <a:pPr/>
              <a:t>‹N°›</a:t>
            </a:fld>
            <a:endParaRPr lang="en-US" dirty="0"/>
          </a:p>
        </p:txBody>
      </p:sp>
    </p:spTree>
    <p:extLst>
      <p:ext uri="{BB962C8B-B14F-4D97-AF65-F5344CB8AC3E}">
        <p14:creationId xmlns:p14="http://schemas.microsoft.com/office/powerpoint/2010/main" val="1474954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252" name="Rectangle 4"/>
          <p:cNvSpPr>
            <a:spLocks noGrp="1" noRot="1" noChangeAspect="1" noChangeArrowheads="1" noTextEdit="1"/>
          </p:cNvSpPr>
          <p:nvPr>
            <p:ph type="sldImg" idx="2"/>
          </p:nvPr>
        </p:nvSpPr>
        <p:spPr bwMode="auto">
          <a:xfrm>
            <a:off x="1828800" y="228600"/>
            <a:ext cx="4840288" cy="3630613"/>
          </a:xfrm>
          <a:prstGeom prst="rect">
            <a:avLst/>
          </a:prstGeom>
          <a:noFill/>
          <a:ln w="12700">
            <a:solidFill>
              <a:schemeClr val="tx1"/>
            </a:solidFill>
            <a:miter lim="800000"/>
            <a:headEnd/>
            <a:tailEnd/>
          </a:ln>
          <a:effectLst/>
        </p:spPr>
      </p:sp>
      <p:sp>
        <p:nvSpPr>
          <p:cNvPr id="181256" name="Text Box 8"/>
          <p:cNvSpPr txBox="1">
            <a:spLocks noChangeArrowheads="1"/>
          </p:cNvSpPr>
          <p:nvPr/>
        </p:nvSpPr>
        <p:spPr bwMode="auto">
          <a:xfrm>
            <a:off x="0" y="8901113"/>
            <a:ext cx="6934200" cy="187558"/>
          </a:xfrm>
          <a:prstGeom prst="rect">
            <a:avLst/>
          </a:prstGeom>
          <a:noFill/>
          <a:ln w="9525">
            <a:noFill/>
            <a:miter lim="800000"/>
            <a:headEnd/>
            <a:tailEnd/>
          </a:ln>
          <a:effectLst/>
        </p:spPr>
        <p:txBody>
          <a:bodyPr lIns="79063" tIns="39532" rIns="79063" bIns="39532">
            <a:spAutoFit/>
          </a:bodyPr>
          <a:lstStyle/>
          <a:p>
            <a:pPr marL="176213" defTabSz="889000">
              <a:spcBef>
                <a:spcPct val="50000"/>
              </a:spcBef>
              <a:tabLst>
                <a:tab pos="3411538" algn="ctr"/>
                <a:tab pos="6610350" algn="r"/>
              </a:tabLst>
            </a:pPr>
            <a:r>
              <a:rPr lang="en-US" sz="700" dirty="0" smtClean="0">
                <a:cs typeface="Times New Roman" pitchFamily="18" charset="0"/>
              </a:rPr>
              <a:t>	 © Learning Tree International, Inc. All rights reserved. Not to be reproduced by any means without prior consent.</a:t>
            </a:r>
            <a:endParaRPr lang="en-US" sz="700" dirty="0">
              <a:solidFill>
                <a:schemeClr val="tx2"/>
              </a:solidFill>
            </a:endParaRPr>
          </a:p>
        </p:txBody>
      </p:sp>
      <p:sp>
        <p:nvSpPr>
          <p:cNvPr id="181257" name="Text Box 9"/>
          <p:cNvSpPr txBox="1">
            <a:spLocks noChangeArrowheads="1"/>
          </p:cNvSpPr>
          <p:nvPr/>
        </p:nvSpPr>
        <p:spPr bwMode="auto">
          <a:xfrm>
            <a:off x="303213" y="3733800"/>
            <a:ext cx="65" cy="215444"/>
          </a:xfrm>
          <a:prstGeom prst="rect">
            <a:avLst/>
          </a:prstGeom>
          <a:noFill/>
          <a:ln w="9525">
            <a:noFill/>
            <a:miter lim="800000"/>
            <a:headEnd/>
            <a:tailEnd/>
          </a:ln>
          <a:effectLst/>
        </p:spPr>
        <p:txBody>
          <a:bodyPr wrap="none" lIns="0" tIns="0" rIns="0" bIns="0">
            <a:spAutoFit/>
          </a:bodyPr>
          <a:lstStyle/>
          <a:p>
            <a:pPr defTabSz="911225">
              <a:spcBef>
                <a:spcPct val="50000"/>
              </a:spcBef>
            </a:pPr>
            <a:endParaRPr lang="en-US" i="1" dirty="0"/>
          </a:p>
        </p:txBody>
      </p:sp>
      <p:sp>
        <p:nvSpPr>
          <p:cNvPr id="181270" name="Rectangle 22"/>
          <p:cNvSpPr>
            <a:spLocks noGrp="1" noChangeArrowheads="1"/>
          </p:cNvSpPr>
          <p:nvPr>
            <p:ph type="body" sz="quarter" idx="3"/>
          </p:nvPr>
        </p:nvSpPr>
        <p:spPr bwMode="gray">
          <a:xfrm>
            <a:off x="227013" y="3962400"/>
            <a:ext cx="6429375" cy="1236663"/>
          </a:xfrm>
          <a:prstGeom prst="rect">
            <a:avLst/>
          </a:prstGeom>
          <a:solidFill>
            <a:schemeClr val="bg1"/>
          </a:solidFill>
          <a:ln w="9525">
            <a:solidFill>
              <a:schemeClr val="bg1"/>
            </a:solidFill>
            <a:miter lim="800000"/>
            <a:headEnd/>
            <a:tailEnd/>
          </a:ln>
          <a:effectLst/>
        </p:spPr>
        <p:txBody>
          <a:bodyPr vert="horz" wrap="square" lIns="91138" tIns="45569" rIns="91138" bIns="45569"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TextBox 1"/>
          <p:cNvSpPr txBox="1"/>
          <p:nvPr/>
        </p:nvSpPr>
        <p:spPr>
          <a:xfrm>
            <a:off x="5626100" y="8824913"/>
            <a:ext cx="1270000" cy="292388"/>
          </a:xfrm>
          <a:prstGeom prst="rect">
            <a:avLst/>
          </a:prstGeom>
          <a:noFill/>
        </p:spPr>
        <p:txBody>
          <a:bodyPr vert="horz" rtlCol="0">
            <a:spAutoFit/>
          </a:bodyPr>
          <a:lstStyle/>
          <a:p>
            <a:pPr algn="r"/>
            <a:r>
              <a:rPr lang="en-US" sz="1300" dirty="0" smtClean="0"/>
              <a:t>2319-2-</a:t>
            </a:r>
            <a:fld id="{88F88B7A-11B4-490C-B2A0-9304407E6993}" type="slidenum">
              <a:rPr lang="en-US" sz="1300" smtClean="0"/>
              <a:pPr algn="r"/>
              <a:t>‹N°›</a:t>
            </a:fld>
            <a:endParaRPr lang="en-US" sz="1300" dirty="0"/>
          </a:p>
        </p:txBody>
      </p:sp>
    </p:spTree>
    <p:extLst>
      <p:ext uri="{BB962C8B-B14F-4D97-AF65-F5344CB8AC3E}">
        <p14:creationId xmlns:p14="http://schemas.microsoft.com/office/powerpoint/2010/main" val="700486856"/>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&lt;*s*o*u*r*c*e*&gt;*2*3*1*9*a*1*-*2*-*1*&lt;*/*s*o*u*r*c*e*&gt;</a:t>
            </a:r>
            <a:endParaRPr lang="en-US" sz="800" dirty="0">
              <a:solidFill>
                <a:srgbClr val="000000"/>
              </a:solidFill>
              <a:latin typeface="Arial"/>
            </a:endParaRPr>
          </a:p>
        </p:txBody>
      </p:sp>
      <p:sp>
        <p:nvSpPr>
          <p:cNvPr id="263172" name="Rectangle 1028"/>
          <p:cNvSpPr>
            <a:spLocks noGrp="1" noRot="1" noChangeAspect="1" noChangeArrowheads="1" noTextEdit="1"/>
          </p:cNvSpPr>
          <p:nvPr>
            <p:ph type="sldImg"/>
          </p:nvPr>
        </p:nvSpPr>
        <p:spPr>
          <a:ln/>
        </p:spPr>
      </p:sp>
      <p:sp>
        <p:nvSpPr>
          <p:cNvPr id="263173" name="Rectangle 1029"/>
          <p:cNvSpPr>
            <a:spLocks noGrp="1" noChangeArrowheads="1"/>
          </p:cNvSpPr>
          <p:nvPr>
            <p:ph type="body" idx="1"/>
          </p:nvPr>
        </p:nvSpPr>
        <p:spPr>
          <a:xfrm>
            <a:off x="227013" y="3962400"/>
            <a:ext cx="6429375" cy="1236957"/>
          </a:xfrm>
        </p:spPr>
        <p:txBody>
          <a:bodyPr>
            <a:spAutoFit/>
          </a:bodyPr>
          <a:lstStyle/>
          <a:p>
            <a:r>
              <a:rPr lang="en-US" dirty="0" smtClean="0"/>
              <a:t>Jogger text: JavaScript Syntax</a:t>
            </a:r>
          </a:p>
          <a:p>
            <a:r>
              <a:rPr lang="en-US" dirty="0" smtClean="0"/>
              <a:t>Direction: Both</a:t>
            </a:r>
          </a:p>
          <a:p>
            <a:r>
              <a:rPr lang="en-US" dirty="0" smtClean="0"/>
              <a:t>Chapter starts: Day 1 at 1:00pm</a:t>
            </a:r>
          </a:p>
          <a:p>
            <a:r>
              <a:rPr lang="en-US" dirty="0" smtClean="0"/>
              <a:t>Instructor notes:</a:t>
            </a:r>
            <a:endParaRPr lang="en-US" dirty="0"/>
          </a:p>
          <a:p>
            <a:endParaRPr lang="en-US" dirty="0"/>
          </a:p>
        </p:txBody>
      </p:sp>
    </p:spTree>
    <p:extLst>
      <p:ext uri="{BB962C8B-B14F-4D97-AF65-F5344CB8AC3E}">
        <p14:creationId xmlns:p14="http://schemas.microsoft.com/office/powerpoint/2010/main" val="2968616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&lt;*s*o*u*r*c*e*&gt;*2*3*1*9*a*1*-*2*-*1*7*&lt;*/*s*o*u*r*c*e*&gt;</a:t>
            </a:r>
            <a:endParaRPr lang="en-US" sz="800" dirty="0">
              <a:solidFill>
                <a:srgbClr val="000000"/>
              </a:solidFill>
              <a:latin typeface="Arial"/>
            </a:endParaRPr>
          </a:p>
        </p:txBody>
      </p:sp>
      <p:sp>
        <p:nvSpPr>
          <p:cNvPr id="304130" name="Rectangle 2"/>
          <p:cNvSpPr>
            <a:spLocks noGrp="1" noRot="1" noChangeAspect="1" noChangeArrowheads="1" noTextEdit="1"/>
          </p:cNvSpPr>
          <p:nvPr>
            <p:ph type="sldImg"/>
          </p:nvPr>
        </p:nvSpPr>
        <p:spPr>
          <a:ln w="9525"/>
        </p:spPr>
      </p:sp>
      <p:sp>
        <p:nvSpPr>
          <p:cNvPr id="304131" name="Rectangle 3"/>
          <p:cNvSpPr>
            <a:spLocks noGrp="1" noChangeArrowheads="1"/>
          </p:cNvSpPr>
          <p:nvPr>
            <p:ph type="body" idx="1"/>
          </p:nvPr>
        </p:nvSpPr>
        <p:spPr>
          <a:xfrm>
            <a:off x="227013" y="3962400"/>
            <a:ext cx="6429375" cy="1181557"/>
          </a:xfrm>
        </p:spPr>
        <p:txBody>
          <a:bodyPr>
            <a:spAutoFit/>
          </a:bodyPr>
          <a:lstStyle/>
          <a:p>
            <a:r>
              <a:rPr lang="en-US" smtClean="0"/>
              <a:t>Jogger text: Accessing the Web Page</a:t>
            </a:r>
          </a:p>
          <a:p>
            <a:r>
              <a:rPr lang="en-US" smtClean="0"/>
              <a:t>Direction: Right</a:t>
            </a:r>
          </a:p>
          <a:p>
            <a:r>
              <a:rPr lang="en-US" smtClean="0"/>
              <a:t>Instructor notes:The</a:t>
            </a:r>
            <a:r>
              <a:rPr lang="en-US" baseline="0" smtClean="0"/>
              <a:t> </a:t>
            </a:r>
            <a:r>
              <a:rPr lang="en-US" baseline="0" dirty="0" smtClean="0"/>
              <a:t>example on the load also shows an innerHTML. Be sure to point this out when looking at the code. We mention innerhtml on next slide</a:t>
            </a:r>
          </a:p>
          <a:p>
            <a:r>
              <a:rPr lang="en-US" baseline="0" dirty="0" smtClean="0"/>
              <a:t>May also want to show the document object in the JavaScript Reference page on the site map</a:t>
            </a:r>
            <a:endParaRPr lang="en-US" dirty="0"/>
          </a:p>
        </p:txBody>
      </p:sp>
    </p:spTree>
    <p:extLst>
      <p:ext uri="{BB962C8B-B14F-4D97-AF65-F5344CB8AC3E}">
        <p14:creationId xmlns:p14="http://schemas.microsoft.com/office/powerpoint/2010/main" val="3855307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&lt;*s*o*u*r*c*e*&gt;*2*3*1*9*a*1*-*2*-*1*8*&lt;*/*s*o*u*r*c*e*&gt;</a:t>
            </a:r>
            <a:endParaRPr lang="en-US" sz="800" dirty="0">
              <a:solidFill>
                <a:srgbClr val="000000"/>
              </a:solidFill>
              <a:latin typeface="Arial"/>
            </a:endParaRPr>
          </a:p>
        </p:txBody>
      </p:sp>
      <p:sp>
        <p:nvSpPr>
          <p:cNvPr id="306178" name="Rectangle 2"/>
          <p:cNvSpPr>
            <a:spLocks noGrp="1" noRot="1" noChangeAspect="1" noChangeArrowheads="1" noTextEdit="1"/>
          </p:cNvSpPr>
          <p:nvPr>
            <p:ph type="sldImg"/>
          </p:nvPr>
        </p:nvSpPr>
        <p:spPr>
          <a:ln w="9525"/>
        </p:spPr>
      </p:sp>
      <p:sp>
        <p:nvSpPr>
          <p:cNvPr id="306179" name="Rectangle 3"/>
          <p:cNvSpPr>
            <a:spLocks noGrp="1" noChangeArrowheads="1"/>
          </p:cNvSpPr>
          <p:nvPr>
            <p:ph type="body" idx="1"/>
          </p:nvPr>
        </p:nvSpPr>
        <p:spPr>
          <a:xfrm>
            <a:off x="227013" y="3962400"/>
            <a:ext cx="6429375" cy="996891"/>
          </a:xfrm>
        </p:spPr>
        <p:txBody>
          <a:bodyPr>
            <a:spAutoFit/>
          </a:bodyPr>
          <a:lstStyle/>
          <a:p>
            <a:r>
              <a:rPr lang="en-US" smtClean="0"/>
              <a:t>Jogger text: Accessing the Browser</a:t>
            </a:r>
          </a:p>
          <a:p>
            <a:r>
              <a:rPr lang="en-US" smtClean="0"/>
              <a:t>Direction: Left</a:t>
            </a:r>
          </a:p>
          <a:p>
            <a:r>
              <a:rPr lang="en-US" smtClean="0"/>
              <a:t>Instructor notes:</a:t>
            </a:r>
            <a:endParaRPr lang="en-US" dirty="0"/>
          </a:p>
          <a:p>
            <a:endParaRPr lang="en-US" dirty="0"/>
          </a:p>
        </p:txBody>
      </p:sp>
    </p:spTree>
    <p:extLst>
      <p:ext uri="{BB962C8B-B14F-4D97-AF65-F5344CB8AC3E}">
        <p14:creationId xmlns:p14="http://schemas.microsoft.com/office/powerpoint/2010/main" val="3278900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&lt;*s*o*u*r*c*e*&gt;*2*3*1*9*a*1*-*2*-*1*9*&lt;*/*s*o*u*r*c*e*&gt;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996891"/>
          </a:xfrm>
        </p:spPr>
        <p:txBody>
          <a:bodyPr/>
          <a:lstStyle/>
          <a:p>
            <a:r>
              <a:rPr lang="en-US" smtClean="0"/>
              <a:t>Jogger text: Responding to Events</a:t>
            </a:r>
          </a:p>
          <a:p>
            <a:r>
              <a:rPr lang="en-US" smtClean="0"/>
              <a:t>Direction: Right</a:t>
            </a:r>
          </a:p>
          <a:p>
            <a:r>
              <a:rPr lang="en-US" smtClean="0"/>
              <a:t>Instructor notes:Could</a:t>
            </a:r>
            <a:r>
              <a:rPr lang="en-US" baseline="0" smtClean="0"/>
              <a:t> </a:t>
            </a:r>
            <a:r>
              <a:rPr lang="en-US" baseline="0" dirty="0" smtClean="0"/>
              <a:t>ask which events listed are generated by the user and which by the browser</a:t>
            </a:r>
            <a:endParaRPr lang="en-US" dirty="0" smtClean="0"/>
          </a:p>
          <a:p>
            <a:endParaRPr lang="en-US" dirty="0" smtClean="0"/>
          </a:p>
        </p:txBody>
      </p:sp>
    </p:spTree>
    <p:extLst>
      <p:ext uri="{BB962C8B-B14F-4D97-AF65-F5344CB8AC3E}">
        <p14:creationId xmlns:p14="http://schemas.microsoft.com/office/powerpoint/2010/main" val="2165540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&lt;*s*o*u*r*c*e*&gt;*2*3*1*9*a*1*-*2*-*2*3*&lt;*/*s*o*u*r*c*e*&gt;</a:t>
            </a:r>
            <a:endParaRPr lang="en-US" sz="800" dirty="0">
              <a:solidFill>
                <a:srgbClr val="000000"/>
              </a:solidFill>
              <a:latin typeface="Arial"/>
            </a:endParaRPr>
          </a:p>
        </p:txBody>
      </p:sp>
      <p:sp>
        <p:nvSpPr>
          <p:cNvPr id="281602" name="Rectangle 2"/>
          <p:cNvSpPr>
            <a:spLocks noGrp="1" noRot="1" noChangeAspect="1" noChangeArrowheads="1" noTextEdit="1"/>
          </p:cNvSpPr>
          <p:nvPr>
            <p:ph type="sldImg"/>
          </p:nvPr>
        </p:nvSpPr>
        <p:spPr>
          <a:ln w="9525"/>
        </p:spPr>
      </p:sp>
      <p:sp>
        <p:nvSpPr>
          <p:cNvPr id="281603" name="Rectangle 3"/>
          <p:cNvSpPr>
            <a:spLocks noGrp="1" noChangeArrowheads="1"/>
          </p:cNvSpPr>
          <p:nvPr>
            <p:ph type="body" idx="1"/>
          </p:nvPr>
        </p:nvSpPr>
        <p:spPr>
          <a:xfrm>
            <a:off x="227013" y="3962400"/>
            <a:ext cx="6429375" cy="1421623"/>
          </a:xfrm>
        </p:spPr>
        <p:txBody>
          <a:bodyPr>
            <a:spAutoFit/>
          </a:bodyPr>
          <a:lstStyle/>
          <a:p>
            <a:r>
              <a:rPr lang="en-US" smtClean="0"/>
              <a:t>Jogger text: Whitespace, Line Breaks, and Semicolons</a:t>
            </a:r>
          </a:p>
          <a:p>
            <a:r>
              <a:rPr lang="en-US" smtClean="0"/>
              <a:t>Direction: Left</a:t>
            </a:r>
          </a:p>
          <a:p>
            <a:r>
              <a:rPr lang="en-US" smtClean="0"/>
              <a:t>Instructor notes:</a:t>
            </a:r>
            <a:endParaRPr lang="en-US" dirty="0"/>
          </a:p>
          <a:p>
            <a:r>
              <a:rPr lang="en-US" dirty="0"/>
              <a:t>In JavaScript, if a line only contains a single statement, the semicolon is not needed. However, encourage ALL attendees to ALWAYS use semicolons.</a:t>
            </a:r>
          </a:p>
          <a:p>
            <a:endParaRPr lang="en-US" dirty="0"/>
          </a:p>
        </p:txBody>
      </p:sp>
    </p:spTree>
    <p:extLst>
      <p:ext uri="{BB962C8B-B14F-4D97-AF65-F5344CB8AC3E}">
        <p14:creationId xmlns:p14="http://schemas.microsoft.com/office/powerpoint/2010/main" val="361820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&lt;*s*o*u*r*c*e*&gt;*2*3*1*9*a*1*-*2*-*2*4*&lt;*/*s*o*u*r*c*e*&gt;</a:t>
            </a:r>
            <a:endParaRPr lang="en-US" sz="800" dirty="0">
              <a:solidFill>
                <a:srgbClr val="000000"/>
              </a:solidFill>
              <a:latin typeface="Arial"/>
            </a:endParaRPr>
          </a:p>
        </p:txBody>
      </p:sp>
      <p:sp>
        <p:nvSpPr>
          <p:cNvPr id="400386" name="Rectangle 2"/>
          <p:cNvSpPr>
            <a:spLocks noGrp="1" noRot="1" noChangeAspect="1" noChangeArrowheads="1" noTextEdit="1"/>
          </p:cNvSpPr>
          <p:nvPr>
            <p:ph type="sldImg"/>
          </p:nvPr>
        </p:nvSpPr>
        <p:spPr>
          <a:ln w="9525"/>
        </p:spPr>
      </p:sp>
      <p:sp>
        <p:nvSpPr>
          <p:cNvPr id="400387" name="Rectangle 3"/>
          <p:cNvSpPr>
            <a:spLocks noGrp="1" noChangeArrowheads="1"/>
          </p:cNvSpPr>
          <p:nvPr>
            <p:ph type="body" idx="1"/>
          </p:nvPr>
        </p:nvSpPr>
        <p:spPr>
          <a:xfrm>
            <a:off x="227013" y="3962400"/>
            <a:ext cx="6429375" cy="1181557"/>
          </a:xfrm>
        </p:spPr>
        <p:txBody>
          <a:bodyPr>
            <a:spAutoFit/>
          </a:bodyPr>
          <a:lstStyle/>
          <a:p>
            <a:r>
              <a:rPr lang="en-US" smtClean="0"/>
              <a:t>Jogger text: Declaring Variables</a:t>
            </a:r>
          </a:p>
          <a:p>
            <a:r>
              <a:rPr lang="en-US" smtClean="0"/>
              <a:t>Direction: Left</a:t>
            </a:r>
          </a:p>
          <a:p>
            <a:r>
              <a:rPr lang="en-US" smtClean="0"/>
              <a:t>Instructor notes:</a:t>
            </a:r>
            <a:endParaRPr lang="en-US" dirty="0"/>
          </a:p>
          <a:p>
            <a:r>
              <a:rPr lang="en-US" dirty="0"/>
              <a:t>At this stage I always recommend to ALWAYS use var. It makes it more obvious you are actually creating a variable.</a:t>
            </a:r>
          </a:p>
        </p:txBody>
      </p:sp>
    </p:spTree>
    <p:extLst>
      <p:ext uri="{BB962C8B-B14F-4D97-AF65-F5344CB8AC3E}">
        <p14:creationId xmlns:p14="http://schemas.microsoft.com/office/powerpoint/2010/main" val="3618857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&lt;*s*o*u*r*c*e*&gt;*2*3*1*9*a*1*-*2*-*2*6*&lt;*/*s*o*u*r*c*e*&gt;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756825"/>
          </a:xfrm>
        </p:spPr>
        <p:txBody>
          <a:bodyPr/>
          <a:lstStyle/>
          <a:p>
            <a:r>
              <a:rPr lang="en-US" smtClean="0"/>
              <a:t>Jogger text: Semicolons</a:t>
            </a:r>
          </a:p>
          <a:p>
            <a:r>
              <a:rPr lang="en-US" smtClean="0"/>
              <a:t>Direction: Left</a:t>
            </a:r>
          </a:p>
          <a:p>
            <a:r>
              <a:rPr lang="en-US" smtClean="0"/>
              <a:t>Instructor notes:</a:t>
            </a:r>
            <a:endParaRPr lang="en-US" dirty="0"/>
          </a:p>
        </p:txBody>
      </p:sp>
    </p:spTree>
    <p:extLst>
      <p:ext uri="{BB962C8B-B14F-4D97-AF65-F5344CB8AC3E}">
        <p14:creationId xmlns:p14="http://schemas.microsoft.com/office/powerpoint/2010/main" val="3052359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&lt;*s*o*u*r*c*e*&gt;*2*3*1*9*a*1*-*2*-*2*7*&lt;*/*s*o*u*r*c*e*&gt;</a:t>
            </a:r>
            <a:endParaRPr lang="en-US" sz="800" dirty="0">
              <a:solidFill>
                <a:srgbClr val="000000"/>
              </a:solidFill>
              <a:latin typeface="Arial"/>
            </a:endParaRPr>
          </a:p>
        </p:txBody>
      </p:sp>
      <p:sp>
        <p:nvSpPr>
          <p:cNvPr id="398338" name="Rectangle 2"/>
          <p:cNvSpPr>
            <a:spLocks noGrp="1" noRot="1" noChangeAspect="1" noChangeArrowheads="1" noTextEdit="1"/>
          </p:cNvSpPr>
          <p:nvPr>
            <p:ph type="sldImg"/>
          </p:nvPr>
        </p:nvSpPr>
        <p:spPr>
          <a:ln w="9525"/>
        </p:spPr>
      </p:sp>
      <p:sp>
        <p:nvSpPr>
          <p:cNvPr id="398339" name="Rectangle 3"/>
          <p:cNvSpPr>
            <a:spLocks noGrp="1" noChangeArrowheads="1"/>
          </p:cNvSpPr>
          <p:nvPr>
            <p:ph type="body" idx="1"/>
          </p:nvPr>
        </p:nvSpPr>
        <p:spPr>
          <a:xfrm>
            <a:off x="227013" y="3962400"/>
            <a:ext cx="6429375" cy="996891"/>
          </a:xfrm>
        </p:spPr>
        <p:txBody>
          <a:bodyPr>
            <a:spAutoFit/>
          </a:bodyPr>
          <a:lstStyle/>
          <a:p>
            <a:r>
              <a:rPr lang="en-US" smtClean="0"/>
              <a:t>Jogger text: Identifiers</a:t>
            </a:r>
          </a:p>
          <a:p>
            <a:r>
              <a:rPr lang="en-US" smtClean="0"/>
              <a:t>Direction: Right</a:t>
            </a:r>
          </a:p>
          <a:p>
            <a:r>
              <a:rPr lang="en-US" smtClean="0"/>
              <a:t>Instructor notes:</a:t>
            </a:r>
            <a:endParaRPr lang="en-US" dirty="0"/>
          </a:p>
          <a:p>
            <a:r>
              <a:rPr lang="en-US" dirty="0" smtClean="0"/>
              <a:t>If you want you can also mention JavaScript keywords. The reference book has a list of them</a:t>
            </a:r>
            <a:endParaRPr lang="en-US" dirty="0"/>
          </a:p>
        </p:txBody>
      </p:sp>
    </p:spTree>
    <p:extLst>
      <p:ext uri="{BB962C8B-B14F-4D97-AF65-F5344CB8AC3E}">
        <p14:creationId xmlns:p14="http://schemas.microsoft.com/office/powerpoint/2010/main" val="4133342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&lt;*s*o*u*r*c*e*&gt;*2*3*1*9*a*1*-*2*-*2*9*&lt;*/*s*o*u*r*c*e*&gt;</a:t>
            </a:r>
            <a:endParaRPr lang="en-US" sz="800" dirty="0">
              <a:solidFill>
                <a:srgbClr val="000000"/>
              </a:solidFill>
              <a:latin typeface="Arial"/>
            </a:endParaRPr>
          </a:p>
        </p:txBody>
      </p:sp>
      <p:sp>
        <p:nvSpPr>
          <p:cNvPr id="392194" name="Rectangle 2"/>
          <p:cNvSpPr>
            <a:spLocks noGrp="1" noRot="1" noChangeAspect="1" noChangeArrowheads="1" noTextEdit="1"/>
          </p:cNvSpPr>
          <p:nvPr>
            <p:ph type="sldImg"/>
          </p:nvPr>
        </p:nvSpPr>
        <p:spPr>
          <a:ln w="9525"/>
        </p:spPr>
      </p:sp>
      <p:sp>
        <p:nvSpPr>
          <p:cNvPr id="392195" name="Rectangle 3"/>
          <p:cNvSpPr>
            <a:spLocks noGrp="1" noChangeArrowheads="1"/>
          </p:cNvSpPr>
          <p:nvPr>
            <p:ph type="body" idx="1"/>
          </p:nvPr>
        </p:nvSpPr>
        <p:spPr>
          <a:xfrm>
            <a:off x="227013" y="3962399"/>
            <a:ext cx="6501165" cy="2751218"/>
          </a:xfrm>
        </p:spPr>
        <p:txBody>
          <a:bodyPr wrap="square">
            <a:spAutoFit/>
          </a:bodyPr>
          <a:lstStyle/>
          <a:p>
            <a:r>
              <a:rPr lang="en-US" smtClean="0"/>
              <a:t>Jogger text: The JavaScript Data Types</a:t>
            </a:r>
          </a:p>
          <a:p>
            <a:r>
              <a:rPr lang="en-US" smtClean="0"/>
              <a:t>Direction: Left</a:t>
            </a:r>
          </a:p>
          <a:p>
            <a:r>
              <a:rPr lang="en-US" smtClean="0"/>
              <a:t>Instructor notes:</a:t>
            </a:r>
            <a:endParaRPr lang="en-US" dirty="0" smtClean="0"/>
          </a:p>
          <a:p>
            <a:endParaRPr lang="en-US" dirty="0" smtClean="0"/>
          </a:p>
          <a:p>
            <a:pPr marL="0" marR="0" lvl="2" indent="0" algn="l" defTabSz="914400" rtl="0" eaLnBrk="1" fontAlgn="base" latinLnBrk="0" hangingPunct="1">
              <a:lnSpc>
                <a:spcPct val="100000"/>
              </a:lnSpc>
              <a:spcBef>
                <a:spcPct val="30000"/>
              </a:spcBef>
              <a:spcAft>
                <a:spcPct val="0"/>
              </a:spcAft>
              <a:buClrTx/>
              <a:buSzTx/>
              <a:buFontTx/>
              <a:buNone/>
              <a:tabLst/>
              <a:defRPr/>
            </a:pPr>
            <a:r>
              <a:rPr lang="en-US" dirty="0" smtClean="0"/>
              <a:t>All numbers in javascript are stored</a:t>
            </a:r>
            <a:r>
              <a:rPr lang="en-US" baseline="0" dirty="0" smtClean="0"/>
              <a:t> as </a:t>
            </a:r>
            <a:r>
              <a:rPr lang="en-US" dirty="0" smtClean="0"/>
              <a:t>64 bit IEEE double-precision format</a:t>
            </a:r>
          </a:p>
          <a:p>
            <a:endParaRPr lang="en-US" dirty="0"/>
          </a:p>
          <a:p>
            <a:r>
              <a:rPr lang="en-US" dirty="0"/>
              <a:t>The only difference between an octal number and a decimal number is that octal numbers have leading zeros. Be careful with numbers that start with zero. I always mention that even if you never use octal (or have no idea why you would use them) you still need to know this because if you add a leading zero to an integer you will get into trouble!!!</a:t>
            </a:r>
          </a:p>
          <a:p>
            <a:endParaRPr lang="en-US" dirty="0"/>
          </a:p>
          <a:p>
            <a:endParaRPr lang="en-US" dirty="0"/>
          </a:p>
        </p:txBody>
      </p:sp>
    </p:spTree>
    <p:extLst>
      <p:ext uri="{BB962C8B-B14F-4D97-AF65-F5344CB8AC3E}">
        <p14:creationId xmlns:p14="http://schemas.microsoft.com/office/powerpoint/2010/main" val="583246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&lt;*s*o*u*r*c*e*&gt;*2*3*1*9*a*1*-*2*-*3*0*&lt;*/*s*o*u*r*c*e*&gt;</a:t>
            </a:r>
            <a:endParaRPr lang="en-US" sz="800" dirty="0">
              <a:solidFill>
                <a:srgbClr val="000000"/>
              </a:solidFill>
              <a:latin typeface="Arial"/>
            </a:endParaRPr>
          </a:p>
        </p:txBody>
      </p:sp>
      <p:sp>
        <p:nvSpPr>
          <p:cNvPr id="396290" name="Rectangle 2"/>
          <p:cNvSpPr>
            <a:spLocks noGrp="1" noRot="1" noChangeAspect="1" noChangeArrowheads="1" noTextEdit="1"/>
          </p:cNvSpPr>
          <p:nvPr>
            <p:ph type="sldImg"/>
          </p:nvPr>
        </p:nvSpPr>
        <p:spPr>
          <a:ln w="9525"/>
        </p:spPr>
      </p:sp>
      <p:sp>
        <p:nvSpPr>
          <p:cNvPr id="396291" name="Rectangle 3"/>
          <p:cNvSpPr>
            <a:spLocks noGrp="1" noChangeArrowheads="1"/>
          </p:cNvSpPr>
          <p:nvPr>
            <p:ph type="body" idx="1"/>
          </p:nvPr>
        </p:nvSpPr>
        <p:spPr>
          <a:xfrm>
            <a:off x="227013" y="3962400"/>
            <a:ext cx="6429375" cy="996891"/>
          </a:xfrm>
        </p:spPr>
        <p:txBody>
          <a:bodyPr>
            <a:spAutoFit/>
          </a:bodyPr>
          <a:lstStyle/>
          <a:p>
            <a:r>
              <a:rPr lang="en-US" smtClean="0"/>
              <a:t>Jogger text: The JavaScript Data Types (continued)</a:t>
            </a:r>
          </a:p>
          <a:p>
            <a:r>
              <a:rPr lang="en-US" smtClean="0"/>
              <a:t>Direction: Left</a:t>
            </a:r>
          </a:p>
          <a:p>
            <a:r>
              <a:rPr lang="en-US" smtClean="0"/>
              <a:t>Instructor notes:</a:t>
            </a:r>
            <a:endParaRPr lang="en-US" dirty="0"/>
          </a:p>
          <a:p>
            <a:endParaRPr lang="en-US" dirty="0"/>
          </a:p>
        </p:txBody>
      </p:sp>
    </p:spTree>
    <p:extLst>
      <p:ext uri="{BB962C8B-B14F-4D97-AF65-F5344CB8AC3E}">
        <p14:creationId xmlns:p14="http://schemas.microsoft.com/office/powerpoint/2010/main" val="2214099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&lt;*s*o*u*r*c*e*&gt;*2*3*1*9*a*1*-*2*-*3*1*&lt;*/*s*o*u*r*c*e*&gt;</a:t>
            </a:r>
            <a:endParaRPr lang="en-US" sz="800" dirty="0">
              <a:solidFill>
                <a:srgbClr val="000000"/>
              </a:solidFill>
              <a:latin typeface="Arial"/>
            </a:endParaRPr>
          </a:p>
        </p:txBody>
      </p:sp>
      <p:sp>
        <p:nvSpPr>
          <p:cNvPr id="394242" name="Rectangle 2"/>
          <p:cNvSpPr>
            <a:spLocks noGrp="1" noRot="1" noChangeAspect="1" noChangeArrowheads="1" noTextEdit="1"/>
          </p:cNvSpPr>
          <p:nvPr>
            <p:ph type="sldImg"/>
          </p:nvPr>
        </p:nvSpPr>
        <p:spPr>
          <a:ln w="9525"/>
        </p:spPr>
      </p:sp>
      <p:sp>
        <p:nvSpPr>
          <p:cNvPr id="394243" name="Rectangle 3"/>
          <p:cNvSpPr>
            <a:spLocks noGrp="1" noChangeArrowheads="1"/>
          </p:cNvSpPr>
          <p:nvPr>
            <p:ph type="body" idx="1"/>
          </p:nvPr>
        </p:nvSpPr>
        <p:spPr>
          <a:xfrm>
            <a:off x="227013" y="3962400"/>
            <a:ext cx="6429375" cy="996891"/>
          </a:xfrm>
        </p:spPr>
        <p:txBody>
          <a:bodyPr>
            <a:spAutoFit/>
          </a:bodyPr>
          <a:lstStyle/>
          <a:p>
            <a:r>
              <a:rPr lang="en-US" smtClean="0"/>
              <a:t>Jogger text: The JavaScript Data Types (continued)</a:t>
            </a:r>
          </a:p>
          <a:p>
            <a:r>
              <a:rPr lang="en-US" smtClean="0"/>
              <a:t>Direction: Right</a:t>
            </a:r>
          </a:p>
          <a:p>
            <a:r>
              <a:rPr lang="en-US" smtClean="0"/>
              <a:t>Instructor notes:</a:t>
            </a:r>
            <a:endParaRPr lang="en-US" dirty="0"/>
          </a:p>
          <a:p>
            <a:endParaRPr lang="en-US" dirty="0"/>
          </a:p>
        </p:txBody>
      </p:sp>
    </p:spTree>
    <p:extLst>
      <p:ext uri="{BB962C8B-B14F-4D97-AF65-F5344CB8AC3E}">
        <p14:creationId xmlns:p14="http://schemas.microsoft.com/office/powerpoint/2010/main" val="183525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756825"/>
          </a:xfrm>
        </p:spPr>
        <p:txBody>
          <a:bodyPr/>
          <a:lstStyle/>
          <a:p>
            <a:r>
              <a:rPr lang="en-US" smtClean="0"/>
              <a:t>Jogger text: JavaScript Debuggers</a:t>
            </a:r>
          </a:p>
          <a:p>
            <a:r>
              <a:rPr lang="en-US" smtClean="0"/>
              <a:t>Direction: Left</a:t>
            </a:r>
          </a:p>
          <a:p>
            <a:r>
              <a:rPr lang="en-US" smtClean="0"/>
              <a:t>Instructor notes:</a:t>
            </a:r>
            <a:endParaRPr lang="en-US" dirty="0"/>
          </a:p>
        </p:txBody>
      </p:sp>
    </p:spTree>
    <p:extLst>
      <p:ext uri="{BB962C8B-B14F-4D97-AF65-F5344CB8AC3E}">
        <p14:creationId xmlns:p14="http://schemas.microsoft.com/office/powerpoint/2010/main" val="31171237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&lt;*s*o*u*r*c*e*&gt;*2*3*1*9*a*1*-*2*-*3*3*&lt;*/*s*o*u*r*c*e*&gt;</a:t>
            </a:r>
            <a:endParaRPr lang="en-US" sz="800" dirty="0">
              <a:solidFill>
                <a:srgbClr val="000000"/>
              </a:solidFill>
              <a:latin typeface="Arial"/>
            </a:endParaRPr>
          </a:p>
        </p:txBody>
      </p:sp>
      <p:sp>
        <p:nvSpPr>
          <p:cNvPr id="390146" name="Rectangle 2"/>
          <p:cNvSpPr>
            <a:spLocks noGrp="1" noRot="1" noChangeAspect="1" noChangeArrowheads="1" noTextEdit="1"/>
          </p:cNvSpPr>
          <p:nvPr>
            <p:ph type="sldImg"/>
          </p:nvPr>
        </p:nvSpPr>
        <p:spPr>
          <a:ln w="9525"/>
        </p:spPr>
      </p:sp>
      <p:sp>
        <p:nvSpPr>
          <p:cNvPr id="390147" name="Rectangle 3"/>
          <p:cNvSpPr>
            <a:spLocks noGrp="1" noChangeArrowheads="1"/>
          </p:cNvSpPr>
          <p:nvPr>
            <p:ph type="body" idx="1"/>
          </p:nvPr>
        </p:nvSpPr>
        <p:spPr>
          <a:xfrm>
            <a:off x="227013" y="3962400"/>
            <a:ext cx="6429375" cy="996891"/>
          </a:xfrm>
        </p:spPr>
        <p:txBody>
          <a:bodyPr>
            <a:spAutoFit/>
          </a:bodyPr>
          <a:lstStyle/>
          <a:p>
            <a:r>
              <a:rPr lang="en-US" smtClean="0"/>
              <a:t>Jogger text: Data Typing and JavaScript</a:t>
            </a:r>
          </a:p>
          <a:p>
            <a:r>
              <a:rPr lang="en-US" smtClean="0"/>
              <a:t>Direction: Right</a:t>
            </a:r>
          </a:p>
          <a:p>
            <a:r>
              <a:rPr lang="en-US" smtClean="0"/>
              <a:t>Instructor notes:</a:t>
            </a:r>
            <a:endParaRPr lang="en-US" dirty="0"/>
          </a:p>
          <a:p>
            <a:endParaRPr lang="en-US" dirty="0"/>
          </a:p>
        </p:txBody>
      </p:sp>
    </p:spTree>
    <p:extLst>
      <p:ext uri="{BB962C8B-B14F-4D97-AF65-F5344CB8AC3E}">
        <p14:creationId xmlns:p14="http://schemas.microsoft.com/office/powerpoint/2010/main" val="2170455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&lt;*s*o*u*r*c*e*&gt;*2*3*1*9*a*1*-*2*-*3*4*&lt;*/*s*o*u*r*c*e*&gt;</a:t>
            </a:r>
            <a:endParaRPr lang="en-US" sz="800" dirty="0">
              <a:solidFill>
                <a:srgbClr val="000000"/>
              </a:solidFill>
              <a:latin typeface="Arial"/>
            </a:endParaRPr>
          </a:p>
        </p:txBody>
      </p:sp>
      <p:sp>
        <p:nvSpPr>
          <p:cNvPr id="324610" name="Rectangle 2"/>
          <p:cNvSpPr>
            <a:spLocks noGrp="1" noRot="1" noChangeAspect="1" noChangeArrowheads="1" noTextEdit="1"/>
          </p:cNvSpPr>
          <p:nvPr>
            <p:ph type="sldImg"/>
          </p:nvPr>
        </p:nvSpPr>
        <p:spPr>
          <a:ln w="9525"/>
        </p:spPr>
      </p:sp>
      <p:sp>
        <p:nvSpPr>
          <p:cNvPr id="324611" name="Rectangle 3"/>
          <p:cNvSpPr>
            <a:spLocks noGrp="1" noChangeArrowheads="1"/>
          </p:cNvSpPr>
          <p:nvPr>
            <p:ph type="body" idx="1"/>
          </p:nvPr>
        </p:nvSpPr>
        <p:spPr>
          <a:xfrm>
            <a:off x="227013" y="3962400"/>
            <a:ext cx="6429375" cy="996891"/>
          </a:xfrm>
        </p:spPr>
        <p:txBody>
          <a:bodyPr>
            <a:spAutoFit/>
          </a:bodyPr>
          <a:lstStyle/>
          <a:p>
            <a:r>
              <a:rPr lang="en-US" smtClean="0"/>
              <a:t>Jogger text: Simple Expressions</a:t>
            </a:r>
          </a:p>
          <a:p>
            <a:r>
              <a:rPr lang="en-US" smtClean="0"/>
              <a:t>Direction: Right</a:t>
            </a:r>
          </a:p>
          <a:p>
            <a:r>
              <a:rPr lang="en-US" smtClean="0"/>
              <a:t>Instructor notes:</a:t>
            </a:r>
            <a:endParaRPr lang="en-US" dirty="0"/>
          </a:p>
          <a:p>
            <a:endParaRPr lang="en-US" dirty="0"/>
          </a:p>
        </p:txBody>
      </p:sp>
    </p:spTree>
    <p:extLst>
      <p:ext uri="{BB962C8B-B14F-4D97-AF65-F5344CB8AC3E}">
        <p14:creationId xmlns:p14="http://schemas.microsoft.com/office/powerpoint/2010/main" val="1034578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&lt;*s*o*u*r*c*e*&gt;*2*3*1*9*a*1*-*2*-*3*5*&lt;*/*s*o*u*r*c*e*&gt;</a:t>
            </a:r>
            <a:endParaRPr lang="en-US" sz="800" dirty="0">
              <a:solidFill>
                <a:srgbClr val="000000"/>
              </a:solidFill>
              <a:latin typeface="Arial"/>
            </a:endParaRPr>
          </a:p>
        </p:txBody>
      </p:sp>
      <p:sp>
        <p:nvSpPr>
          <p:cNvPr id="326658" name="Rectangle 2"/>
          <p:cNvSpPr>
            <a:spLocks noGrp="1" noRot="1" noChangeAspect="1" noChangeArrowheads="1" noTextEdit="1"/>
          </p:cNvSpPr>
          <p:nvPr>
            <p:ph type="sldImg"/>
          </p:nvPr>
        </p:nvSpPr>
        <p:spPr>
          <a:ln w="9525"/>
        </p:spPr>
      </p:sp>
      <p:sp>
        <p:nvSpPr>
          <p:cNvPr id="326659" name="Rectangle 3"/>
          <p:cNvSpPr>
            <a:spLocks noGrp="1" noChangeArrowheads="1"/>
          </p:cNvSpPr>
          <p:nvPr>
            <p:ph type="body" idx="1"/>
          </p:nvPr>
        </p:nvSpPr>
        <p:spPr>
          <a:xfrm>
            <a:off x="227013" y="3962400"/>
            <a:ext cx="6429375" cy="756825"/>
          </a:xfrm>
        </p:spPr>
        <p:txBody>
          <a:bodyPr>
            <a:spAutoFit/>
          </a:bodyPr>
          <a:lstStyle/>
          <a:p>
            <a:r>
              <a:rPr lang="en-US" dirty="0" smtClean="0"/>
              <a:t>Jogger text: Basic Operators</a:t>
            </a:r>
          </a:p>
          <a:p>
            <a:r>
              <a:rPr lang="en-US" dirty="0" smtClean="0"/>
              <a:t>Direction: Left</a:t>
            </a:r>
          </a:p>
          <a:p>
            <a:r>
              <a:rPr lang="en-US" dirty="0" smtClean="0"/>
              <a:t>Instructor </a:t>
            </a:r>
            <a:r>
              <a:rPr lang="en-US" dirty="0" err="1" smtClean="0"/>
              <a:t>notes:On</a:t>
            </a:r>
            <a:r>
              <a:rPr lang="en-US" dirty="0" smtClean="0"/>
              <a:t> the JavaScript Reference link on the sitemap there is a link to operator precedence</a:t>
            </a:r>
            <a:endParaRPr lang="en-US" dirty="0"/>
          </a:p>
        </p:txBody>
      </p:sp>
    </p:spTree>
    <p:extLst>
      <p:ext uri="{BB962C8B-B14F-4D97-AF65-F5344CB8AC3E}">
        <p14:creationId xmlns:p14="http://schemas.microsoft.com/office/powerpoint/2010/main" val="563192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&lt;*s*o*u*r*c*e*&gt;*2*3*1*9*a*1*-*2*-*3*6*&lt;*/*s*o*u*r*c*e*&gt;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756825"/>
          </a:xfrm>
        </p:spPr>
        <p:txBody>
          <a:bodyPr/>
          <a:lstStyle/>
          <a:p>
            <a:r>
              <a:rPr lang="en-US" smtClean="0"/>
              <a:t>Jogger text: Testing for Equality</a:t>
            </a:r>
          </a:p>
          <a:p>
            <a:r>
              <a:rPr lang="en-US" smtClean="0"/>
              <a:t>Direction: Left</a:t>
            </a:r>
          </a:p>
          <a:p>
            <a:r>
              <a:rPr lang="en-US" smtClean="0"/>
              <a:t>Instructor notes:</a:t>
            </a:r>
            <a:endParaRPr lang="en-US" dirty="0"/>
          </a:p>
        </p:txBody>
      </p:sp>
    </p:spTree>
    <p:extLst>
      <p:ext uri="{BB962C8B-B14F-4D97-AF65-F5344CB8AC3E}">
        <p14:creationId xmlns:p14="http://schemas.microsoft.com/office/powerpoint/2010/main" val="4128005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&lt;*s*o*u*r*c*e*&gt;*2*3*1*9*a*1*-*2*-*3*7*&lt;*/*s*o*u*r*c*e*&gt;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756825"/>
          </a:xfrm>
        </p:spPr>
        <p:txBody>
          <a:bodyPr/>
          <a:lstStyle/>
          <a:p>
            <a:r>
              <a:rPr lang="en-US" smtClean="0"/>
              <a:t>Jogger text: The typeof Operator</a:t>
            </a:r>
          </a:p>
          <a:p>
            <a:r>
              <a:rPr lang="en-US" smtClean="0"/>
              <a:t>Direction: Right</a:t>
            </a:r>
          </a:p>
          <a:p>
            <a:r>
              <a:rPr lang="en-US" smtClean="0"/>
              <a:t>Instructor notes:</a:t>
            </a:r>
            <a:endParaRPr lang="en-US" dirty="0"/>
          </a:p>
        </p:txBody>
      </p:sp>
    </p:spTree>
    <p:extLst>
      <p:ext uri="{BB962C8B-B14F-4D97-AF65-F5344CB8AC3E}">
        <p14:creationId xmlns:p14="http://schemas.microsoft.com/office/powerpoint/2010/main" val="33010311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&lt;*s*o*u*r*c*e*&gt;*2*3*1*9*a*1*-*2*-*3*8*&lt;*/*s*o*u*r*c*e*&gt;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756825"/>
          </a:xfrm>
        </p:spPr>
        <p:txBody>
          <a:bodyPr/>
          <a:lstStyle/>
          <a:p>
            <a:r>
              <a:rPr lang="en-US" smtClean="0"/>
              <a:t>Jogger text: The typeof Operator vs. constructor Property</a:t>
            </a:r>
          </a:p>
          <a:p>
            <a:r>
              <a:rPr lang="en-US" smtClean="0"/>
              <a:t>Direction: Left</a:t>
            </a:r>
          </a:p>
          <a:p>
            <a:r>
              <a:rPr lang="en-US" smtClean="0"/>
              <a:t>Instructor notes:</a:t>
            </a:r>
            <a:endParaRPr lang="en-US" dirty="0"/>
          </a:p>
        </p:txBody>
      </p:sp>
    </p:spTree>
    <p:extLst>
      <p:ext uri="{BB962C8B-B14F-4D97-AF65-F5344CB8AC3E}">
        <p14:creationId xmlns:p14="http://schemas.microsoft.com/office/powerpoint/2010/main" val="4170934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&lt;*s*o*u*r*c*e*&gt;*2*3*1*9*a*1*-*2*-*4*0*&lt;*/*s*o*u*r*c*e*&gt;</a:t>
            </a:r>
            <a:endParaRPr lang="en-US" sz="800" dirty="0">
              <a:solidFill>
                <a:srgbClr val="000000"/>
              </a:solidFill>
              <a:latin typeface="Arial"/>
            </a:endParaRPr>
          </a:p>
        </p:txBody>
      </p:sp>
      <p:sp>
        <p:nvSpPr>
          <p:cNvPr id="328706" name="Rectangle 2"/>
          <p:cNvSpPr>
            <a:spLocks noGrp="1" noRot="1" noChangeAspect="1" noChangeArrowheads="1" noTextEdit="1"/>
          </p:cNvSpPr>
          <p:nvPr>
            <p:ph type="sldImg"/>
          </p:nvPr>
        </p:nvSpPr>
        <p:spPr>
          <a:ln w="9525"/>
        </p:spPr>
      </p:sp>
      <p:sp>
        <p:nvSpPr>
          <p:cNvPr id="328707" name="Rectangle 3"/>
          <p:cNvSpPr>
            <a:spLocks noGrp="1" noChangeArrowheads="1"/>
          </p:cNvSpPr>
          <p:nvPr>
            <p:ph type="body" idx="1"/>
          </p:nvPr>
        </p:nvSpPr>
        <p:spPr>
          <a:xfrm>
            <a:off x="227013" y="3962400"/>
            <a:ext cx="6429375" cy="756825"/>
          </a:xfrm>
        </p:spPr>
        <p:txBody>
          <a:bodyPr>
            <a:spAutoFit/>
          </a:bodyPr>
          <a:lstStyle/>
          <a:p>
            <a:r>
              <a:rPr lang="en-US" smtClean="0"/>
              <a:t>Jogger text: Making Decisions in JavaScript</a:t>
            </a:r>
          </a:p>
          <a:p>
            <a:r>
              <a:rPr lang="en-US" smtClean="0"/>
              <a:t>Direction: Right</a:t>
            </a:r>
          </a:p>
          <a:p>
            <a:r>
              <a:rPr lang="en-US" smtClean="0"/>
              <a:t>Instructor notes:</a:t>
            </a:r>
            <a:endParaRPr lang="en-US" dirty="0"/>
          </a:p>
        </p:txBody>
      </p:sp>
    </p:spTree>
    <p:extLst>
      <p:ext uri="{BB962C8B-B14F-4D97-AF65-F5344CB8AC3E}">
        <p14:creationId xmlns:p14="http://schemas.microsoft.com/office/powerpoint/2010/main" val="4126701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&lt;*s*o*u*r*c*e*&gt;*2*3*1*9*a*1*-*2*-*4*1*&lt;*/*s*o*u*r*c*e*&gt;</a:t>
            </a:r>
            <a:endParaRPr lang="en-US" sz="800" dirty="0">
              <a:solidFill>
                <a:srgbClr val="000000"/>
              </a:solidFill>
              <a:latin typeface="Arial"/>
            </a:endParaRPr>
          </a:p>
        </p:txBody>
      </p:sp>
      <p:sp>
        <p:nvSpPr>
          <p:cNvPr id="330754" name="Rectangle 2"/>
          <p:cNvSpPr>
            <a:spLocks noGrp="1" noRot="1" noChangeAspect="1" noChangeArrowheads="1" noTextEdit="1"/>
          </p:cNvSpPr>
          <p:nvPr>
            <p:ph type="sldImg"/>
          </p:nvPr>
        </p:nvSpPr>
        <p:spPr>
          <a:ln w="9525"/>
        </p:spPr>
      </p:sp>
      <p:sp>
        <p:nvSpPr>
          <p:cNvPr id="330755" name="Rectangle 3"/>
          <p:cNvSpPr>
            <a:spLocks noGrp="1" noChangeArrowheads="1"/>
          </p:cNvSpPr>
          <p:nvPr>
            <p:ph type="body" idx="1"/>
          </p:nvPr>
        </p:nvSpPr>
        <p:spPr>
          <a:xfrm>
            <a:off x="227013" y="3962400"/>
            <a:ext cx="6429375" cy="756825"/>
          </a:xfrm>
        </p:spPr>
        <p:txBody>
          <a:bodyPr>
            <a:spAutoFit/>
          </a:bodyPr>
          <a:lstStyle/>
          <a:p>
            <a:r>
              <a:rPr lang="en-US" smtClean="0"/>
              <a:t>Jogger text: Compound Statements</a:t>
            </a:r>
          </a:p>
          <a:p>
            <a:r>
              <a:rPr lang="en-US" smtClean="0"/>
              <a:t>Direction: Left</a:t>
            </a:r>
          </a:p>
          <a:p>
            <a:r>
              <a:rPr lang="en-US" smtClean="0"/>
              <a:t>Instructor notes:</a:t>
            </a:r>
            <a:endParaRPr lang="en-US" dirty="0"/>
          </a:p>
        </p:txBody>
      </p:sp>
    </p:spTree>
    <p:extLst>
      <p:ext uri="{BB962C8B-B14F-4D97-AF65-F5344CB8AC3E}">
        <p14:creationId xmlns:p14="http://schemas.microsoft.com/office/powerpoint/2010/main" val="2237103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&lt;*s*o*u*r*c*e*&gt;*2*3*1*9*a*1*-*2*-*4*2*&lt;*/*s*o*u*r*c*e*&gt;</a:t>
            </a:r>
            <a:endParaRPr lang="en-US" sz="800" dirty="0">
              <a:solidFill>
                <a:srgbClr val="000000"/>
              </a:solidFill>
              <a:latin typeface="Arial"/>
            </a:endParaRPr>
          </a:p>
        </p:txBody>
      </p:sp>
      <p:sp>
        <p:nvSpPr>
          <p:cNvPr id="332802" name="Rectangle 2"/>
          <p:cNvSpPr>
            <a:spLocks noGrp="1" noRot="1" noChangeAspect="1" noChangeArrowheads="1" noTextEdit="1"/>
          </p:cNvSpPr>
          <p:nvPr>
            <p:ph type="sldImg"/>
          </p:nvPr>
        </p:nvSpPr>
        <p:spPr>
          <a:ln w="9525"/>
        </p:spPr>
      </p:sp>
      <p:sp>
        <p:nvSpPr>
          <p:cNvPr id="332803" name="Rectangle 3"/>
          <p:cNvSpPr>
            <a:spLocks noGrp="1" noChangeArrowheads="1"/>
          </p:cNvSpPr>
          <p:nvPr>
            <p:ph type="body" idx="1"/>
          </p:nvPr>
        </p:nvSpPr>
        <p:spPr>
          <a:xfrm>
            <a:off x="227013" y="3962400"/>
            <a:ext cx="6429375" cy="1661688"/>
          </a:xfrm>
        </p:spPr>
        <p:txBody>
          <a:bodyPr>
            <a:spAutoFit/>
          </a:bodyPr>
          <a:lstStyle/>
          <a:p>
            <a:r>
              <a:rPr lang="en-US" smtClean="0"/>
              <a:t>Jogger text: Additional if   else Information</a:t>
            </a:r>
          </a:p>
          <a:p>
            <a:r>
              <a:rPr lang="en-US" smtClean="0"/>
              <a:t>Direction: Right</a:t>
            </a:r>
          </a:p>
          <a:p>
            <a:r>
              <a:rPr lang="en-US" smtClean="0"/>
              <a:t>Instructor notes:</a:t>
            </a:r>
            <a:endParaRPr lang="en-US" dirty="0" smtClean="0"/>
          </a:p>
          <a:p>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If you want to show it, there is also an</a:t>
            </a:r>
            <a:r>
              <a:rPr lang="en-US" baseline="0" dirty="0" smtClean="0"/>
              <a:t> example of a Switch statement in the examples\SwitchStmt.html page</a:t>
            </a:r>
            <a:endParaRPr lang="en-US" dirty="0" smtClean="0"/>
          </a:p>
          <a:p>
            <a:endParaRPr lang="en-US" dirty="0"/>
          </a:p>
        </p:txBody>
      </p:sp>
    </p:spTree>
    <p:extLst>
      <p:ext uri="{BB962C8B-B14F-4D97-AF65-F5344CB8AC3E}">
        <p14:creationId xmlns:p14="http://schemas.microsoft.com/office/powerpoint/2010/main" val="39817173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&lt;*s*o*u*r*c*e*&gt;*2*3*1*9*a*1*-*2*-*4*3*&lt;*/*s*o*u*r*c*e*&gt;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756825"/>
          </a:xfrm>
        </p:spPr>
        <p:txBody>
          <a:bodyPr/>
          <a:lstStyle/>
          <a:p>
            <a:r>
              <a:rPr lang="en-US" smtClean="0"/>
              <a:t>Jogger text: The Conditional (Ternary) Operator</a:t>
            </a:r>
          </a:p>
          <a:p>
            <a:r>
              <a:rPr lang="en-US" smtClean="0"/>
              <a:t>Direction: Right</a:t>
            </a:r>
          </a:p>
          <a:p>
            <a:r>
              <a:rPr lang="en-US" smtClean="0"/>
              <a:t>Instructor notes:</a:t>
            </a:r>
            <a:endParaRPr lang="en-US" dirty="0"/>
          </a:p>
        </p:txBody>
      </p:sp>
    </p:spTree>
    <p:extLst>
      <p:ext uri="{BB962C8B-B14F-4D97-AF65-F5344CB8AC3E}">
        <p14:creationId xmlns:p14="http://schemas.microsoft.com/office/powerpoint/2010/main" val="1722953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&lt;*s*o*u*r*c*e*&gt;*2*3*1*9*a*1*-*2*-*1*0*&lt;*/*s*o*u*r*c*e*&gt;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756825"/>
          </a:xfrm>
        </p:spPr>
        <p:txBody>
          <a:bodyPr/>
          <a:lstStyle/>
          <a:p>
            <a:r>
              <a:rPr lang="en-US" smtClean="0"/>
              <a:t>Jogger text: Adding JavaScript to a Web Page</a:t>
            </a:r>
          </a:p>
          <a:p>
            <a:r>
              <a:rPr lang="en-US" smtClean="0"/>
              <a:t>Direction: Left</a:t>
            </a:r>
          </a:p>
          <a:p>
            <a:r>
              <a:rPr lang="en-US" smtClean="0"/>
              <a:t>Instructor notes:</a:t>
            </a:r>
            <a:endParaRPr lang="en-US" dirty="0"/>
          </a:p>
        </p:txBody>
      </p:sp>
    </p:spTree>
    <p:extLst>
      <p:ext uri="{BB962C8B-B14F-4D97-AF65-F5344CB8AC3E}">
        <p14:creationId xmlns:p14="http://schemas.microsoft.com/office/powerpoint/2010/main" val="3368463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&lt;*s*o*u*r*c*e*&gt;*2*3*1*9*a*1*-*2*-*4*4*&lt;*/*s*o*u*r*c*e*&gt;</a:t>
            </a:r>
            <a:endParaRPr lang="en-US" sz="800" dirty="0">
              <a:solidFill>
                <a:srgbClr val="000000"/>
              </a:solidFill>
              <a:latin typeface="Arial"/>
            </a:endParaRPr>
          </a:p>
        </p:txBody>
      </p:sp>
      <p:sp>
        <p:nvSpPr>
          <p:cNvPr id="334850" name="Rectangle 2"/>
          <p:cNvSpPr>
            <a:spLocks noGrp="1" noRot="1" noChangeAspect="1" noChangeArrowheads="1" noTextEdit="1"/>
          </p:cNvSpPr>
          <p:nvPr>
            <p:ph type="sldImg"/>
          </p:nvPr>
        </p:nvSpPr>
        <p:spPr>
          <a:ln w="9525"/>
        </p:spPr>
      </p:sp>
      <p:sp>
        <p:nvSpPr>
          <p:cNvPr id="334851" name="Rectangle 3"/>
          <p:cNvSpPr>
            <a:spLocks noGrp="1" noChangeArrowheads="1"/>
          </p:cNvSpPr>
          <p:nvPr>
            <p:ph type="body" idx="1"/>
          </p:nvPr>
        </p:nvSpPr>
        <p:spPr>
          <a:xfrm>
            <a:off x="227013" y="3962400"/>
            <a:ext cx="6429375" cy="996891"/>
          </a:xfrm>
        </p:spPr>
        <p:txBody>
          <a:bodyPr>
            <a:spAutoFit/>
          </a:bodyPr>
          <a:lstStyle/>
          <a:p>
            <a:r>
              <a:rPr lang="en-US" smtClean="0"/>
              <a:t>Jogger text: Looping in JavaScript: The for Loop</a:t>
            </a:r>
          </a:p>
          <a:p>
            <a:r>
              <a:rPr lang="en-US" smtClean="0"/>
              <a:t>Direction: Left</a:t>
            </a:r>
          </a:p>
          <a:p>
            <a:r>
              <a:rPr lang="en-US" smtClean="0"/>
              <a:t>Instructor notes:</a:t>
            </a:r>
            <a:endParaRPr lang="en-US" dirty="0"/>
          </a:p>
          <a:p>
            <a:endParaRPr lang="en-US" dirty="0"/>
          </a:p>
        </p:txBody>
      </p:sp>
    </p:spTree>
    <p:extLst>
      <p:ext uri="{BB962C8B-B14F-4D97-AF65-F5344CB8AC3E}">
        <p14:creationId xmlns:p14="http://schemas.microsoft.com/office/powerpoint/2010/main" val="9293247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&lt;*s*o*u*r*c*e*&gt;*2*3*1*9*a*1*-*2*-*4*5*&lt;*/*s*o*u*r*c*e*&gt;</a:t>
            </a:r>
            <a:endParaRPr lang="en-US" sz="800" dirty="0">
              <a:solidFill>
                <a:srgbClr val="000000"/>
              </a:solidFill>
              <a:latin typeface="Arial"/>
            </a:endParaRPr>
          </a:p>
        </p:txBody>
      </p:sp>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a:xfrm>
            <a:off x="227013" y="3962400"/>
            <a:ext cx="6429375" cy="1717088"/>
          </a:xfrm>
        </p:spPr>
        <p:txBody>
          <a:bodyPr>
            <a:spAutoFit/>
          </a:bodyPr>
          <a:lstStyle/>
          <a:p>
            <a:r>
              <a:rPr lang="en-US" smtClean="0"/>
              <a:t>Jogger text: Looping in JavaScript: The for Loop (continued)</a:t>
            </a:r>
          </a:p>
          <a:p>
            <a:r>
              <a:rPr lang="en-US" smtClean="0"/>
              <a:t>Direction: Right</a:t>
            </a:r>
          </a:p>
          <a:p>
            <a:r>
              <a:rPr lang="en-US" smtClean="0"/>
              <a:t>Instructor notes:</a:t>
            </a:r>
            <a:endParaRPr lang="en-US" dirty="0"/>
          </a:p>
          <a:p>
            <a:r>
              <a:rPr lang="en-US" dirty="0"/>
              <a:t>A simple example to print out the twelve times table</a:t>
            </a:r>
          </a:p>
          <a:p>
            <a:r>
              <a:rPr lang="en-US" dirty="0"/>
              <a:t>Run this and show the output</a:t>
            </a:r>
            <a:r>
              <a:rPr lang="en-US" dirty="0" smtClean="0"/>
              <a:t>.</a:t>
            </a:r>
          </a:p>
          <a:p>
            <a:endParaRPr lang="en-US" dirty="0" smtClean="0"/>
          </a:p>
          <a:p>
            <a:endParaRPr lang="en-US" dirty="0"/>
          </a:p>
        </p:txBody>
      </p:sp>
    </p:spTree>
    <p:extLst>
      <p:ext uri="{BB962C8B-B14F-4D97-AF65-F5344CB8AC3E}">
        <p14:creationId xmlns:p14="http://schemas.microsoft.com/office/powerpoint/2010/main" val="12920503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&lt;*s*o*u*r*c*e*&gt;*2*3*1*9*a*1*-*2*-*4*6*&lt;*/*s*o*u*r*c*e*&gt;</a:t>
            </a:r>
            <a:endParaRPr lang="en-US" sz="800" dirty="0">
              <a:solidFill>
                <a:srgbClr val="000000"/>
              </a:solidFill>
              <a:latin typeface="Arial"/>
            </a:endParaRPr>
          </a:p>
        </p:txBody>
      </p:sp>
      <p:sp>
        <p:nvSpPr>
          <p:cNvPr id="338946" name="Rectangle 2"/>
          <p:cNvSpPr>
            <a:spLocks noGrp="1" noRot="1" noChangeAspect="1" noChangeArrowheads="1" noTextEdit="1"/>
          </p:cNvSpPr>
          <p:nvPr>
            <p:ph type="sldImg"/>
          </p:nvPr>
        </p:nvSpPr>
        <p:spPr>
          <a:ln w="9525"/>
        </p:spPr>
      </p:sp>
      <p:sp>
        <p:nvSpPr>
          <p:cNvPr id="338947" name="Rectangle 3"/>
          <p:cNvSpPr>
            <a:spLocks noGrp="1" noChangeArrowheads="1"/>
          </p:cNvSpPr>
          <p:nvPr>
            <p:ph type="body" idx="1"/>
          </p:nvPr>
        </p:nvSpPr>
        <p:spPr>
          <a:xfrm>
            <a:off x="227013" y="3962400"/>
            <a:ext cx="6429375" cy="2621951"/>
          </a:xfrm>
        </p:spPr>
        <p:txBody>
          <a:bodyPr>
            <a:spAutoFit/>
          </a:bodyPr>
          <a:lstStyle/>
          <a:p>
            <a:r>
              <a:rPr lang="en-US" smtClean="0"/>
              <a:t>Jogger text: Looping in JavaScript: The while Loop</a:t>
            </a:r>
          </a:p>
          <a:p>
            <a:r>
              <a:rPr lang="en-US" smtClean="0"/>
              <a:t>Direction: Left</a:t>
            </a:r>
          </a:p>
          <a:p>
            <a:r>
              <a:rPr lang="en-US" smtClean="0"/>
              <a:t>Instructor notes:</a:t>
            </a:r>
            <a:endParaRPr lang="en-US" dirty="0"/>
          </a:p>
          <a:p>
            <a:r>
              <a:rPr lang="en-US" dirty="0"/>
              <a:t>A simple example to print out the twelve times table using a while loop. This produces the exact same result as the for loop example!</a:t>
            </a:r>
          </a:p>
          <a:p>
            <a:r>
              <a:rPr lang="en-US" dirty="0"/>
              <a:t>There is also a do … while – The difference is the do .. While will execute the loop at least once!</a:t>
            </a:r>
          </a:p>
          <a:p>
            <a:r>
              <a:rPr lang="en-US" dirty="0"/>
              <a:t>    do {</a:t>
            </a:r>
          </a:p>
          <a:p>
            <a:r>
              <a:rPr lang="en-US" dirty="0"/>
              <a:t>       …</a:t>
            </a:r>
          </a:p>
          <a:p>
            <a:r>
              <a:rPr lang="en-US" dirty="0"/>
              <a:t>       …</a:t>
            </a:r>
          </a:p>
          <a:p>
            <a:r>
              <a:rPr lang="en-US" dirty="0"/>
              <a:t>    } while (…);</a:t>
            </a:r>
          </a:p>
          <a:p>
            <a:endParaRPr lang="en-US" dirty="0"/>
          </a:p>
        </p:txBody>
      </p:sp>
    </p:spTree>
    <p:extLst>
      <p:ext uri="{BB962C8B-B14F-4D97-AF65-F5344CB8AC3E}">
        <p14:creationId xmlns:p14="http://schemas.microsoft.com/office/powerpoint/2010/main" val="3048654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&lt;*s*o*u*r*c*e*&gt;*2*3*1*9*a*1*-*2*-*4*7*&lt;*/*s*o*u*r*c*e*&gt;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1181557"/>
          </a:xfrm>
        </p:spPr>
        <p:txBody>
          <a:bodyPr>
            <a:spAutoFit/>
          </a:bodyPr>
          <a:lstStyle/>
          <a:p>
            <a:r>
              <a:rPr lang="en-US" smtClean="0"/>
              <a:t>Jogger text: Do   While</a:t>
            </a:r>
          </a:p>
          <a:p>
            <a:r>
              <a:rPr lang="en-US" smtClean="0"/>
              <a:t>Direction: Right</a:t>
            </a:r>
          </a:p>
          <a:p>
            <a:r>
              <a:rPr lang="en-US" smtClean="0"/>
              <a:t>Instructor notes:</a:t>
            </a:r>
            <a:endParaRPr lang="en-US" dirty="0" smtClean="0"/>
          </a:p>
          <a:p>
            <a:r>
              <a:rPr lang="en-US" dirty="0" smtClean="0"/>
              <a:t>If you want to show it, there is also an</a:t>
            </a:r>
            <a:r>
              <a:rPr lang="en-US" baseline="0" dirty="0" smtClean="0"/>
              <a:t> example of a Switch statement in the examples\SwitchStmt.html page</a:t>
            </a:r>
            <a:endParaRPr lang="en-US" dirty="0"/>
          </a:p>
        </p:txBody>
      </p:sp>
    </p:spTree>
    <p:extLst>
      <p:ext uri="{BB962C8B-B14F-4D97-AF65-F5344CB8AC3E}">
        <p14:creationId xmlns:p14="http://schemas.microsoft.com/office/powerpoint/2010/main" val="32494355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&lt;*s*o*u*r*c*e*&gt;*2*3*1*9*a*1*-*2*-*5*0*&lt;*/*s*o*u*r*c*e*&gt;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1126157"/>
          </a:xfrm>
        </p:spPr>
        <p:txBody>
          <a:bodyPr/>
          <a:lstStyle/>
          <a:p>
            <a:r>
              <a:rPr lang="en-US" sz="1200" kern="1200" smtClean="0">
                <a:solidFill>
                  <a:schemeClr val="tx1"/>
                </a:solidFill>
                <a:effectLst/>
                <a:latin typeface="Times New Roman" pitchFamily="18" charset="0"/>
                <a:ea typeface="+mn-ea"/>
                <a:cs typeface="+mn-cs"/>
              </a:rPr>
              <a:t>Jogger text: switch Statements</a:t>
            </a:r>
          </a:p>
          <a:p>
            <a:r>
              <a:rPr lang="en-US" sz="1200" kern="1200" smtClean="0">
                <a:solidFill>
                  <a:schemeClr val="tx1"/>
                </a:solidFill>
                <a:effectLst/>
                <a:latin typeface="Times New Roman" pitchFamily="18" charset="0"/>
                <a:ea typeface="+mn-ea"/>
                <a:cs typeface="+mn-cs"/>
              </a:rPr>
              <a:t>Direction: Left</a:t>
            </a:r>
          </a:p>
          <a:p>
            <a:r>
              <a:rPr lang="en-US" sz="1200" kern="1200" smtClean="0">
                <a:solidFill>
                  <a:schemeClr val="tx1"/>
                </a:solidFill>
                <a:effectLst/>
                <a:latin typeface="Times New Roman" pitchFamily="18" charset="0"/>
                <a:ea typeface="+mn-ea"/>
                <a:cs typeface="+mn-cs"/>
              </a:rPr>
              <a:t>Instructor notes:Why </a:t>
            </a:r>
            <a:r>
              <a:rPr lang="en-US" sz="1200" kern="1200" dirty="0" smtClean="0">
                <a:solidFill>
                  <a:schemeClr val="tx1"/>
                </a:solidFill>
                <a:effectLst/>
                <a:latin typeface="Times New Roman" pitchFamily="18" charset="0"/>
                <a:ea typeface="+mn-ea"/>
                <a:cs typeface="+mn-cs"/>
              </a:rPr>
              <a:t>use ‘switch’ instead of nested ‘else if’. It is expensive to evaluate multiple ‘if’ expressions. A ‘switch’ is only evaluated once and its value is then checked against multiple ‘case’ values</a:t>
            </a:r>
            <a:r>
              <a:rPr lang="en-US" dirty="0" smtClean="0">
                <a:effectLst/>
              </a:rPr>
              <a:t> </a:t>
            </a:r>
            <a:endParaRPr lang="en-US" dirty="0"/>
          </a:p>
        </p:txBody>
      </p:sp>
    </p:spTree>
    <p:extLst>
      <p:ext uri="{BB962C8B-B14F-4D97-AF65-F5344CB8AC3E}">
        <p14:creationId xmlns:p14="http://schemas.microsoft.com/office/powerpoint/2010/main" val="8892112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&lt;*s*o*u*r*c*e*&gt;*2*3*1*9*a*1*-*2*-*5*1*&lt;*/*s*o*u*r*c*e*&gt;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756825"/>
          </a:xfrm>
        </p:spPr>
        <p:txBody>
          <a:bodyPr/>
          <a:lstStyle/>
          <a:p>
            <a:r>
              <a:rPr lang="en-US" smtClean="0"/>
              <a:t>Jogger text: switch Statements</a:t>
            </a:r>
          </a:p>
          <a:p>
            <a:r>
              <a:rPr lang="en-US" smtClean="0"/>
              <a:t>Direction: Right</a:t>
            </a:r>
          </a:p>
          <a:p>
            <a:r>
              <a:rPr lang="en-US" smtClean="0"/>
              <a:t>Instructor notes:</a:t>
            </a:r>
            <a:endParaRPr lang="en-US" dirty="0"/>
          </a:p>
        </p:txBody>
      </p:sp>
    </p:spTree>
    <p:extLst>
      <p:ext uri="{BB962C8B-B14F-4D97-AF65-F5344CB8AC3E}">
        <p14:creationId xmlns:p14="http://schemas.microsoft.com/office/powerpoint/2010/main" val="42800638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&lt;*s*o*u*r*c*e*&gt;*2*3*1*9*a*1*-*2*-*5*4*&lt;*/*s*o*u*r*c*e*&gt;</a:t>
            </a:r>
            <a:endParaRPr lang="en-US" sz="800" dirty="0">
              <a:solidFill>
                <a:srgbClr val="000000"/>
              </a:solidFill>
              <a:latin typeface="Arial"/>
            </a:endParaRPr>
          </a:p>
        </p:txBody>
      </p:sp>
      <p:sp>
        <p:nvSpPr>
          <p:cNvPr id="269318" name="Rectangle 6"/>
          <p:cNvSpPr>
            <a:spLocks noGrp="1" noRot="1" noChangeAspect="1" noChangeArrowheads="1" noTextEdit="1"/>
          </p:cNvSpPr>
          <p:nvPr>
            <p:ph type="sldImg"/>
          </p:nvPr>
        </p:nvSpPr>
        <p:spPr>
          <a:ln/>
        </p:spPr>
      </p:sp>
      <p:sp>
        <p:nvSpPr>
          <p:cNvPr id="269319" name="Rectangle 7"/>
          <p:cNvSpPr>
            <a:spLocks noGrp="1" noChangeArrowheads="1"/>
          </p:cNvSpPr>
          <p:nvPr>
            <p:ph type="body" idx="1"/>
          </p:nvPr>
        </p:nvSpPr>
        <p:spPr>
          <a:xfrm>
            <a:off x="227013" y="3962400"/>
            <a:ext cx="6429375" cy="996891"/>
          </a:xfrm>
        </p:spPr>
        <p:txBody>
          <a:bodyPr>
            <a:spAutoFit/>
          </a:bodyPr>
          <a:lstStyle/>
          <a:p>
            <a:r>
              <a:rPr lang="en-US" smtClean="0"/>
              <a:t>Jogger text: Objects</a:t>
            </a:r>
          </a:p>
          <a:p>
            <a:r>
              <a:rPr lang="en-US" smtClean="0"/>
              <a:t>Direction: Left</a:t>
            </a:r>
          </a:p>
          <a:p>
            <a:r>
              <a:rPr lang="en-US" smtClean="0"/>
              <a:t>Instructor notes:</a:t>
            </a:r>
            <a:endParaRPr lang="en-US" dirty="0"/>
          </a:p>
          <a:p>
            <a:endParaRPr lang="en-US" dirty="0"/>
          </a:p>
        </p:txBody>
      </p:sp>
    </p:spTree>
    <p:extLst>
      <p:ext uri="{BB962C8B-B14F-4D97-AF65-F5344CB8AC3E}">
        <p14:creationId xmlns:p14="http://schemas.microsoft.com/office/powerpoint/2010/main" val="24797980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&lt;*s*o*u*r*c*e*&gt;*2*3*1*9*a*1*-*2*-*5*5*&lt;*/*s*o*u*r*c*e*&gt;</a:t>
            </a:r>
            <a:endParaRPr lang="en-US" sz="800" dirty="0">
              <a:solidFill>
                <a:srgbClr val="000000"/>
              </a:solidFill>
              <a:latin typeface="Arial"/>
            </a:endParaRPr>
          </a:p>
        </p:txBody>
      </p:sp>
      <p:sp>
        <p:nvSpPr>
          <p:cNvPr id="271368" name="Rectangle 8"/>
          <p:cNvSpPr>
            <a:spLocks noGrp="1" noRot="1" noChangeAspect="1" noChangeArrowheads="1" noTextEdit="1"/>
          </p:cNvSpPr>
          <p:nvPr>
            <p:ph type="sldImg"/>
          </p:nvPr>
        </p:nvSpPr>
        <p:spPr>
          <a:ln/>
        </p:spPr>
      </p:sp>
      <p:sp>
        <p:nvSpPr>
          <p:cNvPr id="271369" name="Rectangle 9"/>
          <p:cNvSpPr>
            <a:spLocks noGrp="1" noChangeArrowheads="1"/>
          </p:cNvSpPr>
          <p:nvPr>
            <p:ph type="body" idx="1"/>
          </p:nvPr>
        </p:nvSpPr>
        <p:spPr>
          <a:xfrm>
            <a:off x="227013" y="3962400"/>
            <a:ext cx="6429375" cy="996891"/>
          </a:xfrm>
        </p:spPr>
        <p:txBody>
          <a:bodyPr>
            <a:spAutoFit/>
          </a:bodyPr>
          <a:lstStyle/>
          <a:p>
            <a:r>
              <a:rPr lang="en-US" smtClean="0"/>
              <a:t>Jogger text: Some Useful Built-In Objects</a:t>
            </a:r>
          </a:p>
          <a:p>
            <a:r>
              <a:rPr lang="en-US" smtClean="0"/>
              <a:t>Direction: Right</a:t>
            </a:r>
          </a:p>
          <a:p>
            <a:r>
              <a:rPr lang="en-US" smtClean="0"/>
              <a:t>Instructor notes:</a:t>
            </a:r>
            <a:endParaRPr lang="en-US" dirty="0"/>
          </a:p>
          <a:p>
            <a:endParaRPr lang="en-US" dirty="0"/>
          </a:p>
        </p:txBody>
      </p:sp>
    </p:spTree>
    <p:extLst>
      <p:ext uri="{BB962C8B-B14F-4D97-AF65-F5344CB8AC3E}">
        <p14:creationId xmlns:p14="http://schemas.microsoft.com/office/powerpoint/2010/main" val="1645923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&lt;*s*o*u*r*c*e*&gt;*2*3*1*9*a*1*-*2*-*5*6*&lt;*/*s*o*u*r*c*e*&gt;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756825"/>
          </a:xfrm>
        </p:spPr>
        <p:txBody>
          <a:bodyPr/>
          <a:lstStyle/>
          <a:p>
            <a:r>
              <a:rPr lang="en-US" smtClean="0"/>
              <a:t>Jogger text: Dot or Bracket Notation</a:t>
            </a:r>
          </a:p>
          <a:p>
            <a:r>
              <a:rPr lang="en-US" smtClean="0"/>
              <a:t>Direction: Left</a:t>
            </a:r>
          </a:p>
          <a:p>
            <a:r>
              <a:rPr lang="en-US" smtClean="0"/>
              <a:t>Instructor notes:The </a:t>
            </a:r>
            <a:r>
              <a:rPr lang="en-US" dirty="0" smtClean="0"/>
              <a:t>last line with dot notation will display</a:t>
            </a:r>
            <a:r>
              <a:rPr lang="en-US" baseline="0" dirty="0" smtClean="0"/>
              <a:t> "undefinedModified"</a:t>
            </a:r>
            <a:endParaRPr lang="en-US" dirty="0"/>
          </a:p>
        </p:txBody>
      </p:sp>
    </p:spTree>
    <p:extLst>
      <p:ext uri="{BB962C8B-B14F-4D97-AF65-F5344CB8AC3E}">
        <p14:creationId xmlns:p14="http://schemas.microsoft.com/office/powerpoint/2010/main" val="25126891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&lt;*s*o*u*r*c*e*&gt;*2*3*1*9*a*1*-*2*-*5*7*&lt;*/*s*o*u*r*c*e*&gt;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756825"/>
          </a:xfrm>
        </p:spPr>
        <p:txBody>
          <a:bodyPr/>
          <a:lstStyle/>
          <a:p>
            <a:r>
              <a:rPr lang="en-US" smtClean="0"/>
              <a:t>Jogger text: The Global Object</a:t>
            </a:r>
          </a:p>
          <a:p>
            <a:r>
              <a:rPr lang="en-US" smtClean="0"/>
              <a:t>Direction: Right</a:t>
            </a:r>
          </a:p>
          <a:p>
            <a:r>
              <a:rPr lang="en-US" smtClean="0"/>
              <a:t>Instructor notes:</a:t>
            </a:r>
            <a:endParaRPr lang="en-US" dirty="0"/>
          </a:p>
        </p:txBody>
      </p:sp>
    </p:spTree>
    <p:extLst>
      <p:ext uri="{BB962C8B-B14F-4D97-AF65-F5344CB8AC3E}">
        <p14:creationId xmlns:p14="http://schemas.microsoft.com/office/powerpoint/2010/main" val="3602548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&lt;*s*o*u*r*c*e*&gt;*2*3*1*9*a*1*-*2*-*1*1*&lt;*/*s*o*u*r*c*e*&gt;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756825"/>
          </a:xfrm>
        </p:spPr>
        <p:txBody>
          <a:bodyPr/>
          <a:lstStyle/>
          <a:p>
            <a:r>
              <a:rPr lang="en-US" smtClean="0"/>
              <a:t>Jogger text: Adding JavaScript to a Web Page</a:t>
            </a:r>
          </a:p>
          <a:p>
            <a:r>
              <a:rPr lang="en-US" smtClean="0"/>
              <a:t>Direction: Right</a:t>
            </a:r>
          </a:p>
          <a:p>
            <a:r>
              <a:rPr lang="en-US" smtClean="0"/>
              <a:t>Instructor notes:</a:t>
            </a:r>
            <a:endParaRPr lang="en-US" dirty="0"/>
          </a:p>
        </p:txBody>
      </p:sp>
    </p:spTree>
    <p:extLst>
      <p:ext uri="{BB962C8B-B14F-4D97-AF65-F5344CB8AC3E}">
        <p14:creationId xmlns:p14="http://schemas.microsoft.com/office/powerpoint/2010/main" val="29877962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&lt;*s*o*u*r*c*e*&gt;*2*3*1*9*a*1*-*2*-*5*8*&lt;*/*s*o*u*r*c*e*&gt;</a:t>
            </a:r>
            <a:endParaRPr lang="en-US" sz="800" dirty="0">
              <a:solidFill>
                <a:srgbClr val="000000"/>
              </a:solidFill>
              <a:latin typeface="Arial"/>
            </a:endParaRPr>
          </a:p>
        </p:txBody>
      </p:sp>
      <p:sp>
        <p:nvSpPr>
          <p:cNvPr id="273412" name="Rectangle 4"/>
          <p:cNvSpPr>
            <a:spLocks noGrp="1" noRot="1" noChangeAspect="1" noChangeArrowheads="1" noTextEdit="1"/>
          </p:cNvSpPr>
          <p:nvPr>
            <p:ph type="sldImg"/>
          </p:nvPr>
        </p:nvSpPr>
        <p:spPr>
          <a:ln/>
        </p:spPr>
      </p:sp>
      <p:sp>
        <p:nvSpPr>
          <p:cNvPr id="273413" name="Rectangle 5"/>
          <p:cNvSpPr>
            <a:spLocks noGrp="1" noChangeArrowheads="1"/>
          </p:cNvSpPr>
          <p:nvPr>
            <p:ph type="body" idx="1"/>
          </p:nvPr>
        </p:nvSpPr>
        <p:spPr>
          <a:xfrm>
            <a:off x="227013" y="3962400"/>
            <a:ext cx="6429375" cy="3286749"/>
          </a:xfrm>
        </p:spPr>
        <p:txBody>
          <a:bodyPr>
            <a:spAutoFit/>
          </a:bodyPr>
          <a:lstStyle/>
          <a:p>
            <a:r>
              <a:rPr lang="en-US" smtClean="0"/>
              <a:t>Jogger text: Some Useful Built-In Objects (continued)</a:t>
            </a:r>
          </a:p>
          <a:p>
            <a:r>
              <a:rPr lang="en-US" smtClean="0"/>
              <a:t>Direction: Left</a:t>
            </a:r>
          </a:p>
          <a:p>
            <a:r>
              <a:rPr lang="en-US" smtClean="0"/>
              <a:t>Instructor notes:</a:t>
            </a:r>
            <a:endParaRPr lang="en-US" dirty="0"/>
          </a:p>
          <a:p>
            <a:r>
              <a:rPr lang="en-US" dirty="0"/>
              <a:t>We introduce the Date object here because we want to show how to create an object. The Date is a good example because everyone is familiar with dates and have an easy time understanding that you must initialize the Date to something for it to be useful.</a:t>
            </a:r>
          </a:p>
          <a:p>
            <a:r>
              <a:rPr lang="en-US" dirty="0"/>
              <a:t> </a:t>
            </a:r>
          </a:p>
          <a:p>
            <a:r>
              <a:rPr lang="en-US" dirty="0"/>
              <a:t>Be sure to discuss the “new” keyword. It is just used to create the new Date in memory.</a:t>
            </a:r>
          </a:p>
          <a:p>
            <a:endParaRPr lang="en-US" dirty="0"/>
          </a:p>
          <a:p>
            <a:r>
              <a:rPr lang="en-US" dirty="0"/>
              <a:t>Note: getDate() returns day of month</a:t>
            </a:r>
          </a:p>
          <a:p>
            <a:r>
              <a:rPr lang="en-US" dirty="0"/>
              <a:t>getDay() returns day of week (Sunday = 0) – We will use this shortly in the array demo</a:t>
            </a:r>
          </a:p>
          <a:p>
            <a:endParaRPr lang="en-US" dirty="0"/>
          </a:p>
          <a:p>
            <a:r>
              <a:rPr lang="en-US" dirty="0"/>
              <a:t>toGMTString() has been removed because it is deprecated in favor of toUTCString()</a:t>
            </a:r>
          </a:p>
          <a:p>
            <a:endParaRPr lang="en-US" dirty="0"/>
          </a:p>
        </p:txBody>
      </p:sp>
    </p:spTree>
    <p:extLst>
      <p:ext uri="{BB962C8B-B14F-4D97-AF65-F5344CB8AC3E}">
        <p14:creationId xmlns:p14="http://schemas.microsoft.com/office/powerpoint/2010/main" val="9926059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&lt;*s*o*u*r*c*e*&gt;*2*3*1*9*a*1*-*2*-*5*9*&lt;*/*s*o*u*r*c*e*&gt;</a:t>
            </a:r>
            <a:endParaRPr lang="en-US" sz="800" dirty="0">
              <a:solidFill>
                <a:srgbClr val="000000"/>
              </a:solidFill>
              <a:latin typeface="Arial"/>
            </a:endParaRPr>
          </a:p>
        </p:txBody>
      </p:sp>
      <p:sp>
        <p:nvSpPr>
          <p:cNvPr id="275460" name="Rectangle 4"/>
          <p:cNvSpPr>
            <a:spLocks noGrp="1" noRot="1" noChangeAspect="1" noChangeArrowheads="1" noTextEdit="1"/>
          </p:cNvSpPr>
          <p:nvPr>
            <p:ph type="sldImg"/>
          </p:nvPr>
        </p:nvSpPr>
        <p:spPr>
          <a:ln/>
        </p:spPr>
      </p:sp>
      <p:sp>
        <p:nvSpPr>
          <p:cNvPr id="275461" name="Rectangle 5"/>
          <p:cNvSpPr>
            <a:spLocks noGrp="1" noChangeArrowheads="1"/>
          </p:cNvSpPr>
          <p:nvPr>
            <p:ph type="body" idx="1"/>
          </p:nvPr>
        </p:nvSpPr>
        <p:spPr>
          <a:xfrm>
            <a:off x="227013" y="3962400"/>
            <a:ext cx="6429375" cy="996891"/>
          </a:xfrm>
        </p:spPr>
        <p:txBody>
          <a:bodyPr>
            <a:spAutoFit/>
          </a:bodyPr>
          <a:lstStyle/>
          <a:p>
            <a:r>
              <a:rPr lang="en-US" smtClean="0"/>
              <a:t>Jogger text: Creating Date Objects</a:t>
            </a:r>
          </a:p>
          <a:p>
            <a:r>
              <a:rPr lang="en-US" smtClean="0"/>
              <a:t>Direction: Right</a:t>
            </a:r>
          </a:p>
          <a:p>
            <a:r>
              <a:rPr lang="en-US" smtClean="0"/>
              <a:t>Instructor notes:</a:t>
            </a:r>
            <a:endParaRPr lang="en-US" dirty="0"/>
          </a:p>
          <a:p>
            <a:r>
              <a:rPr lang="en-US" dirty="0"/>
              <a:t>hireDate has hours, mins, and secs all set to zero</a:t>
            </a:r>
          </a:p>
        </p:txBody>
      </p:sp>
    </p:spTree>
    <p:extLst>
      <p:ext uri="{BB962C8B-B14F-4D97-AF65-F5344CB8AC3E}">
        <p14:creationId xmlns:p14="http://schemas.microsoft.com/office/powerpoint/2010/main" val="8076113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&lt;*s*o*u*r*c*e*&gt;*2*3*1*9*a*1*-*2*-*6*0*&lt;*/*s*o*u*r*c*e*&gt;</a:t>
            </a:r>
            <a:endParaRPr lang="en-US" sz="800" dirty="0">
              <a:solidFill>
                <a:srgbClr val="000000"/>
              </a:solidFill>
              <a:latin typeface="Arial"/>
            </a:endParaRPr>
          </a:p>
        </p:txBody>
      </p:sp>
      <p:sp>
        <p:nvSpPr>
          <p:cNvPr id="395270" name="Rectangle 6"/>
          <p:cNvSpPr>
            <a:spLocks noGrp="1" noRot="1" noChangeAspect="1" noChangeArrowheads="1" noTextEdit="1"/>
          </p:cNvSpPr>
          <p:nvPr>
            <p:ph type="sldImg"/>
          </p:nvPr>
        </p:nvSpPr>
        <p:spPr>
          <a:ln/>
        </p:spPr>
      </p:sp>
      <p:sp>
        <p:nvSpPr>
          <p:cNvPr id="395271" name="Rectangle 7"/>
          <p:cNvSpPr>
            <a:spLocks noGrp="1" noChangeArrowheads="1"/>
          </p:cNvSpPr>
          <p:nvPr>
            <p:ph type="body" idx="1"/>
          </p:nvPr>
        </p:nvSpPr>
        <p:spPr>
          <a:xfrm>
            <a:off x="227013" y="3962400"/>
            <a:ext cx="6429375" cy="996891"/>
          </a:xfrm>
        </p:spPr>
        <p:txBody>
          <a:bodyPr>
            <a:spAutoFit/>
          </a:bodyPr>
          <a:lstStyle/>
          <a:p>
            <a:r>
              <a:rPr lang="en-US" smtClean="0"/>
              <a:t>Jogger text: Using Dates</a:t>
            </a:r>
          </a:p>
          <a:p>
            <a:r>
              <a:rPr lang="en-US" smtClean="0"/>
              <a:t>Direction: Left</a:t>
            </a:r>
          </a:p>
          <a:p>
            <a:r>
              <a:rPr lang="en-US" smtClean="0"/>
              <a:t>Instructor notes:</a:t>
            </a:r>
            <a:endParaRPr lang="en-US" dirty="0"/>
          </a:p>
          <a:p>
            <a:endParaRPr lang="en-US" dirty="0"/>
          </a:p>
        </p:txBody>
      </p:sp>
    </p:spTree>
    <p:extLst>
      <p:ext uri="{BB962C8B-B14F-4D97-AF65-F5344CB8AC3E}">
        <p14:creationId xmlns:p14="http://schemas.microsoft.com/office/powerpoint/2010/main" val="24167521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&lt;*s*o*u*r*c*e*&gt;*2*3*1*9*a*1*-*2*-*6*2*&lt;*/*s*o*u*r*c*e*&gt;</a:t>
            </a:r>
            <a:endParaRPr lang="en-US" sz="800" dirty="0">
              <a:solidFill>
                <a:srgbClr val="000000"/>
              </a:solidFill>
              <a:latin typeface="Arial"/>
            </a:endParaRPr>
          </a:p>
        </p:txBody>
      </p:sp>
      <p:sp>
        <p:nvSpPr>
          <p:cNvPr id="277508" name="Rectangle 4"/>
          <p:cNvSpPr>
            <a:spLocks noGrp="1" noRot="1" noChangeAspect="1" noChangeArrowheads="1" noTextEdit="1"/>
          </p:cNvSpPr>
          <p:nvPr>
            <p:ph type="sldImg"/>
          </p:nvPr>
        </p:nvSpPr>
        <p:spPr>
          <a:ln/>
        </p:spPr>
      </p:sp>
      <p:sp>
        <p:nvSpPr>
          <p:cNvPr id="277509" name="Rectangle 5"/>
          <p:cNvSpPr>
            <a:spLocks noGrp="1" noChangeArrowheads="1"/>
          </p:cNvSpPr>
          <p:nvPr>
            <p:ph type="body" idx="1"/>
          </p:nvPr>
        </p:nvSpPr>
        <p:spPr>
          <a:xfrm>
            <a:off x="227013" y="3962400"/>
            <a:ext cx="6429375" cy="996891"/>
          </a:xfrm>
        </p:spPr>
        <p:txBody>
          <a:bodyPr>
            <a:spAutoFit/>
          </a:bodyPr>
          <a:lstStyle/>
          <a:p>
            <a:r>
              <a:rPr lang="en-US" smtClean="0"/>
              <a:t>Jogger text: Creating Arrays of Variables</a:t>
            </a:r>
          </a:p>
          <a:p>
            <a:r>
              <a:rPr lang="en-US" smtClean="0"/>
              <a:t>Direction: Right</a:t>
            </a:r>
          </a:p>
          <a:p>
            <a:r>
              <a:rPr lang="en-US" smtClean="0"/>
              <a:t>Instructor notes:</a:t>
            </a:r>
            <a:endParaRPr lang="en-US" dirty="0"/>
          </a:p>
          <a:p>
            <a:endParaRPr lang="en-US" dirty="0"/>
          </a:p>
        </p:txBody>
      </p:sp>
    </p:spTree>
    <p:extLst>
      <p:ext uri="{BB962C8B-B14F-4D97-AF65-F5344CB8AC3E}">
        <p14:creationId xmlns:p14="http://schemas.microsoft.com/office/powerpoint/2010/main" val="16333817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&lt;*s*o*u*r*c*e*&gt;*2*3*1*9*a*1*-*2*-*6*3*&lt;*/*s*o*u*r*c*e*&gt;</a:t>
            </a:r>
            <a:endParaRPr lang="en-US" sz="800" dirty="0">
              <a:solidFill>
                <a:srgbClr val="000000"/>
              </a:solidFill>
              <a:latin typeface="Arial"/>
            </a:endParaRPr>
          </a:p>
        </p:txBody>
      </p:sp>
      <p:sp>
        <p:nvSpPr>
          <p:cNvPr id="279558" name="Rectangle 6"/>
          <p:cNvSpPr>
            <a:spLocks noGrp="1" noRot="1" noChangeAspect="1" noChangeArrowheads="1" noTextEdit="1"/>
          </p:cNvSpPr>
          <p:nvPr>
            <p:ph type="sldImg"/>
          </p:nvPr>
        </p:nvSpPr>
        <p:spPr>
          <a:ln/>
        </p:spPr>
      </p:sp>
      <p:sp>
        <p:nvSpPr>
          <p:cNvPr id="279559" name="Rectangle 7"/>
          <p:cNvSpPr>
            <a:spLocks noGrp="1" noChangeArrowheads="1"/>
          </p:cNvSpPr>
          <p:nvPr>
            <p:ph type="body" idx="1"/>
          </p:nvPr>
        </p:nvSpPr>
        <p:spPr>
          <a:xfrm>
            <a:off x="227013" y="3962400"/>
            <a:ext cx="6429375" cy="996891"/>
          </a:xfrm>
        </p:spPr>
        <p:txBody>
          <a:bodyPr>
            <a:spAutoFit/>
          </a:bodyPr>
          <a:lstStyle/>
          <a:p>
            <a:r>
              <a:rPr lang="en-US" smtClean="0"/>
              <a:t>Jogger text: Arrays Are Objects</a:t>
            </a:r>
          </a:p>
          <a:p>
            <a:r>
              <a:rPr lang="en-US" smtClean="0"/>
              <a:t>Direction: Left</a:t>
            </a:r>
          </a:p>
          <a:p>
            <a:r>
              <a:rPr lang="en-US" smtClean="0"/>
              <a:t>Instructor notes:</a:t>
            </a:r>
            <a:endParaRPr lang="en-US" dirty="0"/>
          </a:p>
          <a:p>
            <a:endParaRPr lang="en-US" dirty="0"/>
          </a:p>
        </p:txBody>
      </p:sp>
    </p:spTree>
    <p:extLst>
      <p:ext uri="{BB962C8B-B14F-4D97-AF65-F5344CB8AC3E}">
        <p14:creationId xmlns:p14="http://schemas.microsoft.com/office/powerpoint/2010/main" val="30495058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&lt;*s*o*u*r*c*e*&gt;*2*3*1*9*a*1*-*2*-*6*5*&lt;*/*s*o*u*r*c*e*&gt;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756825"/>
          </a:xfrm>
        </p:spPr>
        <p:txBody>
          <a:bodyPr/>
          <a:lstStyle/>
          <a:p>
            <a:r>
              <a:rPr lang="en-US" smtClean="0"/>
              <a:t>Jogger text: Iterating Arrays With forEach()</a:t>
            </a:r>
          </a:p>
          <a:p>
            <a:r>
              <a:rPr lang="en-US" smtClean="0"/>
              <a:t>Direction: Right</a:t>
            </a:r>
          </a:p>
          <a:p>
            <a:r>
              <a:rPr lang="en-US" smtClean="0"/>
              <a:t>Instructor notes:forEach</a:t>
            </a:r>
            <a:r>
              <a:rPr lang="en-US" dirty="0" smtClean="0"/>
              <a:t>() is</a:t>
            </a:r>
            <a:r>
              <a:rPr lang="en-US" baseline="0" dirty="0" smtClean="0"/>
              <a:t> technically part of ES5, but is supported by most browsers IE8+</a:t>
            </a:r>
            <a:endParaRPr lang="en-US" dirty="0"/>
          </a:p>
        </p:txBody>
      </p:sp>
    </p:spTree>
    <p:extLst>
      <p:ext uri="{BB962C8B-B14F-4D97-AF65-F5344CB8AC3E}">
        <p14:creationId xmlns:p14="http://schemas.microsoft.com/office/powerpoint/2010/main" val="39479754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&lt;*s*o*u*r*c*e*&gt;*2*3*1*9*a*1*-*2*-*6*6*&lt;*/*s*o*u*r*c*e*&gt;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Jogger text: Using Arrays to Determine the Day of the Week</a:t>
            </a:r>
          </a:p>
          <a:p>
            <a:r>
              <a:rPr lang="en-US" smtClean="0"/>
              <a:t>Direction: Right</a:t>
            </a:r>
          </a:p>
          <a:p>
            <a:r>
              <a:rPr lang="en-US" smtClean="0"/>
              <a:t>Instructor notes:</a:t>
            </a:r>
            <a:endParaRPr lang="en-US" dirty="0"/>
          </a:p>
        </p:txBody>
      </p:sp>
    </p:spTree>
    <p:extLst>
      <p:ext uri="{BB962C8B-B14F-4D97-AF65-F5344CB8AC3E}">
        <p14:creationId xmlns:p14="http://schemas.microsoft.com/office/powerpoint/2010/main" val="1078531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&lt;*s*o*u*r*c*e*&gt;*2*3*1*9*a*1*-*2*-*6*7*&lt;*/*s*o*u*r*c*e*&gt;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756825"/>
          </a:xfrm>
        </p:spPr>
        <p:txBody>
          <a:bodyPr/>
          <a:lstStyle/>
          <a:p>
            <a:r>
              <a:rPr lang="en-US" smtClean="0"/>
              <a:t>Jogger text: NodeList</a:t>
            </a:r>
          </a:p>
          <a:p>
            <a:r>
              <a:rPr lang="en-US" smtClean="0"/>
              <a:t>Direction: Right</a:t>
            </a:r>
          </a:p>
          <a:p>
            <a:r>
              <a:rPr lang="en-US" smtClean="0"/>
              <a:t>Instructor notes:</a:t>
            </a:r>
            <a:endParaRPr lang="en-US" dirty="0"/>
          </a:p>
        </p:txBody>
      </p:sp>
    </p:spTree>
    <p:extLst>
      <p:ext uri="{BB962C8B-B14F-4D97-AF65-F5344CB8AC3E}">
        <p14:creationId xmlns:p14="http://schemas.microsoft.com/office/powerpoint/2010/main" val="25957055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&lt;*s*o*u*r*c*e*&gt;*2*3*1*9*a*1*-*2*-*6*9*&lt;*/*s*o*u*r*c*e*&gt;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756825"/>
          </a:xfrm>
        </p:spPr>
        <p:txBody>
          <a:bodyPr/>
          <a:lstStyle/>
          <a:p>
            <a:r>
              <a:rPr lang="en-US" smtClean="0"/>
              <a:t>Jogger text: Conditional Code</a:t>
            </a:r>
          </a:p>
          <a:p>
            <a:r>
              <a:rPr lang="en-US" smtClean="0"/>
              <a:t>Direction: Right</a:t>
            </a:r>
          </a:p>
          <a:p>
            <a:r>
              <a:rPr lang="en-US" smtClean="0"/>
              <a:t>Instructor notes:</a:t>
            </a:r>
            <a:endParaRPr lang="en-US" dirty="0"/>
          </a:p>
        </p:txBody>
      </p:sp>
    </p:spTree>
    <p:extLst>
      <p:ext uri="{BB962C8B-B14F-4D97-AF65-F5344CB8AC3E}">
        <p14:creationId xmlns:p14="http://schemas.microsoft.com/office/powerpoint/2010/main" val="29840489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&lt;*s*o*u*r*c*e*&gt;*2*3*1*9*a*1*-*2*-*7*0*&lt;*/*s*o*u*r*c*e*&gt;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1181557"/>
          </a:xfrm>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Jogger text: How Do I Know if a Feature Is Supported?</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Direction: Left</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Instructor </a:t>
            </a:r>
            <a:r>
              <a:rPr lang="en-US" baseline="0" dirty="0" err="1" smtClean="0"/>
              <a:t>notes:The</a:t>
            </a:r>
            <a:r>
              <a:rPr lang="en-US" baseline="0" dirty="0" smtClean="0"/>
              <a:t> problem with feature testing is that it’s not consistent.  Libraries like Modernizr makes it easier.</a:t>
            </a:r>
          </a:p>
          <a:p>
            <a:endParaRPr lang="en-US" dirty="0"/>
          </a:p>
        </p:txBody>
      </p:sp>
    </p:spTree>
    <p:extLst>
      <p:ext uri="{BB962C8B-B14F-4D97-AF65-F5344CB8AC3E}">
        <p14:creationId xmlns:p14="http://schemas.microsoft.com/office/powerpoint/2010/main" val="1622261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&lt;*s*o*u*r*c*e*&gt;*2*3*1*9*a*1*-*2*-*1*2*&lt;*/*s*o*u*r*c*e*&gt;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4505544"/>
          </a:xfrm>
        </p:spPr>
        <p:txBody>
          <a:bodyPr/>
          <a:lstStyle/>
          <a:p>
            <a:r>
              <a:rPr lang="en-US" smtClean="0"/>
              <a:t>Jogger text: Impacts of &lt;script&gt; Placement</a:t>
            </a:r>
          </a:p>
          <a:p>
            <a:r>
              <a:rPr lang="en-US" smtClean="0"/>
              <a:t>Direction: Left</a:t>
            </a:r>
          </a:p>
          <a:p>
            <a:r>
              <a:rPr lang="en-US" smtClean="0"/>
              <a:t>Instructor notes:Best </a:t>
            </a:r>
            <a:r>
              <a:rPr lang="en-US" dirty="0" smtClean="0"/>
              <a:t>NOT</a:t>
            </a:r>
            <a:r>
              <a:rPr lang="en-US" baseline="0" dirty="0" smtClean="0"/>
              <a:t> to put &lt;script&gt; in the &lt;head&gt; because it slows down the page load</a:t>
            </a:r>
          </a:p>
          <a:p>
            <a:endParaRPr lang="en-US" dirty="0" smtClean="0"/>
          </a:p>
          <a:p>
            <a:r>
              <a:rPr lang="en-GB" sz="1200" kern="1200" dirty="0" smtClean="0">
                <a:solidFill>
                  <a:schemeClr val="tx1"/>
                </a:solidFill>
                <a:effectLst/>
                <a:latin typeface="Times New Roman" pitchFamily="18" charset="0"/>
                <a:ea typeface="+mn-ea"/>
                <a:cs typeface="+mn-cs"/>
              </a:rPr>
              <a:t>JavaScript is a blocking process so the page cannot render until all statements have executed. Declaring functions will not block (No code has to run). Many Libraries, like jQuery, do run code and therefor block page rendering.</a:t>
            </a:r>
          </a:p>
          <a:p>
            <a:endParaRPr lang="en-GB" sz="1200" kern="120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Code in the head also cannot access anything in the body</a:t>
            </a:r>
          </a:p>
          <a:p>
            <a:endParaRPr lang="en-US" sz="1200" kern="120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If JavaScript is at the bottom of the file and changes any page styles, FOUC (Flash Of Unstyled Content) will occur.</a:t>
            </a:r>
            <a:endParaRPr lang="en-US" sz="1200" kern="1200" dirty="0" smtClean="0">
              <a:solidFill>
                <a:schemeClr val="tx1"/>
              </a:solidFill>
              <a:effectLst/>
              <a:latin typeface="Times New Roman" pitchFamily="18" charset="0"/>
              <a:ea typeface="+mn-ea"/>
              <a:cs typeface="+mn-cs"/>
            </a:endParaRPr>
          </a:p>
          <a:p>
            <a:endParaRPr lang="en-GB" sz="1200" kern="120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One solution is to place JavaScript that does adjust presentation in the head and put the rest to the bottom.</a:t>
            </a:r>
            <a:endParaRPr lang="en-US" sz="1200" kern="1200" dirty="0" smtClean="0">
              <a:solidFill>
                <a:schemeClr val="tx1"/>
              </a:solidFill>
              <a:effectLst/>
              <a:latin typeface="Times New Roman" pitchFamily="18" charset="0"/>
              <a:ea typeface="+mn-ea"/>
              <a:cs typeface="+mn-cs"/>
            </a:endParaRPr>
          </a:p>
          <a:p>
            <a:endParaRPr lang="en-GB" sz="1200" kern="120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Another solution is to just show the &lt;html&gt; background with some splash animation and use one line of JavaScript to hide the body or page wrapper. Then, once all code has finished downloading, show the hidden content.</a:t>
            </a:r>
            <a:endParaRPr lang="en-US" sz="1200" kern="1200" dirty="0" smtClean="0">
              <a:solidFill>
                <a:schemeClr val="tx1"/>
              </a:solidFill>
              <a:effectLst/>
              <a:latin typeface="Times New Roman" pitchFamily="18" charset="0"/>
              <a:ea typeface="+mn-ea"/>
              <a:cs typeface="+mn-cs"/>
            </a:endParaRPr>
          </a:p>
          <a:p>
            <a:endParaRPr lang="en-US" dirty="0"/>
          </a:p>
        </p:txBody>
      </p:sp>
    </p:spTree>
    <p:extLst>
      <p:ext uri="{BB962C8B-B14F-4D97-AF65-F5344CB8AC3E}">
        <p14:creationId xmlns:p14="http://schemas.microsoft.com/office/powerpoint/2010/main" val="42819749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&lt;*s*o*u*r*c*e*&gt;*2*3*1*9*a*1*-*2*-*7*1*&lt;*/*s*o*u*r*c*e*&gt;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6526" y="3962382"/>
            <a:ext cx="6429237" cy="756825"/>
          </a:xfrm>
        </p:spPr>
        <p:txBody>
          <a:bodyPr>
            <a:spAutoFit/>
          </a:bodyPr>
          <a:lstStyle/>
          <a:p>
            <a:r>
              <a:rPr lang="en-US" baseline="0" smtClean="0"/>
              <a:t>Jogger text: ( &lt;-next ) ---SEND---&gt;</a:t>
            </a:r>
          </a:p>
          <a:p>
            <a:r>
              <a:rPr lang="en-US" baseline="0" smtClean="0"/>
              <a:t>Direction: Right then left</a:t>
            </a:r>
          </a:p>
          <a:p>
            <a:r>
              <a:rPr lang="en-US" baseline="0" smtClean="0"/>
              <a:t>Instructor notes:Open </a:t>
            </a:r>
            <a:r>
              <a:rPr lang="en-US" baseline="0" dirty="0" smtClean="0"/>
              <a:t>Firebug and type some of this code for the students to actually show it in action</a:t>
            </a:r>
          </a:p>
        </p:txBody>
      </p:sp>
    </p:spTree>
    <p:extLst>
      <p:ext uri="{BB962C8B-B14F-4D97-AF65-F5344CB8AC3E}">
        <p14:creationId xmlns:p14="http://schemas.microsoft.com/office/powerpoint/2010/main" val="38170913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&lt;*s*o*u*r*c*e*&gt;*2*3*1*9*a*1*-*2*-*7*2*&lt;*/*s*o*u*r*c*e*&gt;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756825"/>
          </a:xfrm>
        </p:spPr>
        <p:txBody>
          <a:bodyPr/>
          <a:lstStyle/>
          <a:p>
            <a:r>
              <a:rPr lang="en-US" dirty="0" smtClean="0"/>
              <a:t>Jogger text: Feature Testing With Double Negatives Explained</a:t>
            </a:r>
          </a:p>
          <a:p>
            <a:r>
              <a:rPr lang="en-US" dirty="0" smtClean="0"/>
              <a:t>Direction: Left</a:t>
            </a:r>
          </a:p>
          <a:p>
            <a:r>
              <a:rPr lang="en-US" dirty="0" smtClean="0"/>
              <a:t>Instructor notes:</a:t>
            </a:r>
            <a:endParaRPr lang="en-US" dirty="0"/>
          </a:p>
        </p:txBody>
      </p:sp>
    </p:spTree>
    <p:extLst>
      <p:ext uri="{BB962C8B-B14F-4D97-AF65-F5344CB8AC3E}">
        <p14:creationId xmlns:p14="http://schemas.microsoft.com/office/powerpoint/2010/main" val="22359556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&lt;*s*o*u*r*c*e*&gt;*2*3*1*9*a*1*-*2*-*7*3*&lt;*/*s*o*u*r*c*e*&gt;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756825"/>
          </a:xfrm>
        </p:spPr>
        <p:txBody>
          <a:bodyPr/>
          <a:lstStyle/>
          <a:p>
            <a:r>
              <a:rPr lang="en-US" smtClean="0"/>
              <a:t>Jogger text: Testing Whether a Variable Already Exists</a:t>
            </a:r>
          </a:p>
          <a:p>
            <a:r>
              <a:rPr lang="en-US" smtClean="0"/>
              <a:t>Direction: Right</a:t>
            </a:r>
          </a:p>
          <a:p>
            <a:r>
              <a:rPr lang="en-US" smtClean="0"/>
              <a:t>Instructor notes:</a:t>
            </a:r>
            <a:endParaRPr lang="en-US" dirty="0"/>
          </a:p>
        </p:txBody>
      </p:sp>
    </p:spTree>
    <p:extLst>
      <p:ext uri="{BB962C8B-B14F-4D97-AF65-F5344CB8AC3E}">
        <p14:creationId xmlns:p14="http://schemas.microsoft.com/office/powerpoint/2010/main" val="15691618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&lt;*s*o*u*r*c*e*&gt;*2*3*1*9*a*1*-*2*-*7*5*&lt;*/*s*o*u*r*c*e*&gt;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756825"/>
          </a:xfrm>
        </p:spPr>
        <p:txBody>
          <a:bodyPr/>
          <a:lstStyle/>
          <a:p>
            <a:r>
              <a:rPr lang="en-US" smtClean="0"/>
              <a:t>Jogger text: Augmenting Objects With the Prototype</a:t>
            </a:r>
          </a:p>
          <a:p>
            <a:r>
              <a:rPr lang="en-US" smtClean="0"/>
              <a:t>Direction: Right</a:t>
            </a:r>
          </a:p>
          <a:p>
            <a:r>
              <a:rPr lang="en-US" smtClean="0"/>
              <a:t>Instructor notes:</a:t>
            </a:r>
            <a:endParaRPr lang="en-US" dirty="0"/>
          </a:p>
        </p:txBody>
      </p:sp>
    </p:spTree>
    <p:extLst>
      <p:ext uri="{BB962C8B-B14F-4D97-AF65-F5344CB8AC3E}">
        <p14:creationId xmlns:p14="http://schemas.microsoft.com/office/powerpoint/2010/main" val="5657501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&lt;*s*o*u*r*c*e*&gt;*2*3*1*9*a*1*-*2*-*7*6*&lt;*/*s*o*u*r*c*e*&gt;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996891"/>
          </a:xfrm>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mtClean="0"/>
              <a:t>Jogger text: Prototype Example</a:t>
            </a:r>
          </a:p>
          <a:p>
            <a:pPr marL="0" marR="0" indent="0" algn="l" defTabSz="914400" rtl="0" eaLnBrk="1" fontAlgn="base" latinLnBrk="0" hangingPunct="1">
              <a:lnSpc>
                <a:spcPct val="100000"/>
              </a:lnSpc>
              <a:spcBef>
                <a:spcPct val="30000"/>
              </a:spcBef>
              <a:spcAft>
                <a:spcPct val="0"/>
              </a:spcAft>
              <a:buClrTx/>
              <a:buSzTx/>
              <a:buFontTx/>
              <a:buNone/>
              <a:tabLst/>
              <a:defRPr/>
            </a:pPr>
            <a:r>
              <a:rPr lang="en-US" smtClean="0"/>
              <a:t>Direction: Left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mtClean="0"/>
              <a:t>Instructor notes:We</a:t>
            </a:r>
            <a:r>
              <a:rPr lang="en-US" baseline="0" smtClean="0"/>
              <a:t> </a:t>
            </a:r>
            <a:r>
              <a:rPr lang="en-US" baseline="0" dirty="0" smtClean="0"/>
              <a:t>will add this code to our library file later</a:t>
            </a:r>
            <a:endParaRPr lang="en-US" dirty="0" smtClean="0"/>
          </a:p>
          <a:p>
            <a:endParaRPr lang="en-US" dirty="0"/>
          </a:p>
        </p:txBody>
      </p:sp>
    </p:spTree>
    <p:extLst>
      <p:ext uri="{BB962C8B-B14F-4D97-AF65-F5344CB8AC3E}">
        <p14:creationId xmlns:p14="http://schemas.microsoft.com/office/powerpoint/2010/main" val="17348249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&lt;*s*o*u*r*c*e*&gt;*2*3*1*9*a*1*-*2*-*7*7*&lt;*/*s*o*u*r*c*e*&gt;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756825"/>
          </a:xfrm>
        </p:spPr>
        <p:txBody>
          <a:bodyPr/>
          <a:lstStyle/>
          <a:p>
            <a:r>
              <a:rPr lang="en-US" dirty="0" smtClean="0"/>
              <a:t>Jogger text: Feature Testing and Prototype</a:t>
            </a:r>
          </a:p>
          <a:p>
            <a:r>
              <a:rPr lang="en-US" dirty="0" smtClean="0"/>
              <a:t>Direction: Right</a:t>
            </a:r>
          </a:p>
          <a:p>
            <a:r>
              <a:rPr lang="en-US" dirty="0" smtClean="0"/>
              <a:t>Instructor notes:</a:t>
            </a:r>
            <a:endParaRPr lang="en-US" dirty="0"/>
          </a:p>
        </p:txBody>
      </p:sp>
    </p:spTree>
    <p:extLst>
      <p:ext uri="{BB962C8B-B14F-4D97-AF65-F5344CB8AC3E}">
        <p14:creationId xmlns:p14="http://schemas.microsoft.com/office/powerpoint/2010/main" val="154695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&lt;*s*o*u*r*c*e*&gt;*2*3*1*9*a*1*-*2*-*1*3*&lt;*/*s*o*u*r*c*e*&gt;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44720" cy="3194416"/>
          </a:xfrm>
        </p:spPr>
        <p:txBody>
          <a:bodyPr/>
          <a:lstStyle/>
          <a:p>
            <a:r>
              <a:rPr lang="en-US" smtClean="0"/>
              <a:t>Jogger text: Obtrusive JavaScript</a:t>
            </a:r>
          </a:p>
          <a:p>
            <a:r>
              <a:rPr lang="en-US" smtClean="0"/>
              <a:t>Direction: Right</a:t>
            </a:r>
          </a:p>
          <a:p>
            <a:r>
              <a:rPr lang="en-US" smtClean="0"/>
              <a:t>Instructor notes:Do </a:t>
            </a:r>
            <a:r>
              <a:rPr lang="en-US" dirty="0" smtClean="0"/>
              <a:t>not try to explain the code at this point</a:t>
            </a:r>
            <a:r>
              <a:rPr lang="en-US" baseline="0" dirty="0" smtClean="0"/>
              <a:t> – the purpose of the slide is to illustrate how obtrusive this JS is. Makes the page hard to read and edit.</a:t>
            </a:r>
            <a:endParaRPr lang="en-US" dirty="0" smtClean="0">
              <a:effectLst/>
            </a:endParaRPr>
          </a:p>
          <a:p>
            <a:endParaRPr lang="en-US" dirty="0" smtClean="0">
              <a:effectLst/>
            </a:endParaRPr>
          </a:p>
          <a:p>
            <a:r>
              <a:rPr lang="en-US" dirty="0" smtClean="0">
                <a:effectLst/>
              </a:rPr>
              <a:t>This is also the first "Do Now" of this kind.</a:t>
            </a:r>
            <a:r>
              <a:rPr lang="en-US" baseline="0" dirty="0" smtClean="0">
                <a:effectLst/>
              </a:rPr>
              <a:t> Most of the code examples are available on the site map to investigate and also run. This allows students to follow along and actually execute the code if they want to. The reference at the bottom indicates where this example can be found on the site map. Open a Web browser and go to the home page. Click on the Site Map link and then under the section for Chapter 2 click on Obtrusive JavaScript. Note, the site map does not actually say "Chapter 2", it just has the chapter number "2". </a:t>
            </a:r>
          </a:p>
          <a:p>
            <a:endParaRPr lang="en-US" baseline="0" dirty="0" smtClean="0">
              <a:effectLst/>
            </a:endParaRPr>
          </a:p>
          <a:p>
            <a:r>
              <a:rPr lang="en-US" baseline="0" dirty="0" smtClean="0">
                <a:effectLst/>
              </a:rPr>
              <a:t>For the remainder of the course, we put Do Now icons on the slides that reference any code on the site map. This allows the students to easily find and execute all the code examples. We encourage you to demo all examples and encourage the students to follow along. </a:t>
            </a:r>
            <a:endParaRPr lang="en-US" dirty="0"/>
          </a:p>
        </p:txBody>
      </p:sp>
    </p:spTree>
    <p:extLst>
      <p:ext uri="{BB962C8B-B14F-4D97-AF65-F5344CB8AC3E}">
        <p14:creationId xmlns:p14="http://schemas.microsoft.com/office/powerpoint/2010/main" val="1611763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&lt;*s*o*u*r*c*e*&gt;*2*3*1*9*a*1*-*2*-*1*4*&lt;*/*s*o*u*r*c*e*&gt;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941491"/>
          </a:xfrm>
        </p:spPr>
        <p:txBody>
          <a:bodyPr/>
          <a:lstStyle/>
          <a:p>
            <a:r>
              <a:rPr lang="en-US" smtClean="0"/>
              <a:t>Jogger text: Unobtrusive JavaScript</a:t>
            </a:r>
          </a:p>
          <a:p>
            <a:r>
              <a:rPr lang="en-US" smtClean="0"/>
              <a:t>Direction: Left</a:t>
            </a:r>
          </a:p>
          <a:p>
            <a:r>
              <a:rPr lang="en-US" smtClean="0"/>
              <a:t>Instructor notes:Adding </a:t>
            </a:r>
            <a:r>
              <a:rPr lang="en-US" dirty="0" smtClean="0"/>
              <a:t>the script block just before /body also means we can safely access anything in the &lt;body&gt;</a:t>
            </a:r>
            <a:endParaRPr lang="en-US" dirty="0"/>
          </a:p>
        </p:txBody>
      </p:sp>
    </p:spTree>
    <p:extLst>
      <p:ext uri="{BB962C8B-B14F-4D97-AF65-F5344CB8AC3E}">
        <p14:creationId xmlns:p14="http://schemas.microsoft.com/office/powerpoint/2010/main" val="1213827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&lt;*s*o*u*r*c*e*&gt;*2*3*1*9*a*1*-*2*-*1*5*&lt;*/*s*o*u*r*c*e*&gt;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756825"/>
          </a:xfrm>
        </p:spPr>
        <p:txBody>
          <a:bodyPr/>
          <a:lstStyle/>
          <a:p>
            <a:r>
              <a:rPr lang="en-US" smtClean="0"/>
              <a:t>Jogger text: Unobtrusive JavaScript</a:t>
            </a:r>
          </a:p>
          <a:p>
            <a:r>
              <a:rPr lang="en-US" smtClean="0"/>
              <a:t>Direction: Right</a:t>
            </a:r>
          </a:p>
          <a:p>
            <a:r>
              <a:rPr lang="en-US" smtClean="0"/>
              <a:t>Instructor notes:</a:t>
            </a:r>
            <a:endParaRPr lang="en-US" dirty="0"/>
          </a:p>
        </p:txBody>
      </p:sp>
    </p:spTree>
    <p:extLst>
      <p:ext uri="{BB962C8B-B14F-4D97-AF65-F5344CB8AC3E}">
        <p14:creationId xmlns:p14="http://schemas.microsoft.com/office/powerpoint/2010/main" val="3619499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&lt;*s*o*u*r*c*e*&gt;*2*3*1*9*a*1*-*2*-*1*6*&lt;*/*s*o*u*r*c*e*&gt;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7013" y="3962400"/>
            <a:ext cx="6429375" cy="1181557"/>
          </a:xfrm>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mtClean="0"/>
              <a:t>Jogger text: Unobtrusive Example</a:t>
            </a:r>
          </a:p>
          <a:p>
            <a:pPr marL="0" marR="0" indent="0" algn="l" defTabSz="914400" rtl="0" eaLnBrk="1" fontAlgn="base" latinLnBrk="0" hangingPunct="1">
              <a:lnSpc>
                <a:spcPct val="100000"/>
              </a:lnSpc>
              <a:spcBef>
                <a:spcPct val="30000"/>
              </a:spcBef>
              <a:spcAft>
                <a:spcPct val="0"/>
              </a:spcAft>
              <a:buClrTx/>
              <a:buSzTx/>
              <a:buFontTx/>
              <a:buNone/>
              <a:tabLst/>
              <a:defRPr/>
            </a:pPr>
            <a:r>
              <a:rPr lang="en-US" smtClean="0"/>
              <a:t>Direction: Left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mtClean="0"/>
              <a:t>Instructor notes:This </a:t>
            </a:r>
            <a:r>
              <a:rPr lang="en-US" dirty="0" smtClean="0"/>
              <a:t>example</a:t>
            </a:r>
            <a:r>
              <a:rPr lang="en-US" baseline="0" dirty="0" smtClean="0"/>
              <a:t> shows some advanced syntax and concepts (adding event handlers unobtrusively), but focus on the big picture. We will see all the details later…/</a:t>
            </a:r>
            <a:endParaRPr lang="en-US" dirty="0" smtClean="0"/>
          </a:p>
          <a:p>
            <a:endParaRPr lang="en-US" dirty="0"/>
          </a:p>
        </p:txBody>
      </p:sp>
    </p:spTree>
    <p:extLst>
      <p:ext uri="{BB962C8B-B14F-4D97-AF65-F5344CB8AC3E}">
        <p14:creationId xmlns:p14="http://schemas.microsoft.com/office/powerpoint/2010/main" val="1249675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37576" name="Rectangle 2056"/>
          <p:cNvSpPr>
            <a:spLocks noGrp="1" noChangeArrowheads="1"/>
          </p:cNvSpPr>
          <p:nvPr>
            <p:ph type="ctrTitle" sz="quarter"/>
          </p:nvPr>
        </p:nvSpPr>
        <p:spPr bwMode="black">
          <a:xfrm>
            <a:off x="309563" y="1179576"/>
            <a:ext cx="8521286" cy="1638300"/>
          </a:xfrm>
          <a:effectLst/>
        </p:spPr>
        <p:txBody>
          <a:bodyPr anchorCtr="1"/>
          <a:lstStyle>
            <a:lvl1pPr>
              <a:defRPr sz="3600">
                <a:solidFill>
                  <a:srgbClr val="005AAB"/>
                </a:solidFill>
              </a:defRPr>
            </a:lvl1pPr>
          </a:lstStyle>
          <a:p>
            <a:r>
              <a:rPr lang="fr-FR" smtClean="0"/>
              <a:t>Modifiez le style du titre</a:t>
            </a:r>
            <a:endParaRPr lang="en-US" dirty="0"/>
          </a:p>
        </p:txBody>
      </p:sp>
      <p:sp>
        <p:nvSpPr>
          <p:cNvPr id="237577" name="Rectangle 2057"/>
          <p:cNvSpPr>
            <a:spLocks noGrp="1" noChangeArrowheads="1"/>
          </p:cNvSpPr>
          <p:nvPr>
            <p:ph type="subTitle" sz="quarter" idx="1"/>
          </p:nvPr>
        </p:nvSpPr>
        <p:spPr bwMode="invGray">
          <a:xfrm>
            <a:off x="322262" y="301752"/>
            <a:ext cx="5853069" cy="381000"/>
          </a:xfrm>
          <a:effectLst/>
        </p:spPr>
        <p:txBody>
          <a:bodyPr/>
          <a:lstStyle>
            <a:lvl1pPr marL="0" indent="0">
              <a:spcBef>
                <a:spcPct val="0"/>
              </a:spcBef>
              <a:buFont typeface="Arial" charset="0"/>
              <a:buNone/>
              <a:defRPr sz="2400">
                <a:solidFill>
                  <a:schemeClr val="tx2"/>
                </a:solidFill>
              </a:defRPr>
            </a:lvl1pPr>
          </a:lstStyle>
          <a:p>
            <a:r>
              <a:rPr lang="fr-FR" smtClean="0"/>
              <a:t>Modifiez le style des sous-titres du masque</a:t>
            </a:r>
            <a:endParaRPr lang="en-US" dirty="0"/>
          </a:p>
        </p:txBody>
      </p:sp>
    </p:spTree>
    <p:extLst>
      <p:ext uri="{BB962C8B-B14F-4D97-AF65-F5344CB8AC3E}">
        <p14:creationId xmlns:p14="http://schemas.microsoft.com/office/powerpoint/2010/main" val="2934582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268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127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635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Title Slide">
    <p:bg>
      <p:bgPr>
        <a:solidFill>
          <a:schemeClr val="tx2"/>
        </a:solidFill>
        <a:effectLst/>
      </p:bgPr>
    </p:bg>
    <p:spTree>
      <p:nvGrpSpPr>
        <p:cNvPr id="1" name=""/>
        <p:cNvGrpSpPr/>
        <p:nvPr/>
      </p:nvGrpSpPr>
      <p:grpSpPr>
        <a:xfrm>
          <a:off x="0" y="0"/>
          <a:ext cx="0" cy="0"/>
          <a:chOff x="0" y="0"/>
          <a:chExt cx="0" cy="0"/>
        </a:xfrm>
      </p:grpSpPr>
      <p:sp>
        <p:nvSpPr>
          <p:cNvPr id="36" name="Rectangle 2056"/>
          <p:cNvSpPr>
            <a:spLocks noGrp="1" noChangeArrowheads="1"/>
          </p:cNvSpPr>
          <p:nvPr>
            <p:ph type="ctrTitle" sz="quarter"/>
          </p:nvPr>
        </p:nvSpPr>
        <p:spPr bwMode="black">
          <a:xfrm>
            <a:off x="309563" y="1179576"/>
            <a:ext cx="8521286" cy="1638300"/>
          </a:xfrm>
          <a:effectLst/>
        </p:spPr>
        <p:txBody>
          <a:bodyPr anchor="ctr" anchorCtr="1"/>
          <a:lstStyle>
            <a:lvl1pPr>
              <a:defRPr sz="3600">
                <a:solidFill>
                  <a:srgbClr val="005AAB"/>
                </a:solidFill>
              </a:defRPr>
            </a:lvl1pPr>
          </a:lstStyle>
          <a:p>
            <a:r>
              <a:rPr lang="en-US" smtClean="0"/>
              <a:t>Click to edit Master title style</a:t>
            </a:r>
            <a:endParaRPr lang="en-US" dirty="0"/>
          </a:p>
        </p:txBody>
      </p:sp>
      <p:sp>
        <p:nvSpPr>
          <p:cNvPr id="37" name="Rectangle 2057"/>
          <p:cNvSpPr>
            <a:spLocks noGrp="1" noChangeArrowheads="1"/>
          </p:cNvSpPr>
          <p:nvPr>
            <p:ph type="subTitle" sz="quarter" idx="1"/>
          </p:nvPr>
        </p:nvSpPr>
        <p:spPr bwMode="white">
          <a:xfrm>
            <a:off x="322262" y="301752"/>
            <a:ext cx="5853069" cy="381000"/>
          </a:xfrm>
          <a:effectLst/>
        </p:spPr>
        <p:txBody>
          <a:bodyPr/>
          <a:lstStyle>
            <a:lvl1pPr marL="0" indent="0">
              <a:spcBef>
                <a:spcPct val="0"/>
              </a:spcBef>
              <a:buFont typeface="Arial" charset="0"/>
              <a:buNone/>
              <a:defRPr sz="2400">
                <a:solidFill>
                  <a:schemeClr val="tx2"/>
                </a:solidFill>
              </a:defRPr>
            </a:lvl1pPr>
          </a:lstStyle>
          <a:p>
            <a:r>
              <a:rPr lang="en-US" smtClean="0"/>
              <a:t>Click to edit Master subtitle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287338" indent="-277813">
              <a:buClr>
                <a:srgbClr val="DA2128"/>
              </a:buClr>
              <a:buFont typeface="Webdings" pitchFamily="18" charset="2"/>
              <a:buChar char="s"/>
              <a:defRPr/>
            </a:lvl4pPr>
            <a:lvl5pPr marL="287338" indent="-287338">
              <a:buClr>
                <a:srgbClr val="DA2128"/>
              </a:buClr>
              <a:buFont typeface="Webdings" pitchFamily="18" charset="2"/>
              <a:buChar cha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en-US"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472184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9F89142E-A099-41BE-9240-677F5967C7F0}" type="datetimeFigureOut">
              <a:rPr lang="fr-FR" smtClean="0"/>
              <a:t>14/06/2016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D581EB7-8D43-4BD4-A06B-D1A9B18A9F29}" type="slidenum">
              <a:rPr lang="fr-FR" smtClean="0"/>
              <a:t>‹N°›</a:t>
            </a:fld>
            <a:endParaRPr lang="fr-FR"/>
          </a:p>
        </p:txBody>
      </p:sp>
    </p:spTree>
    <p:extLst>
      <p:ext uri="{BB962C8B-B14F-4D97-AF65-F5344CB8AC3E}">
        <p14:creationId xmlns:p14="http://schemas.microsoft.com/office/powerpoint/2010/main" val="2393637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F89142E-A099-41BE-9240-677F5967C7F0}" type="datetimeFigureOut">
              <a:rPr lang="fr-FR" smtClean="0"/>
              <a:t>14/06/2016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D581EB7-8D43-4BD4-A06B-D1A9B18A9F29}" type="slidenum">
              <a:rPr lang="fr-FR" smtClean="0"/>
              <a:t>‹N°›</a:t>
            </a:fld>
            <a:endParaRPr lang="fr-FR"/>
          </a:p>
        </p:txBody>
      </p:sp>
    </p:spTree>
    <p:extLst>
      <p:ext uri="{BB962C8B-B14F-4D97-AF65-F5344CB8AC3E}">
        <p14:creationId xmlns:p14="http://schemas.microsoft.com/office/powerpoint/2010/main" val="6696429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9F89142E-A099-41BE-9240-677F5967C7F0}" type="datetimeFigureOut">
              <a:rPr lang="fr-FR" smtClean="0"/>
              <a:t>14/06/2016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D581EB7-8D43-4BD4-A06B-D1A9B18A9F29}" type="slidenum">
              <a:rPr lang="fr-FR" smtClean="0"/>
              <a:t>‹N°›</a:t>
            </a:fld>
            <a:endParaRPr lang="fr-FR"/>
          </a:p>
        </p:txBody>
      </p:sp>
    </p:spTree>
    <p:extLst>
      <p:ext uri="{BB962C8B-B14F-4D97-AF65-F5344CB8AC3E}">
        <p14:creationId xmlns:p14="http://schemas.microsoft.com/office/powerpoint/2010/main" val="2005107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F89142E-A099-41BE-9240-677F5967C7F0}" type="datetimeFigureOut">
              <a:rPr lang="fr-FR" smtClean="0"/>
              <a:t>14/06/2016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D581EB7-8D43-4BD4-A06B-D1A9B18A9F29}" type="slidenum">
              <a:rPr lang="fr-FR" smtClean="0"/>
              <a:t>‹N°›</a:t>
            </a:fld>
            <a:endParaRPr lang="fr-FR"/>
          </a:p>
        </p:txBody>
      </p:sp>
    </p:spTree>
    <p:extLst>
      <p:ext uri="{BB962C8B-B14F-4D97-AF65-F5344CB8AC3E}">
        <p14:creationId xmlns:p14="http://schemas.microsoft.com/office/powerpoint/2010/main" val="396911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287338" indent="-277813">
              <a:buClr>
                <a:srgbClr val="DA2128"/>
              </a:buClr>
              <a:buFont typeface="Webdings" pitchFamily="18" charset="2"/>
              <a:buChar char="s"/>
              <a:defRPr/>
            </a:lvl4pPr>
            <a:lvl5pPr marL="1201738" indent="-234950">
              <a:buClr>
                <a:srgbClr val="DA2128"/>
              </a:buClr>
              <a:defRPr/>
            </a:lvl5pPr>
            <a:lvl6pPr>
              <a:defRPr>
                <a:solidFill>
                  <a:schemeClr val="bg2"/>
                </a:solidFill>
              </a:defRPr>
            </a:lvl6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fr-FR" smtClean="0"/>
              <a:t>Modifiez le style du titre</a:t>
            </a:r>
            <a:endParaRPr lang="en-US" dirty="0"/>
          </a:p>
        </p:txBody>
      </p:sp>
    </p:spTree>
    <p:extLst>
      <p:ext uri="{BB962C8B-B14F-4D97-AF65-F5344CB8AC3E}">
        <p14:creationId xmlns:p14="http://schemas.microsoft.com/office/powerpoint/2010/main" val="763824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F89142E-A099-41BE-9240-677F5967C7F0}" type="datetimeFigureOut">
              <a:rPr lang="fr-FR" smtClean="0"/>
              <a:t>14/06/2016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D581EB7-8D43-4BD4-A06B-D1A9B18A9F29}" type="slidenum">
              <a:rPr lang="fr-FR" smtClean="0"/>
              <a:t>‹N°›</a:t>
            </a:fld>
            <a:endParaRPr lang="fr-FR"/>
          </a:p>
        </p:txBody>
      </p:sp>
    </p:spTree>
    <p:extLst>
      <p:ext uri="{BB962C8B-B14F-4D97-AF65-F5344CB8AC3E}">
        <p14:creationId xmlns:p14="http://schemas.microsoft.com/office/powerpoint/2010/main" val="25077827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9F89142E-A099-41BE-9240-677F5967C7F0}" type="datetimeFigureOut">
              <a:rPr lang="fr-FR" smtClean="0"/>
              <a:t>14/06/2016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D581EB7-8D43-4BD4-A06B-D1A9B18A9F29}" type="slidenum">
              <a:rPr lang="fr-FR" smtClean="0"/>
              <a:t>‹N°›</a:t>
            </a:fld>
            <a:endParaRPr lang="fr-FR"/>
          </a:p>
        </p:txBody>
      </p:sp>
    </p:spTree>
    <p:extLst>
      <p:ext uri="{BB962C8B-B14F-4D97-AF65-F5344CB8AC3E}">
        <p14:creationId xmlns:p14="http://schemas.microsoft.com/office/powerpoint/2010/main" val="35481055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F89142E-A099-41BE-9240-677F5967C7F0}" type="datetimeFigureOut">
              <a:rPr lang="fr-FR" smtClean="0"/>
              <a:t>14/06/2016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D581EB7-8D43-4BD4-A06B-D1A9B18A9F29}" type="slidenum">
              <a:rPr lang="fr-FR" smtClean="0"/>
              <a:t>‹N°›</a:t>
            </a:fld>
            <a:endParaRPr lang="fr-FR"/>
          </a:p>
        </p:txBody>
      </p:sp>
    </p:spTree>
    <p:extLst>
      <p:ext uri="{BB962C8B-B14F-4D97-AF65-F5344CB8AC3E}">
        <p14:creationId xmlns:p14="http://schemas.microsoft.com/office/powerpoint/2010/main" val="7314348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F89142E-A099-41BE-9240-677F5967C7F0}" type="datetimeFigureOut">
              <a:rPr lang="fr-FR" smtClean="0"/>
              <a:t>14/06/2016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D581EB7-8D43-4BD4-A06B-D1A9B18A9F29}" type="slidenum">
              <a:rPr lang="fr-FR" smtClean="0"/>
              <a:t>‹N°›</a:t>
            </a:fld>
            <a:endParaRPr lang="fr-FR"/>
          </a:p>
        </p:txBody>
      </p:sp>
    </p:spTree>
    <p:extLst>
      <p:ext uri="{BB962C8B-B14F-4D97-AF65-F5344CB8AC3E}">
        <p14:creationId xmlns:p14="http://schemas.microsoft.com/office/powerpoint/2010/main" val="4146481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F89142E-A099-41BE-9240-677F5967C7F0}" type="datetimeFigureOut">
              <a:rPr lang="fr-FR" smtClean="0"/>
              <a:t>14/06/2016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D581EB7-8D43-4BD4-A06B-D1A9B18A9F29}" type="slidenum">
              <a:rPr lang="fr-FR" smtClean="0"/>
              <a:t>‹N°›</a:t>
            </a:fld>
            <a:endParaRPr lang="fr-FR"/>
          </a:p>
        </p:txBody>
      </p:sp>
    </p:spTree>
    <p:extLst>
      <p:ext uri="{BB962C8B-B14F-4D97-AF65-F5344CB8AC3E}">
        <p14:creationId xmlns:p14="http://schemas.microsoft.com/office/powerpoint/2010/main" val="35729117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F89142E-A099-41BE-9240-677F5967C7F0}" type="datetimeFigureOut">
              <a:rPr lang="fr-FR" smtClean="0"/>
              <a:t>14/06/2016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D581EB7-8D43-4BD4-A06B-D1A9B18A9F29}" type="slidenum">
              <a:rPr lang="fr-FR" smtClean="0"/>
              <a:t>‹N°›</a:t>
            </a:fld>
            <a:endParaRPr lang="fr-FR"/>
          </a:p>
        </p:txBody>
      </p:sp>
    </p:spTree>
    <p:extLst>
      <p:ext uri="{BB962C8B-B14F-4D97-AF65-F5344CB8AC3E}">
        <p14:creationId xmlns:p14="http://schemas.microsoft.com/office/powerpoint/2010/main" val="22445809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F89142E-A099-41BE-9240-677F5967C7F0}" type="datetimeFigureOut">
              <a:rPr lang="fr-FR" smtClean="0"/>
              <a:t>14/06/2016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D581EB7-8D43-4BD4-A06B-D1A9B18A9F29}" type="slidenum">
              <a:rPr lang="fr-FR" smtClean="0"/>
              <a:t>‹N°›</a:t>
            </a:fld>
            <a:endParaRPr lang="fr-FR"/>
          </a:p>
        </p:txBody>
      </p:sp>
    </p:spTree>
    <p:extLst>
      <p:ext uri="{BB962C8B-B14F-4D97-AF65-F5344CB8AC3E}">
        <p14:creationId xmlns:p14="http://schemas.microsoft.com/office/powerpoint/2010/main" val="1286781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structorLed">
    <p:spTree>
      <p:nvGrpSpPr>
        <p:cNvPr id="1" name=""/>
        <p:cNvGrpSpPr/>
        <p:nvPr/>
      </p:nvGrpSpPr>
      <p:grpSpPr>
        <a:xfrm>
          <a:off x="0" y="0"/>
          <a:ext cx="0" cy="0"/>
          <a:chOff x="0" y="0"/>
          <a:chExt cx="0" cy="0"/>
        </a:xfrm>
      </p:grpSpPr>
      <p:sp>
        <p:nvSpPr>
          <p:cNvPr id="5" name="Text Box 29"/>
          <p:cNvSpPr txBox="1">
            <a:spLocks noChangeArrowheads="1"/>
          </p:cNvSpPr>
          <p:nvPr/>
        </p:nvSpPr>
        <p:spPr bwMode="blackWhite">
          <a:xfrm>
            <a:off x="7605713" y="61913"/>
            <a:ext cx="1497012" cy="307975"/>
          </a:xfrm>
          <a:prstGeom prst="rect">
            <a:avLst/>
          </a:prstGeom>
          <a:solidFill>
            <a:schemeClr val="accent1"/>
          </a:solidFill>
          <a:ln w="12700">
            <a:solidFill>
              <a:srgbClr val="005BAB"/>
            </a:solidFill>
            <a:miter lim="800000"/>
            <a:headEnd/>
            <a:tailEnd/>
          </a:ln>
        </p:spPr>
        <p:txBody>
          <a:bodyPr wrap="none" anchor="ctr" anchorCtr="1">
            <a:spAutoFit/>
          </a:bodyP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GB" altLang="fr-FR" b="1">
                <a:solidFill>
                  <a:schemeClr val="accent2"/>
                </a:solidFill>
              </a:rPr>
              <a:t>Travaux dirigés</a:t>
            </a:r>
            <a:endParaRPr lang="en-GB" altLang="fr-FR"/>
          </a:p>
        </p:txBody>
      </p:sp>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287338" indent="-287338">
              <a:buClr>
                <a:srgbClr val="DA2128"/>
              </a:buClr>
              <a:buFont typeface="Webdings" pitchFamily="18" charset="2"/>
              <a:buChar char="s"/>
              <a:defRPr/>
            </a:lvl4pPr>
            <a:lvl5pPr marL="1201738" indent="-234950">
              <a:buClr>
                <a:srgbClr val="DA2128"/>
              </a:buClr>
              <a:defRPr/>
            </a:lvl5pPr>
            <a:lvl6pPr>
              <a:defRPr>
                <a:solidFill>
                  <a:schemeClr val="bg2"/>
                </a:solidFill>
              </a:defRPr>
            </a:lvl6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fr-FR" smtClean="0"/>
              <a:t>Modifiez le style du titre</a:t>
            </a:r>
            <a:endParaRPr lang="en-US" dirty="0"/>
          </a:p>
        </p:txBody>
      </p:sp>
    </p:spTree>
    <p:extLst>
      <p:ext uri="{BB962C8B-B14F-4D97-AF65-F5344CB8AC3E}">
        <p14:creationId xmlns:p14="http://schemas.microsoft.com/office/powerpoint/2010/main" val="3645999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ference">
    <p:spTree>
      <p:nvGrpSpPr>
        <p:cNvPr id="1" name=""/>
        <p:cNvGrpSpPr/>
        <p:nvPr/>
      </p:nvGrpSpPr>
      <p:grpSpPr>
        <a:xfrm>
          <a:off x="0" y="0"/>
          <a:ext cx="0" cy="0"/>
          <a:chOff x="0" y="0"/>
          <a:chExt cx="0" cy="0"/>
        </a:xfrm>
      </p:grpSpPr>
      <p:sp>
        <p:nvSpPr>
          <p:cNvPr id="5" name="Text Box 29"/>
          <p:cNvSpPr txBox="1">
            <a:spLocks noChangeArrowheads="1"/>
          </p:cNvSpPr>
          <p:nvPr/>
        </p:nvSpPr>
        <p:spPr bwMode="blackWhite">
          <a:xfrm>
            <a:off x="7904163" y="61913"/>
            <a:ext cx="1147762" cy="307975"/>
          </a:xfrm>
          <a:prstGeom prst="rect">
            <a:avLst/>
          </a:prstGeom>
          <a:solidFill>
            <a:schemeClr val="accent1"/>
          </a:solidFill>
          <a:ln w="12700">
            <a:solidFill>
              <a:srgbClr val="005BAB"/>
            </a:solidFill>
            <a:miter lim="800000"/>
            <a:headEnd/>
            <a:tailEnd/>
          </a:ln>
        </p:spPr>
        <p:txBody>
          <a:bodyPr anchor="ctr" anchorCtr="1">
            <a:spAutoFit/>
          </a:bodyP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GB" altLang="fr-FR" b="1">
                <a:solidFill>
                  <a:schemeClr val="accent2"/>
                </a:solidFill>
              </a:rPr>
              <a:t>Référence</a:t>
            </a:r>
            <a:endParaRPr lang="en-GB" altLang="fr-FR"/>
          </a:p>
        </p:txBody>
      </p:sp>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966788" indent="-222250">
              <a:buClr>
                <a:srgbClr val="DA2128"/>
              </a:buClr>
              <a:defRPr/>
            </a:lvl4pPr>
            <a:lvl5pPr marL="1201738" indent="-234950">
              <a:buClr>
                <a:srgbClr val="DA2128"/>
              </a:buClr>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fr-FR" smtClean="0"/>
              <a:t>Modifiez le style du titre</a:t>
            </a:r>
            <a:endParaRPr lang="en-US" dirty="0"/>
          </a:p>
        </p:txBody>
      </p:sp>
    </p:spTree>
    <p:extLst>
      <p:ext uri="{BB962C8B-B14F-4D97-AF65-F5344CB8AC3E}">
        <p14:creationId xmlns:p14="http://schemas.microsoft.com/office/powerpoint/2010/main" val="422930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5" name="Text Box 29"/>
          <p:cNvSpPr txBox="1">
            <a:spLocks noChangeArrowheads="1"/>
          </p:cNvSpPr>
          <p:nvPr/>
        </p:nvSpPr>
        <p:spPr bwMode="blackWhite">
          <a:xfrm>
            <a:off x="8255000" y="61913"/>
            <a:ext cx="796925" cy="307975"/>
          </a:xfrm>
          <a:prstGeom prst="rect">
            <a:avLst/>
          </a:prstGeom>
          <a:solidFill>
            <a:schemeClr val="accent1"/>
          </a:solidFill>
          <a:ln w="12700">
            <a:solidFill>
              <a:srgbClr val="005BAB"/>
            </a:solidFill>
            <a:miter lim="800000"/>
            <a:headEnd/>
            <a:tailEnd/>
          </a:ln>
        </p:spPr>
        <p:txBody>
          <a:bodyPr anchor="ctr" anchorCtr="1">
            <a:spAutoFit/>
          </a:bodyP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GB" altLang="fr-FR" b="1">
                <a:solidFill>
                  <a:schemeClr val="accent2"/>
                </a:solidFill>
              </a:rPr>
              <a:t>Démo</a:t>
            </a:r>
            <a:endParaRPr lang="en-GB" altLang="fr-FR"/>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fr-FR" smtClean="0"/>
              <a:t>Modifiez le style du titre</a:t>
            </a:r>
            <a:endParaRPr lang="en-US" dirty="0"/>
          </a:p>
        </p:txBody>
      </p:sp>
      <p:sp>
        <p:nvSpPr>
          <p:cNvPr id="6" name="Content Placeholder 2"/>
          <p:cNvSpPr>
            <a:spLocks noGrp="1"/>
          </p:cNvSpPr>
          <p:nvPr>
            <p:ph idx="10"/>
          </p:nvPr>
        </p:nvSpPr>
        <p:spPr>
          <a:xfrm>
            <a:off x="270435" y="575235"/>
            <a:ext cx="8599488" cy="1566862"/>
          </a:xfrm>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287338" indent="-287338">
              <a:buClr>
                <a:srgbClr val="DA2128"/>
              </a:buClr>
              <a:buFont typeface="Webdings" pitchFamily="18" charset="2"/>
              <a:buChar char="s"/>
              <a:defRPr/>
            </a:lvl4pPr>
            <a:lvl5pPr marL="1201738" indent="-234950">
              <a:buClr>
                <a:srgbClr val="DA2128"/>
              </a:buClr>
              <a:defRPr/>
            </a:lvl5pPr>
            <a:lvl6pPr>
              <a:defRPr>
                <a:solidFill>
                  <a:schemeClr val="bg2"/>
                </a:solidFill>
              </a:defRPr>
            </a:lvl6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3467016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iz">
    <p:spTree>
      <p:nvGrpSpPr>
        <p:cNvPr id="1" name=""/>
        <p:cNvGrpSpPr/>
        <p:nvPr/>
      </p:nvGrpSpPr>
      <p:grpSpPr>
        <a:xfrm>
          <a:off x="0" y="0"/>
          <a:ext cx="0" cy="0"/>
          <a:chOff x="0" y="0"/>
          <a:chExt cx="0" cy="0"/>
        </a:xfrm>
      </p:grpSpPr>
      <p:sp>
        <p:nvSpPr>
          <p:cNvPr id="5" name="Text Box 29"/>
          <p:cNvSpPr txBox="1">
            <a:spLocks noChangeArrowheads="1"/>
          </p:cNvSpPr>
          <p:nvPr/>
        </p:nvSpPr>
        <p:spPr bwMode="blackWhite">
          <a:xfrm>
            <a:off x="8255000" y="66675"/>
            <a:ext cx="796925" cy="307975"/>
          </a:xfrm>
          <a:prstGeom prst="rect">
            <a:avLst/>
          </a:prstGeom>
          <a:solidFill>
            <a:schemeClr val="accent1"/>
          </a:solidFill>
          <a:ln w="12700">
            <a:solidFill>
              <a:srgbClr val="005BAB"/>
            </a:solidFill>
            <a:miter lim="800000"/>
            <a:headEnd/>
            <a:tailEnd/>
          </a:ln>
        </p:spPr>
        <p:txBody>
          <a:bodyPr anchor="ctr" anchorCtr="1">
            <a:spAutoFit/>
          </a:bodyP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GB" altLang="fr-FR" b="1">
                <a:solidFill>
                  <a:schemeClr val="accent2"/>
                </a:solidFill>
              </a:rPr>
              <a:t>Quiz</a:t>
            </a:r>
            <a:endParaRPr lang="en-GB" altLang="fr-FR"/>
          </a:p>
        </p:txBody>
      </p:sp>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966788" indent="-222250">
              <a:buClr>
                <a:srgbClr val="DA2128"/>
              </a:buClr>
              <a:defRPr/>
            </a:lvl4pPr>
            <a:lvl5pPr marL="1201738" indent="-234950">
              <a:buClr>
                <a:srgbClr val="DA2128"/>
              </a:buClr>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fr-FR" smtClean="0"/>
              <a:t>Modifiez le style du titre</a:t>
            </a:r>
            <a:endParaRPr lang="en-US" dirty="0"/>
          </a:p>
        </p:txBody>
      </p:sp>
    </p:spTree>
    <p:extLst>
      <p:ext uri="{BB962C8B-B14F-4D97-AF65-F5344CB8AC3E}">
        <p14:creationId xmlns:p14="http://schemas.microsoft.com/office/powerpoint/2010/main" val="254490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oNow">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rgbClr val="DA2128"/>
              </a:buClr>
              <a:buSzPct val="100000"/>
              <a:buFont typeface="+mj-lt"/>
              <a:buAutoNum type="arabicPeriod"/>
              <a:defRPr/>
            </a:lvl1pPr>
            <a:lvl2pPr marL="630238" indent="-288925">
              <a:buClr>
                <a:srgbClr val="DA2128"/>
              </a:buClr>
              <a:buFont typeface="Arial" pitchFamily="34" charset="0"/>
              <a:buChar char="•"/>
              <a:defRPr/>
            </a:lvl2pPr>
            <a:lvl3pPr marL="798513" indent="-171450">
              <a:buClr>
                <a:srgbClr val="DA2128"/>
              </a:buClr>
              <a:buFont typeface="Arial" pitchFamily="34" charset="0"/>
              <a:buChar char="−"/>
              <a:defRPr/>
            </a:lvl3pPr>
            <a:lvl4pPr marL="341313" indent="-341313">
              <a:buClr>
                <a:srgbClr val="DA2128"/>
              </a:buClr>
              <a:buFont typeface="Webdings" pitchFamily="18" charset="2"/>
              <a:buChar char="s"/>
              <a:defRPr/>
            </a:lvl4pPr>
            <a:lvl5pPr marL="1201738" indent="-234950">
              <a:buClr>
                <a:srgbClr val="DA2128"/>
              </a:buClr>
              <a:defRPr/>
            </a:lvl5pPr>
            <a:lvl6pPr>
              <a:defRPr>
                <a:solidFill>
                  <a:schemeClr val="bg2"/>
                </a:solidFill>
              </a:defRPr>
            </a:lvl6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fr-FR" smtClean="0"/>
              <a:t>Modifiez le style du titre</a:t>
            </a:r>
            <a:endParaRPr lang="en-US" dirty="0"/>
          </a:p>
        </p:txBody>
      </p:sp>
    </p:spTree>
    <p:extLst>
      <p:ext uri="{BB962C8B-B14F-4D97-AF65-F5344CB8AC3E}">
        <p14:creationId xmlns:p14="http://schemas.microsoft.com/office/powerpoint/2010/main" val="1052483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tru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fr-FR" smtClean="0"/>
              <a:t>Modifiez le style du titre</a:t>
            </a:r>
            <a:endParaRPr lang="en-US" dirty="0"/>
          </a:p>
        </p:txBody>
      </p:sp>
      <p:sp>
        <p:nvSpPr>
          <p:cNvPr id="5" name="Content Placeholder 2"/>
          <p:cNvSpPr>
            <a:spLocks noGrp="1"/>
          </p:cNvSpPr>
          <p:nvPr>
            <p:ph idx="10"/>
          </p:nvPr>
        </p:nvSpPr>
        <p:spPr>
          <a:xfrm>
            <a:off x="2359152" y="584200"/>
            <a:ext cx="5138928" cy="969496"/>
          </a:xfrm>
        </p:spPr>
        <p:txBody>
          <a:bodyPr/>
          <a:lstStyle>
            <a:lvl1pPr marL="457200" indent="-404813">
              <a:spcBef>
                <a:spcPts val="1800"/>
              </a:spcBef>
              <a:buClr>
                <a:srgbClr val="DA2128"/>
              </a:buClr>
              <a:buFont typeface="Wingdings 3" pitchFamily="18" charset="2"/>
              <a:buChar char=""/>
              <a:defRPr lang="en-US" b="1" dirty="0" smtClean="0">
                <a:solidFill>
                  <a:schemeClr val="tx1"/>
                </a:solidFill>
                <a:latin typeface="+mn-lt"/>
                <a:ea typeface="+mn-ea"/>
                <a:cs typeface="+mn-cs"/>
              </a:defRPr>
            </a:lvl1pPr>
            <a:lvl2pPr marL="457200" indent="-457200">
              <a:spcBef>
                <a:spcPts val="1800"/>
              </a:spcBef>
              <a:buClr>
                <a:srgbClr val="DA2128"/>
              </a:buClr>
              <a:buSzPct val="115000"/>
              <a:buFont typeface="Wingdings 3" pitchFamily="18" charset="2"/>
              <a:buChar char="Æ"/>
              <a:defRPr lang="en-US" sz="2400" b="1" dirty="0" smtClean="0">
                <a:solidFill>
                  <a:schemeClr val="tx1"/>
                </a:solidFill>
                <a:latin typeface="+mn-lt"/>
                <a:ea typeface="+mn-ea"/>
                <a:cs typeface="+mn-cs"/>
              </a:defRPr>
            </a:lvl2pPr>
            <a:lvl3pPr marL="744538" indent="-234950">
              <a:buClr>
                <a:srgbClr val="B40117"/>
              </a:buClr>
              <a:defRPr/>
            </a:lvl3pPr>
            <a:lvl4pPr marL="966788" indent="-222250">
              <a:buClr>
                <a:srgbClr val="B40117"/>
              </a:buClr>
              <a:defRPr/>
            </a:lvl4pPr>
            <a:lvl5pPr marL="1201738" indent="-234950">
              <a:buClr>
                <a:srgbClr val="B40117"/>
              </a:buClr>
              <a:defRPr/>
            </a:lvl5pPr>
          </a:lstStyle>
          <a:p>
            <a:pPr lvl="0"/>
            <a:r>
              <a:rPr lang="fr-FR" smtClean="0"/>
              <a:t>Modifiez les styles du texte du masque</a:t>
            </a:r>
          </a:p>
          <a:p>
            <a:pPr lvl="1"/>
            <a:r>
              <a:rPr lang="fr-FR" smtClean="0"/>
              <a:t>Deuxième niveau</a:t>
            </a:r>
          </a:p>
        </p:txBody>
      </p:sp>
    </p:spTree>
    <p:extLst>
      <p:ext uri="{BB962C8B-B14F-4D97-AF65-F5344CB8AC3E}">
        <p14:creationId xmlns:p14="http://schemas.microsoft.com/office/powerpoint/2010/main" val="80130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fr-FR" smtClean="0"/>
              <a:t>Modifiez le style du titre</a:t>
            </a:r>
            <a:endParaRPr lang="en-US" dirty="0"/>
          </a:p>
        </p:txBody>
      </p:sp>
    </p:spTree>
    <p:extLst>
      <p:ext uri="{BB962C8B-B14F-4D97-AF65-F5344CB8AC3E}">
        <p14:creationId xmlns:p14="http://schemas.microsoft.com/office/powerpoint/2010/main" val="3699131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2"/>
        </a:solidFill>
        <a:effectLst/>
      </p:bgPr>
    </p:bg>
    <p:spTree>
      <p:nvGrpSpPr>
        <p:cNvPr id="1" name=""/>
        <p:cNvGrpSpPr/>
        <p:nvPr/>
      </p:nvGrpSpPr>
      <p:grpSpPr>
        <a:xfrm>
          <a:off x="0" y="0"/>
          <a:ext cx="0" cy="0"/>
          <a:chOff x="0" y="0"/>
          <a:chExt cx="0" cy="0"/>
        </a:xfrm>
      </p:grpSpPr>
      <p:sp>
        <p:nvSpPr>
          <p:cNvPr id="1026" name="Rectangle 1029"/>
          <p:cNvSpPr>
            <a:spLocks noGrp="1" noChangeArrowheads="1"/>
          </p:cNvSpPr>
          <p:nvPr>
            <p:ph type="title"/>
          </p:nvPr>
        </p:nvSpPr>
        <p:spPr bwMode="black">
          <a:xfrm>
            <a:off x="0" y="0"/>
            <a:ext cx="91440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0" rIns="91440" bIns="0" numCol="1" anchor="ctr" anchorCtr="0" compatLnSpc="1">
            <a:prstTxWarp prst="textNoShape">
              <a:avLst/>
            </a:prstTxWarp>
          </a:bodyPr>
          <a:lstStyle/>
          <a:p>
            <a:pPr lvl="0"/>
            <a:r>
              <a:rPr lang="fr-FR" altLang="fr-FR" smtClean="0"/>
              <a:t>Modifiez le style du titre</a:t>
            </a:r>
            <a:endParaRPr lang="en-US" altLang="fr-FR" smtClean="0"/>
          </a:p>
        </p:txBody>
      </p:sp>
      <p:sp>
        <p:nvSpPr>
          <p:cNvPr id="1027" name="Text Box 1030"/>
          <p:cNvSpPr txBox="1">
            <a:spLocks noChangeArrowheads="1"/>
          </p:cNvSpPr>
          <p:nvPr/>
        </p:nvSpPr>
        <p:spPr bwMode="black">
          <a:xfrm>
            <a:off x="7178675" y="6500813"/>
            <a:ext cx="126047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ctr">
            <a:spAutoFit/>
          </a:bodyP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r">
              <a:spcBef>
                <a:spcPct val="50000"/>
              </a:spcBef>
            </a:pPr>
            <a:r>
              <a:rPr lang="en-US" altLang="fr-FR" b="1" dirty="0" smtClean="0">
                <a:solidFill>
                  <a:srgbClr val="DA2128"/>
                </a:solidFill>
              </a:rPr>
              <a:t>7-</a:t>
            </a:r>
            <a:fld id="{22E9D892-0F82-4A82-A98A-CFFB4495D6EE}" type="slidenum">
              <a:rPr lang="en-US" altLang="fr-FR" b="1">
                <a:solidFill>
                  <a:srgbClr val="DA2128"/>
                </a:solidFill>
              </a:rPr>
              <a:pPr algn="r">
                <a:spcBef>
                  <a:spcPct val="50000"/>
                </a:spcBef>
              </a:pPr>
              <a:t>‹N°›</a:t>
            </a:fld>
            <a:endParaRPr lang="en-US" altLang="fr-FR" b="1" dirty="0">
              <a:solidFill>
                <a:srgbClr val="DA2128"/>
              </a:solidFill>
            </a:endParaRPr>
          </a:p>
        </p:txBody>
      </p:sp>
      <p:sp>
        <p:nvSpPr>
          <p:cNvPr id="1028" name="Rectangle 1034"/>
          <p:cNvSpPr>
            <a:spLocks noGrp="1" noChangeArrowheads="1"/>
          </p:cNvSpPr>
          <p:nvPr>
            <p:ph type="body" idx="1"/>
          </p:nvPr>
        </p:nvSpPr>
        <p:spPr bwMode="black">
          <a:xfrm>
            <a:off x="279400" y="584200"/>
            <a:ext cx="8599488" cy="156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fr-FR" altLang="fr-FR" smtClean="0"/>
              <a:t>Modifiez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endParaRPr lang="en-US" altLang="fr-FR" smtClean="0"/>
          </a:p>
        </p:txBody>
      </p:sp>
      <p:sp>
        <p:nvSpPr>
          <p:cNvPr id="1029" name="Text Box 1064"/>
          <p:cNvSpPr txBox="1">
            <a:spLocks noChangeArrowheads="1"/>
          </p:cNvSpPr>
          <p:nvPr/>
        </p:nvSpPr>
        <p:spPr bwMode="auto">
          <a:xfrm>
            <a:off x="304800" y="6553200"/>
            <a:ext cx="10668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spcBef>
                <a:spcPct val="50000"/>
              </a:spcBef>
            </a:pPr>
            <a:endParaRPr lang="fr-FR" altLang="fr-FR" sz="800"/>
          </a:p>
        </p:txBody>
      </p:sp>
      <p:sp>
        <p:nvSpPr>
          <p:cNvPr id="1030" name="Line 1033"/>
          <p:cNvSpPr>
            <a:spLocks noChangeShapeType="1"/>
          </p:cNvSpPr>
          <p:nvPr/>
        </p:nvSpPr>
        <p:spPr bwMode="auto">
          <a:xfrm>
            <a:off x="0" y="433388"/>
            <a:ext cx="9144000" cy="0"/>
          </a:xfrm>
          <a:prstGeom prst="line">
            <a:avLst/>
          </a:prstGeom>
          <a:noFill/>
          <a:ln w="50800">
            <a:solidFill>
              <a:srgbClr val="DA2128"/>
            </a:solidFill>
            <a:round/>
            <a:headEnd/>
            <a:tailEnd/>
          </a:ln>
          <a:extLst>
            <a:ext uri="{909E8E84-426E-40DD-AFC4-6F175D3DCCD1}">
              <a14:hiddenFill xmlns:a14="http://schemas.microsoft.com/office/drawing/2010/main">
                <a:noFill/>
              </a14:hiddenFill>
            </a:ext>
          </a:extLst>
        </p:spPr>
        <p:txBody>
          <a:bodyPr/>
          <a:lstStyle/>
          <a:p>
            <a:endParaRPr lang="fr-F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287338" indent="-287338" algn="l" rtl="0" eaLnBrk="1" fontAlgn="base" hangingPunct="1">
        <a:spcBef>
          <a:spcPts val="1400"/>
        </a:spcBef>
        <a:spcAft>
          <a:spcPct val="0"/>
        </a:spcAft>
        <a:buClr>
          <a:srgbClr val="DA2128"/>
        </a:buClr>
        <a:buSzPct val="115000"/>
        <a:buFont typeface="Wingdings 3" pitchFamily="18" charset="2"/>
        <a:buChar char=""/>
        <a:defRPr b="1">
          <a:solidFill>
            <a:schemeClr val="tx1"/>
          </a:solidFill>
          <a:latin typeface="+mn-lt"/>
          <a:ea typeface="+mn-ea"/>
          <a:cs typeface="+mn-cs"/>
        </a:defRPr>
      </a:lvl1pPr>
      <a:lvl2pPr marL="509588" indent="-222250" algn="l" rtl="0" eaLnBrk="1" fontAlgn="base" hangingPunct="1">
        <a:spcBef>
          <a:spcPts val="200"/>
        </a:spcBef>
        <a:spcAft>
          <a:spcPct val="0"/>
        </a:spcAft>
        <a:buClr>
          <a:srgbClr val="DA2128"/>
        </a:buClr>
        <a:buFont typeface="Arial" charset="0"/>
        <a:buChar char="•"/>
        <a:defRPr>
          <a:solidFill>
            <a:srgbClr val="000000"/>
          </a:solidFill>
          <a:latin typeface="+mn-lt"/>
        </a:defRPr>
      </a:lvl2pPr>
      <a:lvl3pPr marL="744538" indent="-234950" algn="l" rtl="0" eaLnBrk="1" fontAlgn="base" hangingPunct="1">
        <a:spcBef>
          <a:spcPts val="200"/>
        </a:spcBef>
        <a:spcAft>
          <a:spcPct val="0"/>
        </a:spcAft>
        <a:buClr>
          <a:srgbClr val="DA2128"/>
        </a:buClr>
        <a:buFont typeface="Arial" charset="0"/>
        <a:buChar char="–"/>
        <a:defRPr>
          <a:solidFill>
            <a:srgbClr val="000000"/>
          </a:solidFill>
          <a:latin typeface="+mn-lt"/>
        </a:defRPr>
      </a:lvl3pPr>
      <a:lvl4pPr marL="966788" indent="-222250" algn="l" rtl="0" eaLnBrk="1" fontAlgn="base" hangingPunct="1">
        <a:spcBef>
          <a:spcPts val="200"/>
        </a:spcBef>
        <a:spcAft>
          <a:spcPct val="0"/>
        </a:spcAft>
        <a:buClr>
          <a:srgbClr val="DA2128"/>
        </a:buClr>
        <a:buFont typeface="Arial" charset="0"/>
        <a:buChar char="–"/>
        <a:defRPr>
          <a:solidFill>
            <a:srgbClr val="000000"/>
          </a:solidFill>
          <a:latin typeface="+mn-lt"/>
        </a:defRPr>
      </a:lvl4pPr>
      <a:lvl5pPr marL="1201738" indent="-234950" algn="l" rtl="0" eaLnBrk="1" fontAlgn="base" hangingPunct="1">
        <a:spcBef>
          <a:spcPts val="200"/>
        </a:spcBef>
        <a:spcAft>
          <a:spcPct val="0"/>
        </a:spcAft>
        <a:buClr>
          <a:srgbClr val="DA2128"/>
        </a:buClr>
        <a:buChar char="–"/>
        <a:defRPr>
          <a:solidFill>
            <a:srgbClr val="000000"/>
          </a:solidFill>
          <a:latin typeface="+mn-lt"/>
        </a:defRPr>
      </a:lvl5pPr>
      <a:lvl6pPr marL="2166938" indent="-228600" algn="l" rtl="0" eaLnBrk="1" fontAlgn="base" hangingPunct="1">
        <a:spcBef>
          <a:spcPts val="200"/>
        </a:spcBef>
        <a:spcAft>
          <a:spcPct val="0"/>
        </a:spcAft>
        <a:buClr>
          <a:schemeClr val="accent2"/>
        </a:buClr>
        <a:buChar char="–"/>
        <a:defRPr>
          <a:solidFill>
            <a:schemeClr val="tx1"/>
          </a:solidFill>
          <a:latin typeface="+mn-lt"/>
        </a:defRPr>
      </a:lvl6pPr>
      <a:lvl7pPr marL="2624138" indent="-228600" algn="l" rtl="0" eaLnBrk="1" fontAlgn="base" hangingPunct="1">
        <a:spcBef>
          <a:spcPts val="200"/>
        </a:spcBef>
        <a:spcAft>
          <a:spcPct val="0"/>
        </a:spcAft>
        <a:buClr>
          <a:schemeClr val="accent2"/>
        </a:buClr>
        <a:buChar char="–"/>
        <a:defRPr>
          <a:solidFill>
            <a:schemeClr val="tx1"/>
          </a:solidFill>
          <a:latin typeface="+mn-lt"/>
        </a:defRPr>
      </a:lvl7pPr>
      <a:lvl8pPr marL="3081338" indent="-228600" algn="l" rtl="0" eaLnBrk="1" fontAlgn="base" hangingPunct="1">
        <a:spcBef>
          <a:spcPts val="200"/>
        </a:spcBef>
        <a:spcAft>
          <a:spcPct val="0"/>
        </a:spcAft>
        <a:buClr>
          <a:schemeClr val="accent2"/>
        </a:buClr>
        <a:buChar char="–"/>
        <a:defRPr>
          <a:solidFill>
            <a:schemeClr val="tx1"/>
          </a:solidFill>
          <a:latin typeface="+mn-lt"/>
        </a:defRPr>
      </a:lvl8pPr>
      <a:lvl9pPr marL="3538538" indent="-228600" algn="l" rtl="0" eaLnBrk="1" fontAlgn="base" hangingPunct="1">
        <a:spcBef>
          <a:spcPts val="200"/>
        </a:spcBef>
        <a:spcAft>
          <a:spcPct val="0"/>
        </a:spcAft>
        <a:buClr>
          <a:schemeClr val="accent2"/>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9142E-A099-41BE-9240-677F5967C7F0}" type="datetimeFigureOut">
              <a:rPr lang="fr-FR" smtClean="0"/>
              <a:t>14/06/2016</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81EB7-8D43-4BD4-A06B-D1A9B18A9F29}" type="slidenum">
              <a:rPr lang="fr-FR" smtClean="0"/>
              <a:t>‹N°›</a:t>
            </a:fld>
            <a:endParaRPr lang="fr-FR"/>
          </a:p>
        </p:txBody>
      </p:sp>
    </p:spTree>
    <p:extLst>
      <p:ext uri="{BB962C8B-B14F-4D97-AF65-F5344CB8AC3E}">
        <p14:creationId xmlns:p14="http://schemas.microsoft.com/office/powerpoint/2010/main" val="93560225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4.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4.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4.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4.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4.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5.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4.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4.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4.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4.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4.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4.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4.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4.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4.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5.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4.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4.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4.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4.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4.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4.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4.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4.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4.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4.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4.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4.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4.xml"/><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4.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4.xml"/><Relationship Id="rId1" Type="http://schemas.openxmlformats.org/officeDocument/2006/relationships/tags" Target="../tags/tag5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4.xml"/><Relationship Id="rId1" Type="http://schemas.openxmlformats.org/officeDocument/2006/relationships/tags" Target="../tags/tag5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4.xml"/><Relationship Id="rId1" Type="http://schemas.openxmlformats.org/officeDocument/2006/relationships/tags" Target="../tags/tag5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ctrTitle" sz="quarter"/>
          </p:nvPr>
        </p:nvSpPr>
        <p:spPr bwMode="gray"/>
        <p:txBody>
          <a:bodyPr/>
          <a:lstStyle/>
          <a:p>
            <a:r>
              <a:rPr lang="fr-FR" noProof="0" dirty="0" smtClean="0"/>
              <a:t>JavaScript en action</a:t>
            </a:r>
            <a:endParaRPr lang="fr-FR" noProof="0" dirty="0"/>
          </a:p>
        </p:txBody>
      </p:sp>
      <p:sp>
        <p:nvSpPr>
          <p:cNvPr id="262147" name="Rectangle 3"/>
          <p:cNvSpPr>
            <a:spLocks noGrp="1" noChangeArrowheads="1"/>
          </p:cNvSpPr>
          <p:nvPr>
            <p:ph type="subTitle" sz="quarter" idx="1"/>
          </p:nvPr>
        </p:nvSpPr>
        <p:spPr bwMode="gray"/>
        <p:txBody>
          <a:bodyPr/>
          <a:lstStyle/>
          <a:p>
            <a:r>
              <a:rPr lang="fr-FR" noProof="0" dirty="0" smtClean="0"/>
              <a:t>Chapitre 2</a:t>
            </a:r>
            <a:endParaRPr lang="fr-FR" noProof="0"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3"/>
          <p:cNvSpPr>
            <a:spLocks noGrp="1" noChangeArrowheads="1"/>
          </p:cNvSpPr>
          <p:nvPr>
            <p:ph idx="1"/>
          </p:nvPr>
        </p:nvSpPr>
        <p:spPr>
          <a:xfrm>
            <a:off x="279400" y="584200"/>
            <a:ext cx="8599488" cy="3980577"/>
          </a:xfrm>
          <a:noFill/>
        </p:spPr>
        <p:txBody>
          <a:bodyPr/>
          <a:lstStyle/>
          <a:p>
            <a:pPr>
              <a:buSzPct val="115000"/>
              <a:buFont typeface="Wingdings 3" pitchFamily="18" charset="2"/>
              <a:buChar char=""/>
            </a:pPr>
            <a:r>
              <a:rPr lang="fr-FR" noProof="0" dirty="0" smtClean="0"/>
              <a:t>On peut utiliser JavaScript pour référencer la page HTML</a:t>
            </a:r>
            <a:br>
              <a:rPr lang="fr-FR" noProof="0" dirty="0" smtClean="0"/>
            </a:br>
            <a:r>
              <a:rPr lang="fr-FR" noProof="0" dirty="0" smtClean="0"/>
              <a:t>actuellement chargée</a:t>
            </a:r>
          </a:p>
          <a:p>
            <a:pPr lvl="1">
              <a:buSzPct val="115000"/>
              <a:buFont typeface="Arial" pitchFamily="34" charset="0"/>
              <a:buChar char="•"/>
            </a:pPr>
            <a:r>
              <a:rPr lang="fr-FR" noProof="0" dirty="0" smtClean="0"/>
              <a:t>Cette page est l’objet </a:t>
            </a:r>
            <a:r>
              <a:rPr lang="fr-FR" noProof="0" dirty="0" smtClean="0">
                <a:latin typeface="Courier New" pitchFamily="49" charset="0"/>
              </a:rPr>
              <a:t>document</a:t>
            </a:r>
            <a:endParaRPr lang="fr-FR" noProof="0" dirty="0" smtClean="0"/>
          </a:p>
          <a:p>
            <a:pPr>
              <a:buSzPct val="115000"/>
              <a:buFont typeface="Wingdings 3" pitchFamily="18" charset="2"/>
              <a:buChar char=""/>
            </a:pPr>
            <a:r>
              <a:rPr lang="fr-FR" dirty="0" smtClean="0"/>
              <a:t>On peut effectuer des </a:t>
            </a:r>
            <a:r>
              <a:rPr lang="fr-FR" i="1" noProof="0" dirty="0" smtClean="0">
                <a:latin typeface="Century Schoolbook" pitchFamily="18" charset="0"/>
              </a:rPr>
              <a:t>opérations</a:t>
            </a:r>
            <a:r>
              <a:rPr lang="fr-FR" noProof="0" dirty="0" smtClean="0"/>
              <a:t> sur le </a:t>
            </a:r>
            <a:r>
              <a:rPr lang="fr-FR" noProof="0" dirty="0" smtClean="0">
                <a:latin typeface="Courier New" pitchFamily="49" charset="0"/>
              </a:rPr>
              <a:t>document</a:t>
            </a:r>
            <a:endParaRPr lang="fr-FR" noProof="0" dirty="0" smtClean="0"/>
          </a:p>
          <a:p>
            <a:pPr lvl="1">
              <a:buSzPct val="115000"/>
              <a:buFont typeface="Arial" pitchFamily="34" charset="0"/>
              <a:buChar char="•"/>
            </a:pPr>
            <a:r>
              <a:rPr lang="fr-FR" noProof="0" dirty="0" smtClean="0"/>
              <a:t>Les opérations s’appellent également des </a:t>
            </a:r>
            <a:r>
              <a:rPr lang="fr-FR" i="1" noProof="0" dirty="0" smtClean="0">
                <a:latin typeface="Century Schoolbook" pitchFamily="18" charset="0"/>
              </a:rPr>
              <a:t>méthodes</a:t>
            </a:r>
          </a:p>
          <a:p>
            <a:pPr lvl="1"/>
            <a:endParaRPr lang="fr-FR" i="1" noProof="0" dirty="0" smtClean="0">
              <a:latin typeface="Century Schoolbook" pitchFamily="18" charset="0"/>
            </a:endParaRPr>
          </a:p>
          <a:p>
            <a:pPr lvl="1"/>
            <a:endParaRPr lang="fr-FR" i="1" noProof="0" dirty="0" smtClean="0">
              <a:latin typeface="Century Schoolbook" pitchFamily="18" charset="0"/>
            </a:endParaRPr>
          </a:p>
          <a:p>
            <a:pPr lvl="1"/>
            <a:endParaRPr lang="fr-FR" i="1" noProof="0" dirty="0" smtClean="0">
              <a:latin typeface="Century Schoolbook" pitchFamily="18" charset="0"/>
            </a:endParaRPr>
          </a:p>
          <a:p>
            <a:pPr lvl="1"/>
            <a:endParaRPr lang="fr-FR" noProof="0" dirty="0" smtClean="0"/>
          </a:p>
          <a:p>
            <a:endParaRPr lang="fr-FR" noProof="0" dirty="0" smtClean="0"/>
          </a:p>
          <a:p>
            <a:pPr marL="341313" lvl="1" indent="0">
              <a:buNone/>
            </a:pPr>
            <a:endParaRPr lang="fr-FR" noProof="0" dirty="0" smtClean="0"/>
          </a:p>
          <a:p>
            <a:pPr lvl="1">
              <a:buSzPct val="115000"/>
              <a:buFont typeface="Arial" pitchFamily="34" charset="0"/>
              <a:buChar char="•"/>
            </a:pPr>
            <a:r>
              <a:rPr lang="fr-FR" noProof="0" dirty="0" smtClean="0"/>
              <a:t>On peut aussi accéder aux </a:t>
            </a:r>
            <a:r>
              <a:rPr lang="fr-FR" i="1" noProof="0" dirty="0" smtClean="0">
                <a:latin typeface="Century Schoolbook" pitchFamily="18" charset="0"/>
              </a:rPr>
              <a:t>propriétés </a:t>
            </a:r>
            <a:r>
              <a:rPr lang="fr-FR" noProof="0" dirty="0" smtClean="0"/>
              <a:t>du </a:t>
            </a:r>
            <a:r>
              <a:rPr lang="fr-FR" noProof="0" dirty="0" smtClean="0">
                <a:latin typeface="Courier New" pitchFamily="49" charset="0"/>
              </a:rPr>
              <a:t>document</a:t>
            </a:r>
            <a:endParaRPr lang="fr-FR" noProof="0" dirty="0"/>
          </a:p>
        </p:txBody>
      </p:sp>
      <p:sp>
        <p:nvSpPr>
          <p:cNvPr id="303106" name="Rectangle 2"/>
          <p:cNvSpPr>
            <a:spLocks noGrp="1" noChangeArrowheads="1"/>
          </p:cNvSpPr>
          <p:nvPr>
            <p:ph type="title"/>
          </p:nvPr>
        </p:nvSpPr>
        <p:spPr/>
        <p:txBody>
          <a:bodyPr/>
          <a:lstStyle/>
          <a:p>
            <a:r>
              <a:rPr lang="fr-FR" noProof="0" dirty="0" smtClean="0"/>
              <a:t>Accéder à la page Web</a:t>
            </a:r>
            <a:endParaRPr lang="fr-FR" noProof="0" dirty="0"/>
          </a:p>
        </p:txBody>
      </p:sp>
      <p:sp>
        <p:nvSpPr>
          <p:cNvPr id="5" name="shape3"/>
          <p:cNvSpPr txBox="1">
            <a:spLocks noChangeArrowheads="1"/>
          </p:cNvSpPr>
          <p:nvPr/>
        </p:nvSpPr>
        <p:spPr bwMode="blackWhite">
          <a:xfrm>
            <a:off x="514922" y="2307358"/>
            <a:ext cx="8114157" cy="1815882"/>
          </a:xfrm>
          <a:prstGeom prst="rect">
            <a:avLst/>
          </a:prstGeom>
          <a:noFill/>
          <a:ln w="28575">
            <a:solidFill>
              <a:srgbClr val="8CC8FF"/>
            </a:solidFill>
            <a:miter lim="800000"/>
            <a:headEnd/>
            <a:tailEnd/>
          </a:ln>
          <a:effectLst/>
        </p:spPr>
        <p:txBody>
          <a:bodyPr wrap="square">
            <a:spAutoFit/>
          </a:bodyPr>
          <a:lstStyle/>
          <a:p>
            <a:r>
              <a:rPr lang="en-US" sz="1600" dirty="0" smtClean="0">
                <a:solidFill>
                  <a:schemeClr val="bg2"/>
                </a:solidFill>
                <a:latin typeface="Courier New" pitchFamily="49" charset="0"/>
              </a:rPr>
              <a:t>// Get a list (node list) of all &lt;h1&gt; elements</a:t>
            </a:r>
          </a:p>
          <a:p>
            <a:r>
              <a:rPr lang="en-US" sz="1600" dirty="0" smtClean="0">
                <a:solidFill>
                  <a:schemeClr val="bg2"/>
                </a:solidFill>
                <a:latin typeface="Courier New" pitchFamily="49" charset="0"/>
              </a:rPr>
              <a:t>h1List </a:t>
            </a:r>
            <a:r>
              <a:rPr lang="en-US" sz="1600" dirty="0">
                <a:solidFill>
                  <a:schemeClr val="bg2"/>
                </a:solidFill>
                <a:latin typeface="Courier New" pitchFamily="49" charset="0"/>
              </a:rPr>
              <a:t>= </a:t>
            </a:r>
            <a:r>
              <a:rPr lang="en-US" sz="1600" b="1" dirty="0">
                <a:solidFill>
                  <a:schemeClr val="bg2"/>
                </a:solidFill>
                <a:latin typeface="Courier New" pitchFamily="49" charset="0"/>
              </a:rPr>
              <a:t>document.getElementsByTagName("h1")</a:t>
            </a:r>
            <a:r>
              <a:rPr lang="en-US" sz="1600" b="1" dirty="0" smtClean="0">
                <a:solidFill>
                  <a:schemeClr val="bg2"/>
                </a:solidFill>
                <a:latin typeface="Courier New" pitchFamily="49" charset="0"/>
              </a:rPr>
              <a:t>;</a:t>
            </a:r>
          </a:p>
          <a:p>
            <a:r>
              <a:rPr lang="en-US" sz="1600" b="1" dirty="0" smtClean="0">
                <a:solidFill>
                  <a:schemeClr val="bg2"/>
                </a:solidFill>
                <a:latin typeface="Courier New" pitchFamily="49" charset="0"/>
              </a:rPr>
              <a:t>console.log(h1List.length);</a:t>
            </a:r>
          </a:p>
          <a:p>
            <a:r>
              <a:rPr lang="en-US" sz="1600" dirty="0" smtClean="0">
                <a:solidFill>
                  <a:schemeClr val="bg2"/>
                </a:solidFill>
                <a:latin typeface="Courier New" pitchFamily="49" charset="0"/>
              </a:rPr>
              <a:t>// Get the element whose id attribute is nav</a:t>
            </a:r>
          </a:p>
          <a:p>
            <a:r>
              <a:rPr lang="en-US" sz="1600" dirty="0" smtClean="0">
                <a:solidFill>
                  <a:schemeClr val="bg2"/>
                </a:solidFill>
                <a:latin typeface="Courier New" pitchFamily="49" charset="0"/>
              </a:rPr>
              <a:t>menuEle</a:t>
            </a:r>
            <a:r>
              <a:rPr lang="en-US" sz="1600" dirty="0">
                <a:solidFill>
                  <a:schemeClr val="bg2"/>
                </a:solidFill>
                <a:latin typeface="Courier New" pitchFamily="49" charset="0"/>
              </a:rPr>
              <a:t>m</a:t>
            </a:r>
            <a:r>
              <a:rPr lang="en-US" sz="1600" dirty="0" smtClean="0">
                <a:solidFill>
                  <a:schemeClr val="bg2"/>
                </a:solidFill>
                <a:latin typeface="Courier New" pitchFamily="49" charset="0"/>
              </a:rPr>
              <a:t>= </a:t>
            </a:r>
            <a:r>
              <a:rPr lang="en-US" sz="1600" b="1" dirty="0" smtClean="0">
                <a:solidFill>
                  <a:schemeClr val="bg2"/>
                </a:solidFill>
                <a:latin typeface="Courier New" pitchFamily="49" charset="0"/>
              </a:rPr>
              <a:t>document.getElementById("nav"</a:t>
            </a:r>
            <a:r>
              <a:rPr lang="en-US" sz="1600" b="1" dirty="0">
                <a:solidFill>
                  <a:schemeClr val="bg2"/>
                </a:solidFill>
                <a:latin typeface="Courier New" pitchFamily="49" charset="0"/>
              </a:rPr>
              <a:t>)</a:t>
            </a:r>
            <a:r>
              <a:rPr lang="en-US" sz="1600" b="1" dirty="0" smtClean="0">
                <a:solidFill>
                  <a:schemeClr val="bg2"/>
                </a:solidFill>
                <a:latin typeface="Courier New" pitchFamily="49" charset="0"/>
              </a:rPr>
              <a:t>;</a:t>
            </a:r>
          </a:p>
          <a:p>
            <a:r>
              <a:rPr lang="en-US" sz="1600" dirty="0" smtClean="0">
                <a:solidFill>
                  <a:schemeClr val="bg2"/>
                </a:solidFill>
                <a:latin typeface="Courier New" pitchFamily="49" charset="0"/>
              </a:rPr>
              <a:t>// Display an attribute value</a:t>
            </a:r>
          </a:p>
          <a:p>
            <a:r>
              <a:rPr lang="en-US" sz="1600" b="1" dirty="0">
                <a:solidFill>
                  <a:schemeClr val="bg2"/>
                </a:solidFill>
                <a:latin typeface="Courier New" pitchFamily="49" charset="0"/>
              </a:rPr>
              <a:t>console.log(</a:t>
            </a:r>
            <a:r>
              <a:rPr lang="en-US" sz="1600" b="1" dirty="0" smtClean="0">
                <a:solidFill>
                  <a:schemeClr val="bg2"/>
                </a:solidFill>
                <a:latin typeface="Courier New" pitchFamily="49" charset="0"/>
              </a:rPr>
              <a:t>menuElem.getAttribute("id"));</a:t>
            </a:r>
            <a:endParaRPr lang="en-US" sz="1600" b="1" dirty="0">
              <a:solidFill>
                <a:schemeClr val="bg2"/>
              </a:solidFill>
              <a:latin typeface="Courier New" pitchFamily="49" charset="0"/>
            </a:endParaRPr>
          </a:p>
        </p:txBody>
      </p:sp>
      <p:sp>
        <p:nvSpPr>
          <p:cNvPr id="6" name="shape2"/>
          <p:cNvSpPr txBox="1">
            <a:spLocks noChangeArrowheads="1"/>
          </p:cNvSpPr>
          <p:nvPr/>
        </p:nvSpPr>
        <p:spPr bwMode="blackWhite">
          <a:xfrm>
            <a:off x="685183" y="4674644"/>
            <a:ext cx="7773635" cy="830997"/>
          </a:xfrm>
          <a:prstGeom prst="rect">
            <a:avLst/>
          </a:prstGeom>
          <a:noFill/>
          <a:ln w="28575">
            <a:solidFill>
              <a:srgbClr val="8CC8FF"/>
            </a:solidFill>
            <a:miter lim="800000"/>
            <a:headEnd/>
            <a:tailEnd/>
          </a:ln>
          <a:effectLst/>
        </p:spPr>
        <p:txBody>
          <a:bodyPr wrap="square">
            <a:spAutoFit/>
          </a:bodyPr>
          <a:lstStyle/>
          <a:p>
            <a:r>
              <a:rPr lang="en-US" sz="1600" dirty="0" smtClean="0">
                <a:solidFill>
                  <a:srgbClr val="000000"/>
                </a:solidFill>
                <a:latin typeface="Courier New" pitchFamily="49" charset="0"/>
              </a:rPr>
              <a:t>// Get the referrer and last modified date of the page</a:t>
            </a:r>
          </a:p>
          <a:p>
            <a:r>
              <a:rPr lang="en-US" sz="1600" b="1" dirty="0">
                <a:solidFill>
                  <a:srgbClr val="000000"/>
                </a:solidFill>
                <a:latin typeface="Courier New" pitchFamily="49" charset="0"/>
              </a:rPr>
              <a:t>document.referrer;</a:t>
            </a:r>
          </a:p>
          <a:p>
            <a:r>
              <a:rPr lang="en-US" sz="1600" b="1" dirty="0" smtClean="0">
                <a:solidFill>
                  <a:srgbClr val="000000"/>
                </a:solidFill>
                <a:latin typeface="Courier New" pitchFamily="49" charset="0"/>
              </a:rPr>
              <a:t>document.lastModified;</a:t>
            </a:r>
          </a:p>
        </p:txBody>
      </p:sp>
    </p:spTree>
    <p:custDataLst>
      <p:tags r:id="rId1"/>
    </p:custDataLst>
    <p:extLst>
      <p:ext uri="{BB962C8B-B14F-4D97-AF65-F5344CB8AC3E}">
        <p14:creationId xmlns:p14="http://schemas.microsoft.com/office/powerpoint/2010/main" val="4074553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3"/>
          <p:cNvSpPr>
            <a:spLocks noGrp="1" noChangeArrowheads="1"/>
          </p:cNvSpPr>
          <p:nvPr>
            <p:ph idx="1"/>
          </p:nvPr>
        </p:nvSpPr>
        <p:spPr>
          <a:xfrm>
            <a:off x="279400" y="584200"/>
            <a:ext cx="8599488" cy="4898777"/>
          </a:xfrm>
          <a:noFill/>
        </p:spPr>
        <p:txBody>
          <a:bodyPr/>
          <a:lstStyle/>
          <a:p>
            <a:pPr>
              <a:buSzPct val="115000"/>
              <a:buFont typeface="Wingdings 3" pitchFamily="18" charset="2"/>
              <a:buChar char=""/>
            </a:pPr>
            <a:r>
              <a:rPr lang="fr-FR" noProof="0" dirty="0" smtClean="0"/>
              <a:t>JavaScript peut aussi modifier la page HTML actuelle</a:t>
            </a:r>
          </a:p>
          <a:p>
            <a:pPr lvl="1">
              <a:buSzPct val="115000"/>
              <a:buFont typeface="Arial" pitchFamily="34" charset="0"/>
              <a:buChar char="•"/>
            </a:pPr>
            <a:r>
              <a:rPr lang="fr-FR" noProof="0" dirty="0" smtClean="0"/>
              <a:t>Utiliser la méthode </a:t>
            </a:r>
            <a:r>
              <a:rPr lang="fr-FR" noProof="0" dirty="0" err="1" smtClean="0">
                <a:latin typeface="Courier New"/>
                <a:cs typeface="Courier New"/>
              </a:rPr>
              <a:t>document</a:t>
            </a:r>
            <a:r>
              <a:rPr lang="fr-FR" noProof="0" dirty="0" err="1" smtClean="0">
                <a:cs typeface="Courier New"/>
              </a:rPr>
              <a:t>.</a:t>
            </a:r>
            <a:r>
              <a:rPr lang="fr-FR" noProof="0" dirty="0" err="1" smtClean="0">
                <a:latin typeface="Courier New"/>
                <a:cs typeface="Courier New"/>
              </a:rPr>
              <a:t>createElement</a:t>
            </a:r>
            <a:r>
              <a:rPr lang="fr-FR" noProof="0" dirty="0" smtClean="0">
                <a:latin typeface="Courier New"/>
                <a:cs typeface="Courier New"/>
              </a:rPr>
              <a:t>()</a:t>
            </a:r>
            <a:r>
              <a:rPr lang="fr-FR" noProof="0" dirty="0" smtClean="0"/>
              <a:t> pour créer un élément</a:t>
            </a:r>
          </a:p>
          <a:p>
            <a:pPr lvl="1">
              <a:buSzPct val="115000"/>
              <a:buFont typeface="Arial" pitchFamily="34" charset="0"/>
              <a:buChar char="•"/>
            </a:pPr>
            <a:r>
              <a:rPr lang="fr-FR" noProof="0" dirty="0" smtClean="0"/>
              <a:t>Utiliser </a:t>
            </a:r>
            <a:r>
              <a:rPr lang="fr-FR" noProof="0" dirty="0" err="1" smtClean="0">
                <a:latin typeface="Courier New"/>
                <a:cs typeface="Courier New"/>
              </a:rPr>
              <a:t>document</a:t>
            </a:r>
            <a:r>
              <a:rPr lang="fr-FR" noProof="0" dirty="0" err="1" smtClean="0">
                <a:cs typeface="Courier New"/>
              </a:rPr>
              <a:t>.</a:t>
            </a:r>
            <a:r>
              <a:rPr lang="fr-FR" noProof="0" dirty="0" err="1" smtClean="0">
                <a:latin typeface="Courier New"/>
                <a:cs typeface="Courier New"/>
              </a:rPr>
              <a:t>createTextNode</a:t>
            </a:r>
            <a:r>
              <a:rPr lang="fr-FR" noProof="0" dirty="0" smtClean="0">
                <a:latin typeface="Courier New"/>
                <a:cs typeface="Courier New"/>
              </a:rPr>
              <a:t>()</a:t>
            </a:r>
            <a:r>
              <a:rPr lang="fr-FR" noProof="0" dirty="0" smtClean="0">
                <a:latin typeface="Arial"/>
                <a:cs typeface="Arial"/>
              </a:rPr>
              <a:t> pour créer le contenu</a:t>
            </a:r>
          </a:p>
          <a:p>
            <a:pPr lvl="1">
              <a:buSzPct val="115000"/>
              <a:buFont typeface="Arial" pitchFamily="34" charset="0"/>
              <a:buChar char="•"/>
            </a:pPr>
            <a:r>
              <a:rPr lang="fr-FR" noProof="0" dirty="0" smtClean="0"/>
              <a:t>Il faut ajouter le nœud de texte au nouvel élément et ajouter le nouvel élément à la cible existante voulue</a:t>
            </a:r>
          </a:p>
          <a:p>
            <a:endParaRPr lang="fr-FR" noProof="0" dirty="0" smtClean="0"/>
          </a:p>
          <a:p>
            <a:endParaRPr lang="fr-FR" noProof="0" dirty="0" smtClean="0"/>
          </a:p>
          <a:p>
            <a:pPr lvl="1"/>
            <a:endParaRPr lang="fr-FR" noProof="0" dirty="0" smtClean="0"/>
          </a:p>
          <a:p>
            <a:pPr lvl="1"/>
            <a:endParaRPr lang="fr-FR" noProof="0" dirty="0" smtClean="0"/>
          </a:p>
          <a:p>
            <a:pPr>
              <a:buSzPct val="115000"/>
              <a:buFont typeface="Wingdings 3" pitchFamily="18" charset="2"/>
              <a:buChar char=""/>
            </a:pPr>
            <a:r>
              <a:rPr lang="fr-FR" noProof="0" dirty="0" smtClean="0"/>
              <a:t>Moyen plus facile (mais moins efficace ) de créer du contenu</a:t>
            </a:r>
          </a:p>
          <a:p>
            <a:endParaRPr lang="fr-FR" noProof="0" dirty="0" smtClean="0"/>
          </a:p>
          <a:p>
            <a:endParaRPr lang="fr-FR" noProof="0" dirty="0" smtClean="0"/>
          </a:p>
          <a:p>
            <a:pPr>
              <a:buSzPct val="115000"/>
              <a:buFont typeface="Wingdings 3" pitchFamily="18" charset="2"/>
              <a:buChar char=""/>
            </a:pPr>
            <a:r>
              <a:rPr lang="fr-FR" noProof="0" dirty="0" smtClean="0"/>
              <a:t>Des détails plus tard sur l’accès à la page et l’objet </a:t>
            </a:r>
            <a:r>
              <a:rPr lang="fr-FR" noProof="0" dirty="0" smtClean="0">
                <a:latin typeface="Courier New"/>
                <a:cs typeface="Courier New"/>
              </a:rPr>
              <a:t>document</a:t>
            </a:r>
            <a:endParaRPr lang="fr-FR" noProof="0" dirty="0"/>
          </a:p>
        </p:txBody>
      </p:sp>
      <p:sp>
        <p:nvSpPr>
          <p:cNvPr id="305154" name="Rectangle 2"/>
          <p:cNvSpPr>
            <a:spLocks noGrp="1" noChangeArrowheads="1"/>
          </p:cNvSpPr>
          <p:nvPr>
            <p:ph type="title"/>
          </p:nvPr>
        </p:nvSpPr>
        <p:spPr/>
        <p:txBody>
          <a:bodyPr/>
          <a:lstStyle/>
          <a:p>
            <a:r>
              <a:rPr lang="fr-FR" noProof="0" dirty="0" smtClean="0"/>
              <a:t>Modifier la page Web</a:t>
            </a:r>
            <a:endParaRPr lang="fr-FR" noProof="0" dirty="0"/>
          </a:p>
        </p:txBody>
      </p:sp>
      <p:sp>
        <p:nvSpPr>
          <p:cNvPr id="10" name="shape3"/>
          <p:cNvSpPr txBox="1">
            <a:spLocks noChangeArrowheads="1"/>
          </p:cNvSpPr>
          <p:nvPr/>
        </p:nvSpPr>
        <p:spPr bwMode="blackWhite">
          <a:xfrm>
            <a:off x="514922" y="2112906"/>
            <a:ext cx="8114157" cy="1569660"/>
          </a:xfrm>
          <a:prstGeom prst="rect">
            <a:avLst/>
          </a:prstGeom>
          <a:noFill/>
          <a:ln w="28575">
            <a:solidFill>
              <a:srgbClr val="8CC8FF"/>
            </a:solidFill>
            <a:miter lim="800000"/>
            <a:headEnd/>
            <a:tailEnd/>
          </a:ln>
          <a:effectLst/>
        </p:spPr>
        <p:txBody>
          <a:bodyPr wrap="square">
            <a:spAutoFit/>
          </a:bodyPr>
          <a:lstStyle/>
          <a:p>
            <a:r>
              <a:rPr lang="en-US" sz="1600" dirty="0" smtClean="0">
                <a:solidFill>
                  <a:schemeClr val="bg2"/>
                </a:solidFill>
                <a:latin typeface="Courier New" pitchFamily="49" charset="0"/>
              </a:rPr>
              <a:t>var target = document.getElementById("target");</a:t>
            </a:r>
          </a:p>
          <a:p>
            <a:r>
              <a:rPr lang="en-US" sz="1600" dirty="0" smtClean="0">
                <a:solidFill>
                  <a:schemeClr val="bg2"/>
                </a:solidFill>
                <a:latin typeface="Courier New" pitchFamily="49" charset="0"/>
              </a:rPr>
              <a:t>var el = document.createElement("p");</a:t>
            </a:r>
          </a:p>
          <a:p>
            <a:r>
              <a:rPr lang="en-US" sz="1600" dirty="0" smtClean="0">
                <a:solidFill>
                  <a:schemeClr val="bg2"/>
                </a:solidFill>
                <a:latin typeface="Courier New" pitchFamily="49" charset="0"/>
              </a:rPr>
              <a:t>var text = document.createTextNode("Dynamic Content");</a:t>
            </a:r>
          </a:p>
          <a:p>
            <a:r>
              <a:rPr lang="en-US" sz="1600" b="1" dirty="0" smtClean="0">
                <a:solidFill>
                  <a:schemeClr val="bg2"/>
                </a:solidFill>
                <a:latin typeface="Courier New" pitchFamily="49" charset="0"/>
              </a:rPr>
              <a:t>el.appendChild(text);</a:t>
            </a:r>
          </a:p>
          <a:p>
            <a:r>
              <a:rPr lang="en-US" sz="1600" b="1" dirty="0" smtClean="0">
                <a:solidFill>
                  <a:schemeClr val="bg2"/>
                </a:solidFill>
                <a:latin typeface="Courier New" pitchFamily="49" charset="0"/>
              </a:rPr>
              <a:t>el.setAttribute('title', 'I am a new paragraph');</a:t>
            </a:r>
          </a:p>
          <a:p>
            <a:r>
              <a:rPr lang="en-US" sz="1600" b="1" dirty="0" smtClean="0">
                <a:solidFill>
                  <a:schemeClr val="bg2"/>
                </a:solidFill>
                <a:latin typeface="Courier New" pitchFamily="49" charset="0"/>
              </a:rPr>
              <a:t>target.appendChild(elem);</a:t>
            </a:r>
            <a:endParaRPr lang="en-US" sz="1600" b="1" dirty="0">
              <a:solidFill>
                <a:schemeClr val="bg2"/>
              </a:solidFill>
              <a:latin typeface="Courier New" pitchFamily="49" charset="0"/>
            </a:endParaRPr>
          </a:p>
        </p:txBody>
      </p:sp>
      <p:sp>
        <p:nvSpPr>
          <p:cNvPr id="11" name="shape2"/>
          <p:cNvSpPr txBox="1">
            <a:spLocks noChangeArrowheads="1"/>
          </p:cNvSpPr>
          <p:nvPr/>
        </p:nvSpPr>
        <p:spPr bwMode="blackWhite">
          <a:xfrm>
            <a:off x="355573" y="4176948"/>
            <a:ext cx="8432855" cy="584776"/>
          </a:xfrm>
          <a:prstGeom prst="rect">
            <a:avLst/>
          </a:prstGeom>
          <a:noFill/>
          <a:ln w="28575">
            <a:solidFill>
              <a:srgbClr val="8CC8FF"/>
            </a:solidFill>
            <a:miter lim="800000"/>
            <a:headEnd/>
            <a:tailEnd/>
          </a:ln>
          <a:effectLst/>
        </p:spPr>
        <p:txBody>
          <a:bodyPr wrap="square">
            <a:spAutoFit/>
          </a:bodyPr>
          <a:lstStyle/>
          <a:p>
            <a:r>
              <a:rPr lang="en-US" sz="1600" dirty="0" smtClean="0">
                <a:solidFill>
                  <a:srgbClr val="000000"/>
                </a:solidFill>
                <a:latin typeface="Courier New" pitchFamily="49" charset="0"/>
              </a:rPr>
              <a:t>// Create some content the easy way</a:t>
            </a:r>
          </a:p>
          <a:p>
            <a:r>
              <a:rPr lang="en-US" sz="1600" b="1" dirty="0" smtClean="0">
                <a:solidFill>
                  <a:srgbClr val="000000"/>
                </a:solidFill>
                <a:latin typeface="Courier New" pitchFamily="49" charset="0"/>
              </a:rPr>
              <a:t>target.innerHTML = '&lt;p title="..."&gt;I am also a new paragraph&lt;/p&gt;';</a:t>
            </a:r>
          </a:p>
        </p:txBody>
      </p:sp>
    </p:spTree>
    <p:custDataLst>
      <p:tags r:id="rId1"/>
    </p:custDataLst>
    <p:extLst>
      <p:ext uri="{BB962C8B-B14F-4D97-AF65-F5344CB8AC3E}">
        <p14:creationId xmlns:p14="http://schemas.microsoft.com/office/powerpoint/2010/main" val="317490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479425"/>
            <a:ext cx="8599488" cy="3021340"/>
          </a:xfrm>
        </p:spPr>
        <p:txBody>
          <a:bodyPr/>
          <a:lstStyle/>
          <a:p>
            <a:r>
              <a:rPr lang="fr-FR" noProof="0" dirty="0" smtClean="0"/>
              <a:t>L’une des fonctionnalités les plus importantes de JavaScript est la réponse aux événements</a:t>
            </a:r>
          </a:p>
          <a:p>
            <a:pPr lvl="1"/>
            <a:r>
              <a:rPr lang="fr-FR" noProof="0" dirty="0" smtClean="0"/>
              <a:t>Les événements sont générés par l’utilisateur ou le navigateur</a:t>
            </a:r>
          </a:p>
          <a:p>
            <a:pPr lvl="1"/>
            <a:r>
              <a:rPr lang="fr-FR" noProof="0" dirty="0" smtClean="0">
                <a:latin typeface="Courier New"/>
                <a:cs typeface="Courier New"/>
              </a:rPr>
              <a:t>click</a:t>
            </a:r>
            <a:r>
              <a:rPr lang="fr-FR" noProof="0" dirty="0" smtClean="0">
                <a:cs typeface="Courier New"/>
              </a:rPr>
              <a:t>, </a:t>
            </a:r>
            <a:r>
              <a:rPr lang="fr-FR" noProof="0" dirty="0" err="1" smtClean="0">
                <a:latin typeface="Courier New"/>
                <a:cs typeface="Courier New"/>
              </a:rPr>
              <a:t>load</a:t>
            </a:r>
            <a:r>
              <a:rPr lang="fr-FR" noProof="0" dirty="0" smtClean="0">
                <a:cs typeface="Courier New"/>
              </a:rPr>
              <a:t>, </a:t>
            </a:r>
            <a:r>
              <a:rPr lang="fr-FR" noProof="0" dirty="0" smtClean="0">
                <a:latin typeface="Courier New"/>
                <a:cs typeface="Courier New"/>
              </a:rPr>
              <a:t>change</a:t>
            </a:r>
            <a:r>
              <a:rPr lang="fr-FR" noProof="0" dirty="0" smtClean="0">
                <a:cs typeface="Courier New"/>
              </a:rPr>
              <a:t>, </a:t>
            </a:r>
            <a:r>
              <a:rPr lang="fr-FR" noProof="0" dirty="0" err="1" smtClean="0">
                <a:latin typeface="Courier New"/>
                <a:cs typeface="Courier New"/>
              </a:rPr>
              <a:t>mouseover</a:t>
            </a:r>
            <a:r>
              <a:rPr lang="fr-FR" noProof="0" dirty="0" smtClean="0">
                <a:cs typeface="Courier New"/>
              </a:rPr>
              <a:t>, </a:t>
            </a:r>
            <a:r>
              <a:rPr lang="fr-FR" noProof="0" dirty="0" smtClean="0">
                <a:latin typeface="Courier New"/>
                <a:cs typeface="Courier New"/>
              </a:rPr>
              <a:t>focus</a:t>
            </a:r>
            <a:r>
              <a:rPr lang="fr-FR" noProof="0" dirty="0" smtClean="0">
                <a:cs typeface="Courier New"/>
              </a:rPr>
              <a:t>, </a:t>
            </a:r>
            <a:r>
              <a:rPr lang="fr-FR" noProof="0" dirty="0" err="1" smtClean="0">
                <a:latin typeface="Courier New"/>
                <a:cs typeface="Courier New"/>
              </a:rPr>
              <a:t>keyup</a:t>
            </a:r>
            <a:r>
              <a:rPr lang="fr-FR" noProof="0" dirty="0" smtClean="0"/>
              <a:t>, etc.</a:t>
            </a:r>
          </a:p>
          <a:p>
            <a:r>
              <a:rPr lang="fr-FR" noProof="0" dirty="0" smtClean="0"/>
              <a:t>Les gestionnaires d’événements JavaScript servent à exécuter le code lorsqu’un événement a lieu</a:t>
            </a:r>
          </a:p>
          <a:p>
            <a:pPr lvl="1"/>
            <a:r>
              <a:rPr lang="fr-FR" noProof="0" dirty="0" smtClean="0"/>
              <a:t>Ils doivent être ajoutés de manière non intrusive</a:t>
            </a:r>
          </a:p>
          <a:p>
            <a:r>
              <a:rPr lang="fr-FR" noProof="0" dirty="0" smtClean="0"/>
              <a:t>Exemple d’ajout non intrusif d’un gestionnaire d’événement simple pour répondre à l’utilisateur cliquant sur un élément</a:t>
            </a:r>
          </a:p>
        </p:txBody>
      </p:sp>
      <p:sp>
        <p:nvSpPr>
          <p:cNvPr id="2" name="Title 1"/>
          <p:cNvSpPr>
            <a:spLocks noGrp="1"/>
          </p:cNvSpPr>
          <p:nvPr>
            <p:ph type="title"/>
          </p:nvPr>
        </p:nvSpPr>
        <p:spPr/>
        <p:txBody>
          <a:bodyPr/>
          <a:lstStyle/>
          <a:p>
            <a:r>
              <a:rPr lang="fr-FR" noProof="0" dirty="0" smtClean="0"/>
              <a:t>Répondre aux événements</a:t>
            </a:r>
            <a:endParaRPr lang="fr-FR" noProof="0" dirty="0"/>
          </a:p>
        </p:txBody>
      </p:sp>
      <p:grpSp>
        <p:nvGrpSpPr>
          <p:cNvPr id="4" name="Group 3"/>
          <p:cNvGrpSpPr/>
          <p:nvPr/>
        </p:nvGrpSpPr>
        <p:grpSpPr>
          <a:xfrm>
            <a:off x="-404694" y="3524482"/>
            <a:ext cx="8970844" cy="2308324"/>
            <a:chOff x="-404694" y="3894068"/>
            <a:chExt cx="8970844" cy="2308324"/>
          </a:xfrm>
        </p:grpSpPr>
        <p:sp>
          <p:nvSpPr>
            <p:cNvPr id="5" name="shape2"/>
            <p:cNvSpPr txBox="1"/>
            <p:nvPr/>
          </p:nvSpPr>
          <p:spPr>
            <a:xfrm>
              <a:off x="-404694" y="5317523"/>
              <a:ext cx="184666" cy="307777"/>
            </a:xfrm>
            <a:prstGeom prst="rect">
              <a:avLst/>
            </a:prstGeom>
            <a:noFill/>
          </p:spPr>
          <p:txBody>
            <a:bodyPr wrap="none" rtlCol="0">
              <a:spAutoFit/>
            </a:bodyPr>
            <a:lstStyle/>
            <a:p>
              <a:endParaRPr lang="en-US" dirty="0"/>
            </a:p>
          </p:txBody>
        </p:sp>
        <p:sp>
          <p:nvSpPr>
            <p:cNvPr id="7" name="shape1"/>
            <p:cNvSpPr txBox="1"/>
            <p:nvPr/>
          </p:nvSpPr>
          <p:spPr>
            <a:xfrm>
              <a:off x="577850" y="3894068"/>
              <a:ext cx="7988300" cy="2308324"/>
            </a:xfrm>
            <a:prstGeom prst="rect">
              <a:avLst/>
            </a:prstGeom>
            <a:noFill/>
            <a:ln w="28575">
              <a:solidFill>
                <a:srgbClr val="8CC8FF"/>
              </a:solidFill>
            </a:ln>
            <a:effectLst/>
          </p:spPr>
          <p:txBody>
            <a:bodyPr wrap="square" rtlCol="0">
              <a:spAutoFit/>
            </a:bodyPr>
            <a:lstStyle/>
            <a:p>
              <a:r>
                <a:rPr lang="en-US" sz="1600" dirty="0">
                  <a:solidFill>
                    <a:schemeClr val="bg2"/>
                  </a:solidFill>
                  <a:latin typeface="Courier New"/>
                  <a:cs typeface="Courier New"/>
                </a:rPr>
                <a:t>// Get the element the user will click on</a:t>
              </a:r>
            </a:p>
            <a:p>
              <a:r>
                <a:rPr lang="en-US" sz="1600" dirty="0">
                  <a:solidFill>
                    <a:schemeClr val="bg2"/>
                  </a:solidFill>
                  <a:latin typeface="Courier New"/>
                  <a:cs typeface="Courier New"/>
                </a:rPr>
                <a:t>theElem = document.getElementById("elemID")</a:t>
              </a:r>
              <a:r>
                <a:rPr lang="en-US" sz="1600" dirty="0" smtClean="0">
                  <a:solidFill>
                    <a:schemeClr val="bg2"/>
                  </a:solidFill>
                  <a:latin typeface="Courier New"/>
                  <a:cs typeface="Courier New"/>
                </a:rPr>
                <a:t>;</a:t>
              </a:r>
            </a:p>
            <a:p>
              <a:endParaRPr lang="en-US" sz="1600" dirty="0">
                <a:solidFill>
                  <a:schemeClr val="bg2"/>
                </a:solidFill>
                <a:latin typeface="Courier New"/>
                <a:cs typeface="Courier New"/>
              </a:endParaRPr>
            </a:p>
            <a:p>
              <a:r>
                <a:rPr lang="en-US" sz="1600" dirty="0">
                  <a:solidFill>
                    <a:schemeClr val="bg2"/>
                  </a:solidFill>
                  <a:latin typeface="Courier New"/>
                  <a:cs typeface="Courier New"/>
                </a:rPr>
                <a:t>// Add the click event handler to the element</a:t>
              </a:r>
            </a:p>
            <a:p>
              <a:r>
                <a:rPr lang="en-US" sz="1600" dirty="0">
                  <a:solidFill>
                    <a:schemeClr val="bg2"/>
                  </a:solidFill>
                  <a:latin typeface="Courier New"/>
                  <a:cs typeface="Courier New"/>
                </a:rPr>
                <a:t>theElem.addEventListener("click", </a:t>
              </a:r>
              <a:endParaRPr lang="en-US" sz="1600" dirty="0" smtClean="0">
                <a:solidFill>
                  <a:schemeClr val="bg2"/>
                </a:solidFill>
                <a:latin typeface="Courier New"/>
                <a:cs typeface="Courier New"/>
              </a:endParaRP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function</a:t>
              </a:r>
              <a:r>
                <a:rPr lang="en-US" sz="1600" dirty="0">
                  <a:solidFill>
                    <a:schemeClr val="bg2"/>
                  </a:solidFill>
                  <a:latin typeface="Courier New"/>
                  <a:cs typeface="Courier New"/>
                </a:rPr>
                <a:t>() {</a:t>
              </a:r>
            </a:p>
            <a:p>
              <a:r>
                <a:rPr lang="en-US" sz="1600" dirty="0">
                  <a:solidFill>
                    <a:schemeClr val="bg2"/>
                  </a:solidFill>
                  <a:latin typeface="Courier New"/>
                  <a:cs typeface="Courier New"/>
                </a:rPr>
                <a:t>      console.log("You clicked " + theElem.id);</a:t>
              </a:r>
            </a:p>
            <a:p>
              <a:r>
                <a:rPr lang="en-US" sz="1600" dirty="0">
                  <a:solidFill>
                    <a:schemeClr val="bg2"/>
                  </a:solidFill>
                  <a:latin typeface="Courier New"/>
                  <a:cs typeface="Courier New"/>
                </a:rPr>
                <a:t>   }, </a:t>
              </a:r>
              <a:endParaRPr lang="en-US" sz="1600" dirty="0" smtClean="0">
                <a:solidFill>
                  <a:schemeClr val="bg2"/>
                </a:solidFill>
                <a:latin typeface="Courier New"/>
                <a:cs typeface="Courier New"/>
              </a:endParaRP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false</a:t>
              </a:r>
              <a:r>
                <a:rPr lang="en-US" sz="1600" dirty="0">
                  <a:solidFill>
                    <a:schemeClr val="bg2"/>
                  </a:solidFill>
                  <a:latin typeface="Courier New"/>
                  <a:cs typeface="Courier New"/>
                </a:rPr>
                <a:t>);</a:t>
              </a:r>
            </a:p>
          </p:txBody>
        </p:sp>
      </p:grpSp>
    </p:spTree>
    <p:custDataLst>
      <p:tags r:id="rId1"/>
    </p:custDataLst>
    <p:extLst>
      <p:ext uri="{BB962C8B-B14F-4D97-AF65-F5344CB8AC3E}">
        <p14:creationId xmlns:p14="http://schemas.microsoft.com/office/powerpoint/2010/main" val="3016593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idx="1"/>
          </p:nvPr>
        </p:nvSpPr>
        <p:spPr>
          <a:xfrm>
            <a:off x="279400" y="584200"/>
            <a:ext cx="8599488" cy="2313454"/>
          </a:xfrm>
          <a:noFill/>
        </p:spPr>
        <p:txBody>
          <a:bodyPr/>
          <a:lstStyle/>
          <a:p>
            <a:r>
              <a:rPr lang="fr-FR" noProof="0" dirty="0" smtClean="0"/>
              <a:t>JavaScript ignore généralement les espaces, les tabulations et les retours à la ligne</a:t>
            </a:r>
          </a:p>
          <a:p>
            <a:pPr lvl="1"/>
            <a:r>
              <a:rPr lang="fr-FR" noProof="0" dirty="0" smtClean="0"/>
              <a:t>En supposant qu’ils apparaissent à des endroits sensés</a:t>
            </a:r>
          </a:p>
          <a:p>
            <a:pPr lvl="2"/>
            <a:r>
              <a:rPr lang="fr-FR" noProof="0" dirty="0" smtClean="0"/>
              <a:t>Pas au milieu de mots-clés, de noms de variables, etc.</a:t>
            </a:r>
          </a:p>
          <a:p>
            <a:r>
              <a:rPr lang="fr-FR" noProof="0" dirty="0" smtClean="0"/>
              <a:t>Utilisez ces caractères pour mettre en forme proprement le code</a:t>
            </a:r>
          </a:p>
          <a:p>
            <a:pPr lvl="1"/>
            <a:r>
              <a:rPr lang="fr-FR" noProof="0" dirty="0" smtClean="0"/>
              <a:t>Il sera plus facile à lire à deux heures du matin</a:t>
            </a:r>
          </a:p>
          <a:p>
            <a:pPr lvl="1"/>
            <a:r>
              <a:rPr lang="fr-FR" noProof="0" dirty="0" smtClean="0"/>
              <a:t>C’est une bonne pratique de programmation</a:t>
            </a:r>
            <a:endParaRPr lang="fr-FR" noProof="0" dirty="0"/>
          </a:p>
        </p:txBody>
      </p:sp>
      <p:sp>
        <p:nvSpPr>
          <p:cNvPr id="280578" name="Rectangle 2"/>
          <p:cNvSpPr>
            <a:spLocks noGrp="1" noChangeArrowheads="1"/>
          </p:cNvSpPr>
          <p:nvPr>
            <p:ph type="title"/>
          </p:nvPr>
        </p:nvSpPr>
        <p:spPr/>
        <p:txBody>
          <a:bodyPr/>
          <a:lstStyle/>
          <a:p>
            <a:r>
              <a:rPr lang="fr-FR" noProof="0" dirty="0" smtClean="0"/>
              <a:t>Caractères d’espacement et sauts de ligne</a:t>
            </a:r>
            <a:endParaRPr lang="fr-FR" noProof="0" dirty="0"/>
          </a:p>
        </p:txBody>
      </p:sp>
    </p:spTree>
    <p:custDataLst>
      <p:tags r:id="rId1"/>
    </p:custDataLst>
    <p:extLst>
      <p:ext uri="{BB962C8B-B14F-4D97-AF65-F5344CB8AC3E}">
        <p14:creationId xmlns:p14="http://schemas.microsoft.com/office/powerpoint/2010/main" val="1192503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3" name="Rectangle 3"/>
          <p:cNvSpPr>
            <a:spLocks noGrp="1" noChangeArrowheads="1"/>
          </p:cNvSpPr>
          <p:nvPr>
            <p:ph idx="1"/>
          </p:nvPr>
        </p:nvSpPr>
        <p:spPr>
          <a:xfrm>
            <a:off x="279400" y="584200"/>
            <a:ext cx="8599488" cy="4298613"/>
          </a:xfrm>
        </p:spPr>
        <p:txBody>
          <a:bodyPr/>
          <a:lstStyle/>
          <a:p>
            <a:r>
              <a:rPr lang="fr-FR" noProof="0" dirty="0" smtClean="0"/>
              <a:t>On crée des variables en affectant des valeurs aux identificateurs</a:t>
            </a:r>
          </a:p>
          <a:p>
            <a:endParaRPr lang="fr-FR" noProof="0" dirty="0" smtClean="0"/>
          </a:p>
          <a:p>
            <a:endParaRPr lang="fr-FR" noProof="0" dirty="0" smtClean="0"/>
          </a:p>
          <a:p>
            <a:r>
              <a:rPr lang="fr-FR" noProof="0" dirty="0" smtClean="0"/>
              <a:t>Vous pouvez créer des variables à n’importe quel endroit de votre</a:t>
            </a:r>
            <a:br>
              <a:rPr lang="fr-FR" noProof="0" dirty="0" smtClean="0"/>
            </a:br>
            <a:r>
              <a:rPr lang="fr-FR" noProof="0" dirty="0" smtClean="0"/>
              <a:t>code JavaScript</a:t>
            </a:r>
          </a:p>
          <a:p>
            <a:r>
              <a:rPr lang="fr-FR" noProof="0" dirty="0" smtClean="0"/>
              <a:t>Déclarez les variables à l’aide du mot-clé </a:t>
            </a:r>
            <a:r>
              <a:rPr lang="fr-FR" noProof="0" dirty="0" smtClean="0">
                <a:latin typeface="Courier New" pitchFamily="49" charset="0"/>
              </a:rPr>
              <a:t>var</a:t>
            </a:r>
            <a:endParaRPr lang="fr-FR" noProof="0" dirty="0" smtClean="0"/>
          </a:p>
          <a:p>
            <a:endParaRPr lang="fr-FR" noProof="0" dirty="0" smtClean="0"/>
          </a:p>
          <a:p>
            <a:endParaRPr lang="fr-FR" noProof="0" dirty="0" smtClean="0"/>
          </a:p>
          <a:p>
            <a:r>
              <a:rPr lang="fr-FR" noProof="0" dirty="0" smtClean="0"/>
              <a:t>On peut déclarer des variables ave un seul </a:t>
            </a:r>
            <a:r>
              <a:rPr lang="fr-FR" noProof="0" dirty="0" smtClean="0">
                <a:latin typeface="Courier New"/>
                <a:cs typeface="Courier New"/>
              </a:rPr>
              <a:t>var</a:t>
            </a:r>
            <a:endParaRPr lang="fr-FR" noProof="0" dirty="0" smtClean="0"/>
          </a:p>
          <a:p>
            <a:endParaRPr lang="fr-FR" noProof="0" dirty="0" smtClean="0">
              <a:latin typeface="Courier New" pitchFamily="49" charset="0"/>
            </a:endParaRPr>
          </a:p>
        </p:txBody>
      </p:sp>
      <p:sp>
        <p:nvSpPr>
          <p:cNvPr id="399362" name="Rectangle 2"/>
          <p:cNvSpPr>
            <a:spLocks noGrp="1" noChangeArrowheads="1"/>
          </p:cNvSpPr>
          <p:nvPr>
            <p:ph type="title"/>
          </p:nvPr>
        </p:nvSpPr>
        <p:spPr/>
        <p:txBody>
          <a:bodyPr/>
          <a:lstStyle/>
          <a:p>
            <a:r>
              <a:rPr lang="fr-FR" noProof="0" dirty="0" smtClean="0"/>
              <a:t>Déclarer des variables</a:t>
            </a:r>
            <a:endParaRPr lang="fr-FR" noProof="0" dirty="0"/>
          </a:p>
        </p:txBody>
      </p:sp>
      <p:grpSp>
        <p:nvGrpSpPr>
          <p:cNvPr id="2" name="Group 1"/>
          <p:cNvGrpSpPr/>
          <p:nvPr/>
        </p:nvGrpSpPr>
        <p:grpSpPr>
          <a:xfrm>
            <a:off x="1110197" y="1157049"/>
            <a:ext cx="3448849" cy="4601314"/>
            <a:chOff x="1110197" y="1730313"/>
            <a:chExt cx="3448849" cy="4601314"/>
          </a:xfrm>
        </p:grpSpPr>
        <p:sp>
          <p:nvSpPr>
            <p:cNvPr id="5" name="shape4"/>
            <p:cNvSpPr txBox="1">
              <a:spLocks noChangeArrowheads="1"/>
            </p:cNvSpPr>
            <p:nvPr/>
          </p:nvSpPr>
          <p:spPr bwMode="blackWhite">
            <a:xfrm>
              <a:off x="1110197" y="1730313"/>
              <a:ext cx="3056924" cy="761234"/>
            </a:xfrm>
            <a:prstGeom prst="rect">
              <a:avLst/>
            </a:prstGeom>
            <a:noFill/>
            <a:ln w="28575">
              <a:solidFill>
                <a:srgbClr val="8CC8FF"/>
              </a:solidFill>
              <a:miter lim="800000"/>
              <a:headEnd/>
              <a:tailEnd/>
            </a:ln>
            <a:effectLst/>
          </p:spPr>
          <p:txBody>
            <a:bodyPr wrap="square">
              <a:spAutoFit/>
            </a:bodyPr>
            <a:lstStyle/>
            <a:p>
              <a:pPr>
                <a:lnSpc>
                  <a:spcPct val="90000"/>
                </a:lnSpc>
              </a:pPr>
              <a:r>
                <a:rPr lang="en-US" sz="1600" dirty="0">
                  <a:solidFill>
                    <a:schemeClr val="bg2"/>
                  </a:solidFill>
                  <a:latin typeface="Courier New" pitchFamily="49" charset="0"/>
                </a:rPr>
                <a:t>j = 72;</a:t>
              </a:r>
            </a:p>
            <a:p>
              <a:pPr>
                <a:lnSpc>
                  <a:spcPct val="90000"/>
                </a:lnSpc>
              </a:pPr>
              <a:r>
                <a:rPr lang="en-US" sz="1600" dirty="0">
                  <a:solidFill>
                    <a:schemeClr val="bg2"/>
                  </a:solidFill>
                  <a:latin typeface="Courier New" pitchFamily="49" charset="0"/>
                </a:rPr>
                <a:t>tax = 8.25;</a:t>
              </a:r>
            </a:p>
            <a:p>
              <a:pPr>
                <a:lnSpc>
                  <a:spcPct val="90000"/>
                </a:lnSpc>
              </a:pPr>
              <a:r>
                <a:rPr lang="en-US" sz="1600" dirty="0">
                  <a:solidFill>
                    <a:schemeClr val="bg2"/>
                  </a:solidFill>
                  <a:latin typeface="Courier New" pitchFamily="49" charset="0"/>
                </a:rPr>
                <a:t>firstName= "Valerie";</a:t>
              </a:r>
            </a:p>
          </p:txBody>
        </p:sp>
        <p:sp>
          <p:nvSpPr>
            <p:cNvPr id="6" name="shape3"/>
            <p:cNvSpPr txBox="1">
              <a:spLocks noChangeArrowheads="1"/>
            </p:cNvSpPr>
            <p:nvPr/>
          </p:nvSpPr>
          <p:spPr bwMode="blackWhite">
            <a:xfrm>
              <a:off x="1110197" y="3627654"/>
              <a:ext cx="3396476" cy="761234"/>
            </a:xfrm>
            <a:prstGeom prst="rect">
              <a:avLst/>
            </a:prstGeom>
            <a:noFill/>
            <a:ln w="28575">
              <a:solidFill>
                <a:srgbClr val="8CC8FF"/>
              </a:solidFill>
              <a:miter lim="800000"/>
              <a:headEnd/>
              <a:tailEnd/>
            </a:ln>
            <a:effectLst/>
          </p:spPr>
          <p:txBody>
            <a:bodyPr wrap="square">
              <a:spAutoFit/>
            </a:bodyPr>
            <a:lstStyle/>
            <a:p>
              <a:pPr>
                <a:lnSpc>
                  <a:spcPct val="90000"/>
                </a:lnSpc>
              </a:pPr>
              <a:r>
                <a:rPr lang="en-US" sz="1600" dirty="0" smtClean="0">
                  <a:solidFill>
                    <a:schemeClr val="bg2"/>
                  </a:solidFill>
                  <a:latin typeface="Courier New" pitchFamily="49" charset="0"/>
                </a:rPr>
                <a:t>var j </a:t>
              </a:r>
              <a:r>
                <a:rPr lang="en-US" sz="1600" dirty="0">
                  <a:solidFill>
                    <a:schemeClr val="bg2"/>
                  </a:solidFill>
                  <a:latin typeface="Courier New" pitchFamily="49" charset="0"/>
                </a:rPr>
                <a:t>= 72;</a:t>
              </a:r>
            </a:p>
            <a:p>
              <a:pPr>
                <a:lnSpc>
                  <a:spcPct val="90000"/>
                </a:lnSpc>
              </a:pPr>
              <a:r>
                <a:rPr lang="en-US" sz="1600" dirty="0" smtClean="0">
                  <a:solidFill>
                    <a:schemeClr val="bg2"/>
                  </a:solidFill>
                  <a:latin typeface="Courier New" pitchFamily="49" charset="0"/>
                </a:rPr>
                <a:t>var tax </a:t>
              </a:r>
              <a:r>
                <a:rPr lang="en-US" sz="1600" dirty="0">
                  <a:solidFill>
                    <a:schemeClr val="bg2"/>
                  </a:solidFill>
                  <a:latin typeface="Courier New" pitchFamily="49" charset="0"/>
                </a:rPr>
                <a:t>= 8.25;</a:t>
              </a:r>
            </a:p>
            <a:p>
              <a:pPr>
                <a:lnSpc>
                  <a:spcPct val="90000"/>
                </a:lnSpc>
              </a:pPr>
              <a:r>
                <a:rPr lang="en-US" sz="1600" dirty="0" smtClean="0">
                  <a:solidFill>
                    <a:schemeClr val="bg2"/>
                  </a:solidFill>
                  <a:latin typeface="Courier New" pitchFamily="49" charset="0"/>
                </a:rPr>
                <a:t>var firstName</a:t>
              </a:r>
              <a:r>
                <a:rPr lang="en-US" sz="1600" dirty="0">
                  <a:solidFill>
                    <a:schemeClr val="bg2"/>
                  </a:solidFill>
                  <a:latin typeface="Courier New" pitchFamily="49" charset="0"/>
                </a:rPr>
                <a:t>= "Valerie";</a:t>
              </a:r>
            </a:p>
          </p:txBody>
        </p:sp>
        <p:sp>
          <p:nvSpPr>
            <p:cNvPr id="7" name="shape2"/>
            <p:cNvSpPr txBox="1">
              <a:spLocks noChangeArrowheads="1"/>
            </p:cNvSpPr>
            <p:nvPr/>
          </p:nvSpPr>
          <p:spPr bwMode="blackWhite">
            <a:xfrm>
              <a:off x="1110197" y="5010617"/>
              <a:ext cx="3117851" cy="318036"/>
            </a:xfrm>
            <a:prstGeom prst="rect">
              <a:avLst/>
            </a:prstGeom>
            <a:noFill/>
            <a:ln w="28575">
              <a:solidFill>
                <a:srgbClr val="8CC8FF"/>
              </a:solidFill>
              <a:miter lim="800000"/>
              <a:headEnd/>
              <a:tailEnd/>
            </a:ln>
            <a:effectLst/>
          </p:spPr>
          <p:txBody>
            <a:bodyPr wrap="square">
              <a:spAutoFit/>
            </a:bodyPr>
            <a:lstStyle/>
            <a:p>
              <a:pPr>
                <a:lnSpc>
                  <a:spcPct val="90000"/>
                </a:lnSpc>
              </a:pPr>
              <a:r>
                <a:rPr lang="en-US" sz="1600" dirty="0" smtClean="0">
                  <a:solidFill>
                    <a:srgbClr val="000000"/>
                  </a:solidFill>
                  <a:latin typeface="Courier New" pitchFamily="49" charset="0"/>
                </a:rPr>
                <a:t>var j, tax, firstName;</a:t>
              </a:r>
              <a:endParaRPr lang="en-US" sz="1600" dirty="0">
                <a:solidFill>
                  <a:srgbClr val="000000"/>
                </a:solidFill>
                <a:latin typeface="Courier New" pitchFamily="49" charset="0"/>
              </a:endParaRPr>
            </a:p>
          </p:txBody>
        </p:sp>
        <p:sp>
          <p:nvSpPr>
            <p:cNvPr id="8" name="shape1"/>
            <p:cNvSpPr txBox="1">
              <a:spLocks noChangeArrowheads="1"/>
            </p:cNvSpPr>
            <p:nvPr/>
          </p:nvSpPr>
          <p:spPr bwMode="blackWhite">
            <a:xfrm>
              <a:off x="1110197" y="5570393"/>
              <a:ext cx="3448849" cy="761234"/>
            </a:xfrm>
            <a:prstGeom prst="rect">
              <a:avLst/>
            </a:prstGeom>
            <a:noFill/>
            <a:ln w="28575">
              <a:solidFill>
                <a:srgbClr val="8CC8FF"/>
              </a:solidFill>
              <a:miter lim="800000"/>
              <a:headEnd/>
              <a:tailEnd/>
            </a:ln>
            <a:effectLst/>
          </p:spPr>
          <p:txBody>
            <a:bodyPr wrap="square">
              <a:spAutoFit/>
            </a:bodyPr>
            <a:lstStyle/>
            <a:p>
              <a:pPr>
                <a:lnSpc>
                  <a:spcPct val="90000"/>
                </a:lnSpc>
              </a:pPr>
              <a:r>
                <a:rPr lang="en-US" sz="1600" dirty="0" smtClean="0">
                  <a:solidFill>
                    <a:srgbClr val="000000"/>
                  </a:solidFill>
                  <a:latin typeface="Courier New" pitchFamily="49" charset="0"/>
                </a:rPr>
                <a:t>var j = 72, </a:t>
              </a:r>
            </a:p>
            <a:p>
              <a:pPr>
                <a:lnSpc>
                  <a:spcPct val="90000"/>
                </a:lnSpc>
              </a:pPr>
              <a:r>
                <a:rPr lang="en-US" sz="1600" dirty="0">
                  <a:solidFill>
                    <a:srgbClr val="000000"/>
                  </a:solidFill>
                  <a:latin typeface="Courier New" pitchFamily="49" charset="0"/>
                </a:rPr>
                <a:t> </a:t>
              </a:r>
              <a:r>
                <a:rPr lang="en-US" sz="1600" dirty="0" smtClean="0">
                  <a:solidFill>
                    <a:srgbClr val="000000"/>
                  </a:solidFill>
                  <a:latin typeface="Courier New" pitchFamily="49" charset="0"/>
                </a:rPr>
                <a:t>   tax = 8.25,</a:t>
              </a:r>
            </a:p>
            <a:p>
              <a:pPr>
                <a:lnSpc>
                  <a:spcPct val="90000"/>
                </a:lnSpc>
              </a:pPr>
              <a:r>
                <a:rPr lang="en-US" sz="1600" dirty="0">
                  <a:solidFill>
                    <a:srgbClr val="000000"/>
                  </a:solidFill>
                  <a:latin typeface="Courier New" pitchFamily="49" charset="0"/>
                </a:rPr>
                <a:t> </a:t>
              </a:r>
              <a:r>
                <a:rPr lang="en-US" sz="1600" dirty="0" smtClean="0">
                  <a:solidFill>
                    <a:srgbClr val="000000"/>
                  </a:solidFill>
                  <a:latin typeface="Courier New" pitchFamily="49" charset="0"/>
                </a:rPr>
                <a:t>   </a:t>
              </a:r>
              <a:r>
                <a:rPr lang="en-US" sz="1600" dirty="0">
                  <a:solidFill>
                    <a:srgbClr val="000000"/>
                  </a:solidFill>
                  <a:latin typeface="Courier New" pitchFamily="49" charset="0"/>
                </a:rPr>
                <a:t>firstName</a:t>
              </a:r>
              <a:r>
                <a:rPr lang="en-US" sz="1600" dirty="0" smtClean="0">
                  <a:solidFill>
                    <a:srgbClr val="000000"/>
                  </a:solidFill>
                  <a:latin typeface="Courier New" pitchFamily="49" charset="0"/>
                </a:rPr>
                <a:t>= "Valerie";</a:t>
              </a:r>
              <a:endParaRPr lang="en-US" sz="1600" dirty="0">
                <a:solidFill>
                  <a:srgbClr val="000000"/>
                </a:solidFill>
                <a:latin typeface="Courier New" pitchFamily="49" charset="0"/>
              </a:endParaRPr>
            </a:p>
          </p:txBody>
        </p:sp>
      </p:grpSp>
    </p:spTree>
    <p:custDataLst>
      <p:tags r:id="rId1"/>
    </p:custDataLst>
    <p:extLst>
      <p:ext uri="{BB962C8B-B14F-4D97-AF65-F5344CB8AC3E}">
        <p14:creationId xmlns:p14="http://schemas.microsoft.com/office/powerpoint/2010/main" val="3000805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2790508"/>
          </a:xfrm>
        </p:spPr>
        <p:txBody>
          <a:bodyPr/>
          <a:lstStyle/>
          <a:p>
            <a:r>
              <a:rPr lang="fr-FR" noProof="0" dirty="0" smtClean="0"/>
              <a:t>Les points-virgules servent à séparer les instructions</a:t>
            </a:r>
          </a:p>
          <a:p>
            <a:pPr lvl="1"/>
            <a:r>
              <a:rPr lang="fr-FR" noProof="0" dirty="0" smtClean="0"/>
              <a:t>Obligatoires si plusieurs instructions sont placées sur la même ligne</a:t>
            </a:r>
          </a:p>
          <a:p>
            <a:pPr marL="344487" lvl="1" indent="0">
              <a:buNone/>
            </a:pPr>
            <a:endParaRPr lang="fr-FR" noProof="0" dirty="0" smtClean="0"/>
          </a:p>
          <a:p>
            <a:pPr marL="344487" lvl="1" indent="0">
              <a:buNone/>
            </a:pPr>
            <a:endParaRPr lang="fr-FR" noProof="0" dirty="0" smtClean="0">
              <a:latin typeface="Courier New" pitchFamily="49" charset="0"/>
            </a:endParaRPr>
          </a:p>
          <a:p>
            <a:pPr lvl="1"/>
            <a:r>
              <a:rPr lang="fr-FR" noProof="0" dirty="0" smtClean="0"/>
              <a:t>Facultatifs pour les instructions placées  seules sur une ligne</a:t>
            </a:r>
          </a:p>
          <a:p>
            <a:pPr marL="344487" lvl="1" indent="0">
              <a:buNone/>
            </a:pPr>
            <a:endParaRPr lang="fr-FR" noProof="0" dirty="0" smtClean="0"/>
          </a:p>
          <a:p>
            <a:pPr lvl="1"/>
            <a:endParaRPr lang="fr-FR" noProof="0" dirty="0" smtClean="0"/>
          </a:p>
          <a:p>
            <a:pPr lvl="1"/>
            <a:endParaRPr lang="fr-FR" noProof="0" dirty="0" smtClean="0"/>
          </a:p>
          <a:p>
            <a:pPr lvl="2"/>
            <a:r>
              <a:rPr lang="fr-FR" noProof="0" dirty="0" smtClean="0"/>
              <a:t>Échoue si le code est compressé pour l’optimisation</a:t>
            </a:r>
            <a:endParaRPr lang="fr-FR" noProof="0" dirty="0"/>
          </a:p>
        </p:txBody>
      </p:sp>
      <p:sp>
        <p:nvSpPr>
          <p:cNvPr id="2" name="Title 1"/>
          <p:cNvSpPr>
            <a:spLocks noGrp="1"/>
          </p:cNvSpPr>
          <p:nvPr>
            <p:ph type="title"/>
          </p:nvPr>
        </p:nvSpPr>
        <p:spPr/>
        <p:txBody>
          <a:bodyPr/>
          <a:lstStyle/>
          <a:p>
            <a:r>
              <a:rPr lang="fr-FR" noProof="0" dirty="0" smtClean="0"/>
              <a:t>Points-virgules</a:t>
            </a:r>
            <a:endParaRPr lang="fr-FR" noProof="0" dirty="0"/>
          </a:p>
        </p:txBody>
      </p:sp>
      <p:sp>
        <p:nvSpPr>
          <p:cNvPr id="5" name="shape4"/>
          <p:cNvSpPr txBox="1"/>
          <p:nvPr/>
        </p:nvSpPr>
        <p:spPr>
          <a:xfrm>
            <a:off x="1310845" y="2259259"/>
            <a:ext cx="3270447" cy="584775"/>
          </a:xfrm>
          <a:prstGeom prst="rect">
            <a:avLst/>
          </a:prstGeom>
          <a:noFill/>
          <a:ln w="28575">
            <a:solidFill>
              <a:srgbClr val="8CC8FF"/>
            </a:solidFill>
          </a:ln>
          <a:effectLst/>
        </p:spPr>
        <p:txBody>
          <a:bodyPr wrap="none" rtlCol="0">
            <a:spAutoFit/>
          </a:bodyPr>
          <a:lstStyle/>
          <a:p>
            <a:r>
              <a:rPr lang="en-US" sz="1600" dirty="0" smtClean="0">
                <a:solidFill>
                  <a:schemeClr val="bg2"/>
                </a:solidFill>
                <a:latin typeface="Courier New" pitchFamily="49" charset="0"/>
                <a:cs typeface="Courier New" pitchFamily="49" charset="0"/>
              </a:rPr>
              <a:t>var rnd = Math.random()  </a:t>
            </a:r>
            <a:endParaRPr lang="en-US" sz="1600" dirty="0">
              <a:solidFill>
                <a:schemeClr val="bg2"/>
              </a:solidFill>
              <a:latin typeface="Courier New" pitchFamily="49" charset="0"/>
              <a:cs typeface="Courier New" pitchFamily="49" charset="0"/>
            </a:endParaRPr>
          </a:p>
          <a:p>
            <a:r>
              <a:rPr lang="en-US" sz="1600" dirty="0" smtClean="0">
                <a:solidFill>
                  <a:schemeClr val="bg2"/>
                </a:solidFill>
                <a:latin typeface="Courier New" pitchFamily="49" charset="0"/>
                <a:cs typeface="Courier New" pitchFamily="49" charset="0"/>
              </a:rPr>
              <a:t>console.log(rnd)</a:t>
            </a:r>
          </a:p>
        </p:txBody>
      </p:sp>
      <p:sp>
        <p:nvSpPr>
          <p:cNvPr id="6" name="shape3"/>
          <p:cNvSpPr txBox="1"/>
          <p:nvPr/>
        </p:nvSpPr>
        <p:spPr>
          <a:xfrm>
            <a:off x="1310845" y="1321008"/>
            <a:ext cx="5615640" cy="338554"/>
          </a:xfrm>
          <a:prstGeom prst="rect">
            <a:avLst/>
          </a:prstGeom>
          <a:noFill/>
          <a:ln w="28575">
            <a:solidFill>
              <a:srgbClr val="8CC8FF"/>
            </a:solidFill>
          </a:ln>
          <a:effectLst/>
        </p:spPr>
        <p:txBody>
          <a:bodyPr wrap="none" rtlCol="0">
            <a:spAutoFit/>
          </a:bodyPr>
          <a:lstStyle/>
          <a:p>
            <a:r>
              <a:rPr lang="en-US" sz="1600" dirty="0" smtClean="0">
                <a:solidFill>
                  <a:schemeClr val="bg2"/>
                </a:solidFill>
                <a:latin typeface="Courier New" pitchFamily="49" charset="0"/>
                <a:cs typeface="Courier New" pitchFamily="49" charset="0"/>
              </a:rPr>
              <a:t>var rnd = Math.random(); </a:t>
            </a:r>
            <a:r>
              <a:rPr lang="en-US" sz="1600" dirty="0">
                <a:solidFill>
                  <a:schemeClr val="bg2"/>
                </a:solidFill>
                <a:latin typeface="Courier New" pitchFamily="49" charset="0"/>
                <a:cs typeface="Courier New" pitchFamily="49" charset="0"/>
              </a:rPr>
              <a:t>console.log(rnd</a:t>
            </a:r>
            <a:r>
              <a:rPr lang="en-US" sz="1600" dirty="0" smtClean="0">
                <a:solidFill>
                  <a:schemeClr val="bg2"/>
                </a:solidFill>
                <a:latin typeface="Courier New" pitchFamily="49" charset="0"/>
                <a:cs typeface="Courier New" pitchFamily="49" charset="0"/>
              </a:rPr>
              <a:t>);</a:t>
            </a:r>
            <a:r>
              <a:rPr lang="en-US" sz="1600" dirty="0" smtClean="0">
                <a:latin typeface="Courier New" pitchFamily="49" charset="0"/>
                <a:cs typeface="Courier New" pitchFamily="49" charset="0"/>
              </a:rPr>
              <a:t>  </a:t>
            </a:r>
          </a:p>
        </p:txBody>
      </p:sp>
      <p:sp>
        <p:nvSpPr>
          <p:cNvPr id="8" name="shape1"/>
          <p:cNvSpPr txBox="1"/>
          <p:nvPr/>
        </p:nvSpPr>
        <p:spPr>
          <a:xfrm>
            <a:off x="1310845" y="4568025"/>
            <a:ext cx="3393878" cy="584775"/>
          </a:xfrm>
          <a:prstGeom prst="rect">
            <a:avLst/>
          </a:prstGeom>
          <a:noFill/>
          <a:ln w="28575">
            <a:solidFill>
              <a:srgbClr val="8CC8FF"/>
            </a:solidFill>
          </a:ln>
          <a:effectLst/>
        </p:spPr>
        <p:txBody>
          <a:bodyPr wrap="none" rtlCol="0">
            <a:spAutoFit/>
          </a:bodyPr>
          <a:lstStyle/>
          <a:p>
            <a:r>
              <a:rPr lang="en-US" sz="1600" dirty="0" smtClean="0">
                <a:solidFill>
                  <a:srgbClr val="000000"/>
                </a:solidFill>
                <a:latin typeface="Courier New" pitchFamily="49" charset="0"/>
                <a:cs typeface="Courier New" pitchFamily="49" charset="0"/>
              </a:rPr>
              <a:t>var rnd = Math.random();  </a:t>
            </a:r>
            <a:endParaRPr lang="en-US" sz="1600" dirty="0">
              <a:solidFill>
                <a:srgbClr val="000000"/>
              </a:solidFill>
              <a:latin typeface="Courier New" pitchFamily="49" charset="0"/>
              <a:cs typeface="Courier New" pitchFamily="49" charset="0"/>
            </a:endParaRPr>
          </a:p>
          <a:p>
            <a:r>
              <a:rPr lang="en-US" sz="1600" dirty="0" smtClean="0">
                <a:solidFill>
                  <a:srgbClr val="000000"/>
                </a:solidFill>
                <a:latin typeface="Courier New" pitchFamily="49" charset="0"/>
                <a:cs typeface="Courier New" pitchFamily="49" charset="0"/>
              </a:rPr>
              <a:t>console.log(rnd);</a:t>
            </a:r>
          </a:p>
        </p:txBody>
      </p:sp>
    </p:spTree>
    <p:custDataLst>
      <p:tags r:id="rId1"/>
    </p:custDataLst>
    <p:extLst>
      <p:ext uri="{BB962C8B-B14F-4D97-AF65-F5344CB8AC3E}">
        <p14:creationId xmlns:p14="http://schemas.microsoft.com/office/powerpoint/2010/main" val="4012850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3"/>
          <p:cNvSpPr>
            <a:spLocks noGrp="1" noChangeArrowheads="1"/>
          </p:cNvSpPr>
          <p:nvPr>
            <p:ph idx="1"/>
          </p:nvPr>
        </p:nvSpPr>
        <p:spPr>
          <a:xfrm>
            <a:off x="279400" y="584200"/>
            <a:ext cx="8599488" cy="3980577"/>
          </a:xfrm>
        </p:spPr>
        <p:txBody>
          <a:bodyPr/>
          <a:lstStyle/>
          <a:p>
            <a:r>
              <a:rPr lang="fr-FR" noProof="0" dirty="0" smtClean="0"/>
              <a:t>Les noms de variables et de fonctions sont des </a:t>
            </a:r>
            <a:r>
              <a:rPr lang="fr-FR" i="1" noProof="0" dirty="0" smtClean="0">
                <a:latin typeface="Century Schoolbook" pitchFamily="18" charset="0"/>
              </a:rPr>
              <a:t>identificateurs</a:t>
            </a:r>
          </a:p>
          <a:p>
            <a:pPr lvl="1"/>
            <a:r>
              <a:rPr lang="fr-FR" noProof="0" dirty="0" smtClean="0">
                <a:latin typeface="Arial"/>
                <a:cs typeface="Arial"/>
              </a:rPr>
              <a:t>Juste des noms</a:t>
            </a:r>
          </a:p>
          <a:p>
            <a:r>
              <a:rPr lang="fr-FR" noProof="0" dirty="0" smtClean="0"/>
              <a:t>Règles pour spécifier les identificateurs</a:t>
            </a:r>
          </a:p>
          <a:p>
            <a:pPr lvl="1"/>
            <a:r>
              <a:rPr lang="fr-FR" noProof="0" dirty="0" smtClean="0"/>
              <a:t>Peuvent contenir des lettres, des chiffres, des blancs soulignés et des signes dollar</a:t>
            </a:r>
          </a:p>
          <a:p>
            <a:pPr lvl="1"/>
            <a:r>
              <a:rPr lang="fr-FR" noProof="0" dirty="0" smtClean="0"/>
              <a:t>Le premier caractère ne peut pas être un chiffre</a:t>
            </a:r>
          </a:p>
          <a:p>
            <a:pPr lvl="1"/>
            <a:r>
              <a:rPr lang="fr-FR" noProof="0" dirty="0" smtClean="0"/>
              <a:t>Majuscules et minuscules sont permises</a:t>
            </a:r>
          </a:p>
          <a:p>
            <a:pPr lvl="1"/>
            <a:r>
              <a:rPr lang="fr-FR" noProof="0" dirty="0" smtClean="0"/>
              <a:t>Les mots-clés JavaScript sont interdits</a:t>
            </a:r>
          </a:p>
          <a:p>
            <a:r>
              <a:rPr lang="fr-FR" noProof="0" dirty="0" smtClean="0"/>
              <a:t> De nombreux programmeurs utilisent des capitales internes</a:t>
            </a:r>
          </a:p>
          <a:p>
            <a:pPr lvl="1"/>
            <a:r>
              <a:rPr lang="fr-FR" noProof="0" dirty="0" smtClean="0"/>
              <a:t>Recommandé !</a:t>
            </a:r>
          </a:p>
          <a:p>
            <a:pPr lvl="2"/>
            <a:r>
              <a:rPr lang="fr-FR" noProof="0" dirty="0" err="1" smtClean="0">
                <a:latin typeface="Courier New" pitchFamily="49" charset="0"/>
              </a:rPr>
              <a:t>firstName</a:t>
            </a:r>
            <a:endParaRPr lang="fr-FR" noProof="0" dirty="0" smtClean="0"/>
          </a:p>
          <a:p>
            <a:pPr lvl="2"/>
            <a:r>
              <a:rPr lang="fr-FR" noProof="0" dirty="0" err="1" smtClean="0">
                <a:latin typeface="Courier New" pitchFamily="49" charset="0"/>
              </a:rPr>
              <a:t>getFlightStatus</a:t>
            </a:r>
            <a:r>
              <a:rPr lang="fr-FR" noProof="0" dirty="0" smtClean="0">
                <a:latin typeface="Courier New" pitchFamily="49" charset="0"/>
              </a:rPr>
              <a:t>()</a:t>
            </a:r>
            <a:endParaRPr lang="fr-FR" noProof="0" dirty="0"/>
          </a:p>
        </p:txBody>
      </p:sp>
      <p:sp>
        <p:nvSpPr>
          <p:cNvPr id="397314" name="Rectangle 2"/>
          <p:cNvSpPr>
            <a:spLocks noGrp="1" noChangeArrowheads="1"/>
          </p:cNvSpPr>
          <p:nvPr>
            <p:ph type="title"/>
          </p:nvPr>
        </p:nvSpPr>
        <p:spPr/>
        <p:txBody>
          <a:bodyPr/>
          <a:lstStyle/>
          <a:p>
            <a:r>
              <a:rPr lang="fr-FR" noProof="0" dirty="0" smtClean="0"/>
              <a:t>Identificateurs</a:t>
            </a:r>
            <a:endParaRPr lang="fr-FR" noProof="0" dirty="0"/>
          </a:p>
        </p:txBody>
      </p:sp>
    </p:spTree>
    <p:custDataLst>
      <p:tags r:id="rId1"/>
    </p:custDataLst>
    <p:extLst>
      <p:ext uri="{BB962C8B-B14F-4D97-AF65-F5344CB8AC3E}">
        <p14:creationId xmlns:p14="http://schemas.microsoft.com/office/powerpoint/2010/main" val="4236545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noChangeArrowheads="1"/>
          </p:cNvSpPr>
          <p:nvPr>
            <p:ph idx="1"/>
          </p:nvPr>
        </p:nvSpPr>
        <p:spPr>
          <a:xfrm>
            <a:off x="282575" y="584518"/>
            <a:ext cx="8599488" cy="5037276"/>
          </a:xfrm>
          <a:noFill/>
        </p:spPr>
        <p:txBody>
          <a:bodyPr/>
          <a:lstStyle/>
          <a:p>
            <a:r>
              <a:rPr lang="fr-FR" noProof="0" dirty="0" smtClean="0"/>
              <a:t>Une valeur de donnée peut être un nombre, une chaîne de caractères, une valeur booléenne, la valeur spéciale </a:t>
            </a:r>
            <a:r>
              <a:rPr lang="fr-FR" noProof="0" dirty="0" err="1" smtClean="0"/>
              <a:t>null</a:t>
            </a:r>
            <a:r>
              <a:rPr lang="fr-FR" noProof="0" dirty="0" smtClean="0"/>
              <a:t> ou un </a:t>
            </a:r>
            <a:r>
              <a:rPr lang="fr-FR" dirty="0" err="1"/>
              <a:t>t</a:t>
            </a:r>
            <a:r>
              <a:rPr lang="fr-FR" noProof="0" dirty="0" err="1" smtClean="0"/>
              <a:t>ype</a:t>
            </a:r>
            <a:r>
              <a:rPr lang="fr-FR" noProof="0" dirty="0" smtClean="0"/>
              <a:t> objet</a:t>
            </a:r>
          </a:p>
          <a:p>
            <a:pPr marL="684212" lvl="1" indent="-228600"/>
            <a:r>
              <a:rPr lang="fr-FR" noProof="0" dirty="0" smtClean="0"/>
              <a:t>Nous verrons bientôt les types objet</a:t>
            </a:r>
          </a:p>
          <a:p>
            <a:r>
              <a:rPr lang="fr-FR" noProof="0" dirty="0" smtClean="0"/>
              <a:t>JavaScript prend en charge quatre types de nombres</a:t>
            </a:r>
          </a:p>
          <a:p>
            <a:pPr marL="684212" lvl="1" indent="-228600"/>
            <a:r>
              <a:rPr lang="fr-FR" noProof="0" dirty="0" smtClean="0"/>
              <a:t>Tous sont stockés sous forme de nombres en virgule flottante sur 64 bits</a:t>
            </a:r>
          </a:p>
          <a:p>
            <a:pPr marL="806450" lvl="1" indent="-400050">
              <a:buSzPct val="100000"/>
              <a:buFont typeface="+mj-lt"/>
              <a:buAutoNum type="arabicPeriod"/>
            </a:pPr>
            <a:r>
              <a:rPr lang="fr-FR" dirty="0" smtClean="0"/>
              <a:t>Entiers en décimal </a:t>
            </a:r>
            <a:r>
              <a:rPr lang="fr-FR" noProof="0" dirty="0" smtClean="0"/>
              <a:t>(base 10)</a:t>
            </a:r>
          </a:p>
          <a:p>
            <a:pPr marL="1033463" lvl="2" indent="-238125"/>
            <a:r>
              <a:rPr lang="fr-FR" noProof="0" dirty="0" smtClean="0"/>
              <a:t>Signe moins optionnel suivi de dix chiffres</a:t>
            </a:r>
          </a:p>
          <a:p>
            <a:pPr marL="1033463" lvl="2" indent="-238125"/>
            <a:r>
              <a:rPr lang="fr-FR" noProof="0" dirty="0" smtClean="0"/>
              <a:t>Ne peuvent pas commencer par des zéros</a:t>
            </a:r>
          </a:p>
          <a:p>
            <a:pPr marL="1033463" lvl="2" indent="-238125"/>
            <a:r>
              <a:rPr lang="fr-FR" noProof="0" dirty="0" smtClean="0">
                <a:latin typeface="Courier New" pitchFamily="49" charset="0"/>
              </a:rPr>
              <a:t>1024</a:t>
            </a:r>
            <a:r>
              <a:rPr lang="fr-FR" noProof="0" dirty="0" smtClean="0"/>
              <a:t>, </a:t>
            </a:r>
            <a:r>
              <a:rPr lang="fr-FR" noProof="0" dirty="0" smtClean="0">
                <a:latin typeface="Courier New" pitchFamily="49" charset="0"/>
              </a:rPr>
              <a:t>-56</a:t>
            </a:r>
            <a:r>
              <a:rPr lang="fr-FR" noProof="0" dirty="0" smtClean="0"/>
              <a:t>, </a:t>
            </a:r>
            <a:r>
              <a:rPr lang="fr-FR" noProof="0" dirty="0" smtClean="0">
                <a:latin typeface="Courier New" pitchFamily="49" charset="0"/>
              </a:rPr>
              <a:t>0</a:t>
            </a:r>
            <a:r>
              <a:rPr lang="fr-FR" noProof="0" dirty="0" smtClean="0"/>
              <a:t>, etc.</a:t>
            </a:r>
          </a:p>
          <a:p>
            <a:pPr marL="749300" lvl="1" indent="-342900">
              <a:buSzPct val="100000"/>
              <a:buFont typeface="+mj-lt"/>
              <a:buAutoNum type="arabicPeriod"/>
            </a:pPr>
            <a:r>
              <a:rPr lang="fr-FR" noProof="0" dirty="0" smtClean="0"/>
              <a:t>Entiers en octal (base 8)</a:t>
            </a:r>
          </a:p>
          <a:p>
            <a:pPr marL="1033463" lvl="2" indent="-238125"/>
            <a:r>
              <a:rPr lang="fr-FR" noProof="0" dirty="0" smtClean="0">
                <a:latin typeface="Courier New" pitchFamily="49" charset="0"/>
              </a:rPr>
              <a:t>0477</a:t>
            </a:r>
            <a:r>
              <a:rPr lang="fr-FR" noProof="0" dirty="0" smtClean="0"/>
              <a:t>, </a:t>
            </a:r>
            <a:r>
              <a:rPr lang="fr-FR" noProof="0" dirty="0" smtClean="0">
                <a:latin typeface="Courier New" pitchFamily="49" charset="0"/>
              </a:rPr>
              <a:t>-0126</a:t>
            </a:r>
            <a:r>
              <a:rPr lang="fr-FR" noProof="0" dirty="0" smtClean="0"/>
              <a:t>, etc.</a:t>
            </a:r>
          </a:p>
          <a:p>
            <a:pPr marL="749300" lvl="1" indent="-342900">
              <a:buSzPct val="100000"/>
              <a:buFont typeface="+mj-lt"/>
              <a:buAutoNum type="arabicPeriod"/>
            </a:pPr>
            <a:r>
              <a:rPr lang="fr-FR" noProof="0" dirty="0" smtClean="0"/>
              <a:t>Entiers en hexadécimal (base 16)</a:t>
            </a:r>
          </a:p>
          <a:p>
            <a:pPr marL="1033463" lvl="2" indent="-238125"/>
            <a:r>
              <a:rPr lang="fr-FR" noProof="0" dirty="0" smtClean="0">
                <a:latin typeface="Courier New" pitchFamily="49" charset="0"/>
              </a:rPr>
              <a:t>0xff</a:t>
            </a:r>
            <a:r>
              <a:rPr lang="fr-FR" noProof="0" dirty="0" smtClean="0"/>
              <a:t>, </a:t>
            </a:r>
            <a:r>
              <a:rPr lang="fr-FR" noProof="0" dirty="0" smtClean="0">
                <a:latin typeface="Courier New" pitchFamily="49" charset="0"/>
              </a:rPr>
              <a:t>0x12AF3</a:t>
            </a:r>
            <a:r>
              <a:rPr lang="fr-FR" noProof="0" dirty="0" smtClean="0"/>
              <a:t>, etc.</a:t>
            </a:r>
          </a:p>
          <a:p>
            <a:pPr marL="749300" lvl="1" indent="-342900">
              <a:buSzPct val="100000"/>
              <a:buFont typeface="+mj-lt"/>
              <a:buAutoNum type="arabicPeriod"/>
            </a:pPr>
            <a:r>
              <a:rPr lang="fr-FR" noProof="0" dirty="0" smtClean="0"/>
              <a:t>Nombres en virgule flottante</a:t>
            </a:r>
          </a:p>
          <a:p>
            <a:pPr marL="1033463" lvl="2" indent="-238125"/>
            <a:r>
              <a:rPr lang="fr-FR" noProof="0" dirty="0" smtClean="0">
                <a:latin typeface="Courier New" pitchFamily="49" charset="0"/>
              </a:rPr>
              <a:t>0.1238679</a:t>
            </a:r>
            <a:r>
              <a:rPr lang="fr-FR" noProof="0" dirty="0" smtClean="0"/>
              <a:t>, </a:t>
            </a:r>
            <a:r>
              <a:rPr lang="fr-FR" noProof="0" dirty="0" smtClean="0">
                <a:latin typeface="Courier New" pitchFamily="49" charset="0"/>
              </a:rPr>
              <a:t>65.76545</a:t>
            </a:r>
            <a:r>
              <a:rPr lang="fr-FR" noProof="0" dirty="0" smtClean="0"/>
              <a:t>, </a:t>
            </a:r>
            <a:r>
              <a:rPr lang="fr-FR" noProof="0" dirty="0" smtClean="0">
                <a:latin typeface="Courier New" pitchFamily="49" charset="0"/>
              </a:rPr>
              <a:t>34.78e-56</a:t>
            </a:r>
            <a:r>
              <a:rPr lang="fr-FR" noProof="0" dirty="0" smtClean="0"/>
              <a:t>, </a:t>
            </a:r>
            <a:r>
              <a:rPr lang="fr-FR" noProof="0" dirty="0" smtClean="0">
                <a:latin typeface="Courier New" pitchFamily="49" charset="0"/>
              </a:rPr>
              <a:t>-0.921e-8</a:t>
            </a:r>
            <a:r>
              <a:rPr lang="fr-FR" noProof="0" dirty="0" smtClean="0"/>
              <a:t>, etc.</a:t>
            </a:r>
          </a:p>
          <a:p>
            <a:pPr marL="1033463" lvl="2" indent="-238125"/>
            <a:r>
              <a:rPr lang="fr-FR" noProof="0" dirty="0" smtClean="0"/>
              <a:t>Intervalle permissible : de </a:t>
            </a:r>
            <a:r>
              <a:rPr lang="fr-FR" noProof="0" dirty="0" smtClean="0">
                <a:latin typeface="Courier New" pitchFamily="49" charset="0"/>
              </a:rPr>
              <a:t>5e-324</a:t>
            </a:r>
            <a:r>
              <a:rPr lang="fr-FR" noProof="0" dirty="0" smtClean="0"/>
              <a:t> à </a:t>
            </a:r>
            <a:r>
              <a:rPr lang="fr-FR" noProof="0" dirty="0" smtClean="0">
                <a:latin typeface="Courier New" pitchFamily="49" charset="0"/>
              </a:rPr>
              <a:t>1.7976931348623157e+308</a:t>
            </a:r>
            <a:endParaRPr lang="fr-FR" noProof="0" dirty="0">
              <a:latin typeface="Courier New" pitchFamily="49" charset="0"/>
            </a:endParaRPr>
          </a:p>
        </p:txBody>
      </p:sp>
      <p:sp>
        <p:nvSpPr>
          <p:cNvPr id="391170" name="Rectangle 2"/>
          <p:cNvSpPr>
            <a:spLocks noGrp="1" noChangeArrowheads="1"/>
          </p:cNvSpPr>
          <p:nvPr>
            <p:ph type="title"/>
          </p:nvPr>
        </p:nvSpPr>
        <p:spPr/>
        <p:txBody>
          <a:bodyPr/>
          <a:lstStyle/>
          <a:p>
            <a:r>
              <a:rPr lang="fr-FR" dirty="0" smtClean="0"/>
              <a:t>Types de données </a:t>
            </a:r>
            <a:r>
              <a:rPr lang="fr-FR" noProof="0" dirty="0" smtClean="0"/>
              <a:t>JavaScript</a:t>
            </a:r>
            <a:endParaRPr lang="fr-FR" noProof="0" dirty="0"/>
          </a:p>
        </p:txBody>
      </p:sp>
    </p:spTree>
    <p:custDataLst>
      <p:tags r:id="rId1"/>
    </p:custDataLst>
    <p:extLst>
      <p:ext uri="{BB962C8B-B14F-4D97-AF65-F5344CB8AC3E}">
        <p14:creationId xmlns:p14="http://schemas.microsoft.com/office/powerpoint/2010/main" val="4022144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a:xfrm>
            <a:off x="279400" y="584200"/>
            <a:ext cx="8599488" cy="4760278"/>
          </a:xfrm>
        </p:spPr>
        <p:txBody>
          <a:bodyPr/>
          <a:lstStyle/>
          <a:p>
            <a:r>
              <a:rPr lang="fr-FR" noProof="0" dirty="0" smtClean="0"/>
              <a:t>Le type booléen représente une valeur logique</a:t>
            </a:r>
          </a:p>
          <a:p>
            <a:pPr lvl="1"/>
            <a:r>
              <a:rPr lang="fr-FR" noProof="0" dirty="0" smtClean="0"/>
              <a:t>Les valeurs booléennes sont </a:t>
            </a:r>
            <a:r>
              <a:rPr lang="fr-FR" noProof="0" dirty="0" err="1" smtClean="0">
                <a:latin typeface="Courier New" pitchFamily="49" charset="0"/>
              </a:rPr>
              <a:t>true</a:t>
            </a:r>
            <a:r>
              <a:rPr lang="fr-FR" noProof="0" dirty="0" smtClean="0"/>
              <a:t> ou </a:t>
            </a:r>
            <a:r>
              <a:rPr lang="fr-FR" noProof="0" dirty="0" smtClean="0">
                <a:latin typeface="Courier New" pitchFamily="49" charset="0"/>
              </a:rPr>
              <a:t>false</a:t>
            </a:r>
            <a:endParaRPr lang="fr-FR" noProof="0" dirty="0" smtClean="0"/>
          </a:p>
          <a:p>
            <a:pPr lvl="1"/>
            <a:r>
              <a:rPr lang="fr-FR" noProof="0" dirty="0" smtClean="0"/>
              <a:t>En JavaScript, toutes les </a:t>
            </a:r>
            <a:r>
              <a:rPr lang="fr-FR" dirty="0"/>
              <a:t>comparaisons génèrent des valeurs booléennes </a:t>
            </a:r>
            <a:endParaRPr lang="fr-FR" noProof="0" dirty="0" smtClean="0"/>
          </a:p>
          <a:p>
            <a:pPr lvl="2">
              <a:buFont typeface="Arial" charset="0"/>
              <a:buNone/>
            </a:pPr>
            <a:endParaRPr lang="fr-FR" noProof="0" dirty="0" smtClean="0"/>
          </a:p>
          <a:p>
            <a:pPr lvl="2">
              <a:buFont typeface="Arial" charset="0"/>
              <a:buNone/>
            </a:pPr>
            <a:endParaRPr lang="fr-FR" noProof="0" dirty="0" smtClean="0"/>
          </a:p>
          <a:p>
            <a:r>
              <a:rPr lang="fr-FR" noProof="0" dirty="0" smtClean="0"/>
              <a:t>En JavaScript, l’absence de valeur est représentée par</a:t>
            </a:r>
          </a:p>
          <a:p>
            <a:pPr lvl="1"/>
            <a:r>
              <a:rPr lang="fr-FR" noProof="0" dirty="0" err="1" smtClean="0">
                <a:latin typeface="Courier New" pitchFamily="49" charset="0"/>
              </a:rPr>
              <a:t>null</a:t>
            </a:r>
            <a:endParaRPr lang="fr-FR" noProof="0" dirty="0" smtClean="0"/>
          </a:p>
          <a:p>
            <a:pPr lvl="2"/>
            <a:r>
              <a:rPr lang="fr-FR" noProof="0" dirty="0" smtClean="0"/>
              <a:t>Souvent utilisé en conjonction avec des objets, des chaînes et des tableaux</a:t>
            </a:r>
          </a:p>
          <a:p>
            <a:pPr lvl="2"/>
            <a:r>
              <a:rPr lang="fr-FR" noProof="0" dirty="0" smtClean="0"/>
              <a:t>Indique l’absence de valeur</a:t>
            </a:r>
          </a:p>
          <a:p>
            <a:pPr lvl="1"/>
            <a:r>
              <a:rPr lang="fr-FR" noProof="0" dirty="0" err="1" smtClean="0">
                <a:latin typeface="Courier New" pitchFamily="49" charset="0"/>
              </a:rPr>
              <a:t>undefined</a:t>
            </a:r>
            <a:endParaRPr lang="fr-FR" noProof="0" dirty="0" smtClean="0"/>
          </a:p>
          <a:p>
            <a:pPr lvl="2"/>
            <a:r>
              <a:rPr lang="fr-FR" noProof="0" dirty="0" smtClean="0"/>
              <a:t>La valeur d’une variable avant d’être définie ou initialisée</a:t>
            </a:r>
          </a:p>
          <a:p>
            <a:pPr lvl="2"/>
            <a:r>
              <a:rPr lang="fr-FR" noProof="0" dirty="0" smtClean="0"/>
              <a:t>Et la valeur retournée par les fonctions qui n’ont pas de valeur de retour</a:t>
            </a:r>
          </a:p>
          <a:p>
            <a:pPr lvl="1"/>
            <a:r>
              <a:rPr lang="fr-FR" noProof="0" dirty="0" smtClean="0"/>
              <a:t>Nous verrons ceci plus tard</a:t>
            </a:r>
          </a:p>
          <a:p>
            <a:pPr lvl="2">
              <a:buFont typeface="Arial" charset="0"/>
              <a:buNone/>
            </a:pPr>
            <a:r>
              <a:rPr lang="fr-FR" noProof="0" dirty="0" smtClean="0">
                <a:latin typeface="Courier New" pitchFamily="49" charset="0"/>
              </a:rPr>
              <a:t>if (</a:t>
            </a:r>
            <a:r>
              <a:rPr lang="fr-FR" noProof="0" dirty="0" err="1" smtClean="0">
                <a:latin typeface="Courier New" pitchFamily="49" charset="0"/>
              </a:rPr>
              <a:t>origin</a:t>
            </a:r>
            <a:r>
              <a:rPr lang="fr-FR" noProof="0" dirty="0" smtClean="0">
                <a:latin typeface="Courier New" pitchFamily="49" charset="0"/>
              </a:rPr>
              <a:t> == </a:t>
            </a:r>
            <a:r>
              <a:rPr lang="fr-FR" noProof="0" dirty="0" err="1" smtClean="0">
                <a:latin typeface="Courier New" pitchFamily="49" charset="0"/>
              </a:rPr>
              <a:t>null</a:t>
            </a:r>
            <a:r>
              <a:rPr lang="fr-FR" noProof="0" dirty="0" smtClean="0">
                <a:latin typeface="Courier New" pitchFamily="49" charset="0"/>
              </a:rPr>
              <a:t>)</a:t>
            </a:r>
          </a:p>
          <a:p>
            <a:pPr lvl="2">
              <a:buFont typeface="Arial" charset="0"/>
              <a:buNone/>
            </a:pPr>
            <a:r>
              <a:rPr lang="fr-FR" noProof="0" dirty="0" smtClean="0">
                <a:latin typeface="Courier New" pitchFamily="49" charset="0"/>
              </a:rPr>
              <a:t>	  </a:t>
            </a:r>
            <a:r>
              <a:rPr lang="fr-FR" noProof="0" dirty="0" err="1" smtClean="0">
                <a:latin typeface="Courier New" pitchFamily="49" charset="0"/>
              </a:rPr>
              <a:t>msg</a:t>
            </a:r>
            <a:r>
              <a:rPr lang="fr-FR" noProof="0" dirty="0" smtClean="0">
                <a:latin typeface="Courier New" pitchFamily="49" charset="0"/>
              </a:rPr>
              <a:t> = "No </a:t>
            </a:r>
            <a:r>
              <a:rPr lang="fr-FR" noProof="0" dirty="0" err="1" smtClean="0">
                <a:latin typeface="Courier New" pitchFamily="49" charset="0"/>
              </a:rPr>
              <a:t>origin</a:t>
            </a:r>
            <a:r>
              <a:rPr lang="fr-FR" noProof="0" dirty="0" smtClean="0">
                <a:latin typeface="Courier New" pitchFamily="49" charset="0"/>
              </a:rPr>
              <a:t> </a:t>
            </a:r>
            <a:r>
              <a:rPr lang="fr-FR" noProof="0" dirty="0" err="1" smtClean="0">
                <a:latin typeface="Courier New" pitchFamily="49" charset="0"/>
              </a:rPr>
              <a:t>was</a:t>
            </a:r>
            <a:r>
              <a:rPr lang="fr-FR" noProof="0" dirty="0" smtClean="0">
                <a:latin typeface="Courier New" pitchFamily="49" charset="0"/>
              </a:rPr>
              <a:t> </a:t>
            </a:r>
            <a:r>
              <a:rPr lang="fr-FR" noProof="0" dirty="0" err="1" smtClean="0">
                <a:latin typeface="Courier New" pitchFamily="49" charset="0"/>
              </a:rPr>
              <a:t>selected</a:t>
            </a:r>
            <a:r>
              <a:rPr lang="fr-FR" noProof="0" dirty="0" smtClean="0">
                <a:latin typeface="Courier New" pitchFamily="49" charset="0"/>
              </a:rPr>
              <a:t>.";</a:t>
            </a:r>
            <a:endParaRPr lang="fr-FR" noProof="0" dirty="0">
              <a:latin typeface="Courier New" pitchFamily="49" charset="0"/>
            </a:endParaRPr>
          </a:p>
        </p:txBody>
      </p:sp>
      <p:sp>
        <p:nvSpPr>
          <p:cNvPr id="395266" name="Rectangle 2"/>
          <p:cNvSpPr>
            <a:spLocks noGrp="1" noChangeArrowheads="1"/>
          </p:cNvSpPr>
          <p:nvPr>
            <p:ph type="title"/>
          </p:nvPr>
        </p:nvSpPr>
        <p:spPr/>
        <p:txBody>
          <a:bodyPr/>
          <a:lstStyle/>
          <a:p>
            <a:r>
              <a:rPr lang="fr-FR" dirty="0"/>
              <a:t>Types de données JavaScript</a:t>
            </a:r>
            <a:endParaRPr lang="fr-FR" noProof="0" dirty="0"/>
          </a:p>
        </p:txBody>
      </p:sp>
    </p:spTree>
    <p:custDataLst>
      <p:tags r:id="rId1"/>
    </p:custDataLst>
    <p:extLst>
      <p:ext uri="{BB962C8B-B14F-4D97-AF65-F5344CB8AC3E}">
        <p14:creationId xmlns:p14="http://schemas.microsoft.com/office/powerpoint/2010/main" val="2958474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9" name="Rectangle 3"/>
          <p:cNvSpPr>
            <a:spLocks noGrp="1" noChangeArrowheads="1"/>
          </p:cNvSpPr>
          <p:nvPr>
            <p:ph idx="1"/>
          </p:nvPr>
        </p:nvSpPr>
        <p:spPr>
          <a:xfrm>
            <a:off x="282575" y="584200"/>
            <a:ext cx="8599488" cy="4688463"/>
          </a:xfrm>
          <a:noFill/>
        </p:spPr>
        <p:txBody>
          <a:bodyPr/>
          <a:lstStyle/>
          <a:p>
            <a:pPr>
              <a:tabLst>
                <a:tab pos="1489075" algn="l"/>
              </a:tabLst>
            </a:pPr>
            <a:r>
              <a:rPr lang="fr-FR" noProof="0" dirty="0" smtClean="0"/>
              <a:t>Les chaînes sont des suites de caractères entre guillemets simples </a:t>
            </a:r>
            <a:r>
              <a:rPr lang="fr-FR" noProof="0" dirty="0" smtClean="0">
                <a:latin typeface="Courier New" pitchFamily="49" charset="0"/>
                <a:cs typeface="Arial" charset="0"/>
              </a:rPr>
              <a:t>'</a:t>
            </a:r>
            <a:r>
              <a:rPr lang="fr-FR" noProof="0" dirty="0" smtClean="0"/>
              <a:t> ou doubles </a:t>
            </a:r>
            <a:r>
              <a:rPr lang="fr-FR" noProof="0" dirty="0" smtClean="0">
                <a:latin typeface="Courier New" pitchFamily="49" charset="0"/>
                <a:cs typeface="Arial" charset="0"/>
              </a:rPr>
              <a:t>"</a:t>
            </a:r>
            <a:r>
              <a:rPr lang="fr-FR" dirty="0" smtClean="0"/>
              <a:t> (</a:t>
            </a:r>
            <a:r>
              <a:rPr lang="fr-FR" noProof="0" dirty="0" err="1" smtClean="0"/>
              <a:t>quotes</a:t>
            </a:r>
            <a:r>
              <a:rPr lang="fr-FR" noProof="0" dirty="0" smtClean="0"/>
              <a:t>)</a:t>
            </a:r>
          </a:p>
          <a:p>
            <a:pPr lvl="1">
              <a:tabLst>
                <a:tab pos="1489075" algn="l"/>
              </a:tabLst>
            </a:pPr>
            <a:r>
              <a:rPr lang="fr-FR" noProof="0" dirty="0" smtClean="0">
                <a:latin typeface="Courier New" pitchFamily="49" charset="0"/>
              </a:rPr>
              <a:t>"</a:t>
            </a:r>
            <a:r>
              <a:rPr lang="fr-FR" noProof="0" dirty="0" err="1" smtClean="0">
                <a:latin typeface="Courier New" pitchFamily="49" charset="0"/>
              </a:rPr>
              <a:t>Welcome</a:t>
            </a:r>
            <a:r>
              <a:rPr lang="fr-FR" noProof="0" dirty="0" smtClean="0">
                <a:latin typeface="Courier New" pitchFamily="49" charset="0"/>
              </a:rPr>
              <a:t> to Nui Manu Airlines"</a:t>
            </a:r>
            <a:endParaRPr lang="fr-FR" noProof="0" dirty="0" smtClean="0"/>
          </a:p>
          <a:p>
            <a:pPr lvl="1">
              <a:tabLst>
                <a:tab pos="1489075" algn="l"/>
              </a:tabLst>
            </a:pPr>
            <a:r>
              <a:rPr lang="fr-FR" noProof="0" dirty="0" smtClean="0">
                <a:latin typeface="Courier New" pitchFamily="49" charset="0"/>
              </a:rPr>
              <a:t>'3.14159'</a:t>
            </a:r>
            <a:endParaRPr lang="fr-FR" noProof="0" dirty="0" smtClean="0"/>
          </a:p>
          <a:p>
            <a:pPr>
              <a:tabLst>
                <a:tab pos="1489075" algn="l"/>
              </a:tabLst>
            </a:pPr>
            <a:r>
              <a:rPr lang="fr-FR" noProof="0" dirty="0" smtClean="0"/>
              <a:t>Une façon d’inclure les </a:t>
            </a:r>
            <a:r>
              <a:rPr lang="fr-FR" noProof="0" dirty="0" err="1" smtClean="0"/>
              <a:t>quotes</a:t>
            </a:r>
            <a:r>
              <a:rPr lang="fr-FR" noProof="0" dirty="0" smtClean="0"/>
              <a:t> dans une chaîne : alterner les</a:t>
            </a:r>
            <a:br>
              <a:rPr lang="fr-FR" noProof="0" dirty="0" smtClean="0"/>
            </a:br>
            <a:r>
              <a:rPr lang="fr-FR" noProof="0" dirty="0" smtClean="0"/>
              <a:t>symboles  </a:t>
            </a:r>
            <a:r>
              <a:rPr lang="fr-FR" noProof="0" dirty="0" smtClean="0">
                <a:latin typeface="Courier New" pitchFamily="49" charset="0"/>
                <a:cs typeface="Arial" charset="0"/>
              </a:rPr>
              <a:t>"</a:t>
            </a:r>
            <a:r>
              <a:rPr lang="fr-FR" noProof="0" dirty="0" smtClean="0"/>
              <a:t> et </a:t>
            </a:r>
            <a:r>
              <a:rPr lang="fr-FR" noProof="0" dirty="0" smtClean="0">
                <a:latin typeface="Courier New" pitchFamily="49" charset="0"/>
                <a:cs typeface="Arial" charset="0"/>
              </a:rPr>
              <a:t>'</a:t>
            </a:r>
            <a:endParaRPr lang="fr-FR" noProof="0" dirty="0" smtClean="0"/>
          </a:p>
          <a:p>
            <a:pPr lvl="1">
              <a:tabLst>
                <a:tab pos="1489075" algn="l"/>
              </a:tabLst>
            </a:pPr>
            <a:r>
              <a:rPr lang="fr-FR" noProof="0" dirty="0" smtClean="0">
                <a:latin typeface="Courier New" pitchFamily="49" charset="0"/>
              </a:rPr>
              <a:t>"</a:t>
            </a:r>
            <a:r>
              <a:rPr lang="fr-FR" noProof="0" dirty="0" err="1" smtClean="0">
                <a:latin typeface="Courier New" pitchFamily="49" charset="0"/>
              </a:rPr>
              <a:t>Don't</a:t>
            </a:r>
            <a:r>
              <a:rPr lang="fr-FR" noProof="0" dirty="0" smtClean="0">
                <a:latin typeface="Courier New" pitchFamily="49" charset="0"/>
              </a:rPr>
              <a:t> use </a:t>
            </a:r>
            <a:r>
              <a:rPr lang="fr-FR" noProof="0" dirty="0" err="1" smtClean="0">
                <a:latin typeface="Courier New" pitchFamily="49" charset="0"/>
              </a:rPr>
              <a:t>your</a:t>
            </a:r>
            <a:r>
              <a:rPr lang="fr-FR" noProof="0" dirty="0" smtClean="0">
                <a:latin typeface="Courier New" pitchFamily="49" charset="0"/>
              </a:rPr>
              <a:t> </a:t>
            </a:r>
            <a:r>
              <a:rPr lang="fr-FR" noProof="0" dirty="0" err="1" smtClean="0">
                <a:latin typeface="Courier New" pitchFamily="49" charset="0"/>
              </a:rPr>
              <a:t>credit</a:t>
            </a:r>
            <a:r>
              <a:rPr lang="fr-FR" noProof="0" dirty="0" smtClean="0">
                <a:latin typeface="Courier New" pitchFamily="49" charset="0"/>
              </a:rPr>
              <a:t> </a:t>
            </a:r>
            <a:r>
              <a:rPr lang="fr-FR" noProof="0" dirty="0" err="1" smtClean="0">
                <a:latin typeface="Courier New" pitchFamily="49" charset="0"/>
              </a:rPr>
              <a:t>card</a:t>
            </a:r>
            <a:r>
              <a:rPr lang="fr-FR" noProof="0" dirty="0" smtClean="0">
                <a:latin typeface="Courier New" pitchFamily="49" charset="0"/>
              </a:rPr>
              <a:t>"</a:t>
            </a:r>
            <a:endParaRPr lang="fr-FR" noProof="0" dirty="0" smtClean="0"/>
          </a:p>
          <a:p>
            <a:pPr>
              <a:tabLst>
                <a:tab pos="1489075" algn="l"/>
              </a:tabLst>
            </a:pPr>
            <a:r>
              <a:rPr lang="fr-FR" noProof="0" dirty="0" smtClean="0"/>
              <a:t>On peut inclure certaines valeurs avec des séquences d’échappement</a:t>
            </a:r>
          </a:p>
          <a:p>
            <a:pPr lvl="1">
              <a:spcAft>
                <a:spcPts val="300"/>
              </a:spcAft>
              <a:tabLst>
                <a:tab pos="1489075" algn="l"/>
              </a:tabLst>
            </a:pPr>
            <a:r>
              <a:rPr lang="fr-FR" noProof="0" dirty="0" smtClean="0"/>
              <a:t>Pour les caractères </a:t>
            </a:r>
            <a:r>
              <a:rPr lang="fr-FR" dirty="0" smtClean="0"/>
              <a:t>non imprimables</a:t>
            </a:r>
            <a:r>
              <a:rPr lang="fr-FR" noProof="0" dirty="0" smtClean="0"/>
              <a:t/>
            </a:r>
            <a:br>
              <a:rPr lang="fr-FR" noProof="0" dirty="0" smtClean="0"/>
            </a:br>
            <a:endParaRPr lang="fr-FR" noProof="0" dirty="0" smtClean="0">
              <a:latin typeface="Courier New" pitchFamily="49" charset="0"/>
            </a:endParaRPr>
          </a:p>
          <a:p>
            <a:pPr lvl="2">
              <a:spcAft>
                <a:spcPts val="300"/>
              </a:spcAft>
              <a:buFont typeface="Arial" charset="0"/>
              <a:buNone/>
              <a:tabLst>
                <a:tab pos="1489075" algn="l"/>
              </a:tabLst>
            </a:pPr>
            <a:r>
              <a:rPr lang="fr-FR" noProof="0" dirty="0" smtClean="0">
                <a:latin typeface="Courier New" pitchFamily="49" charset="0"/>
              </a:rPr>
              <a:t>\n	</a:t>
            </a:r>
            <a:r>
              <a:rPr lang="fr-FR" noProof="0" dirty="0" smtClean="0"/>
              <a:t>nouvelle ligne</a:t>
            </a:r>
            <a:r>
              <a:rPr lang="fr-FR" noProof="0" dirty="0" smtClean="0">
                <a:latin typeface="Courier New" pitchFamily="49" charset="0"/>
              </a:rPr>
              <a:t>		\b    	</a:t>
            </a:r>
            <a:r>
              <a:rPr lang="fr-FR" noProof="0" dirty="0" err="1" smtClean="0"/>
              <a:t>backspace</a:t>
            </a:r>
            <a:endParaRPr lang="fr-FR" noProof="0" dirty="0" smtClean="0">
              <a:latin typeface="Courier New" pitchFamily="49" charset="0"/>
            </a:endParaRPr>
          </a:p>
          <a:p>
            <a:pPr lvl="2">
              <a:spcAft>
                <a:spcPts val="300"/>
              </a:spcAft>
              <a:buNone/>
              <a:tabLst>
                <a:tab pos="1489075" algn="l"/>
              </a:tabLst>
            </a:pPr>
            <a:r>
              <a:rPr lang="fr-FR" noProof="0" dirty="0" smtClean="0">
                <a:latin typeface="Courier New" pitchFamily="49" charset="0"/>
              </a:rPr>
              <a:t>\t	</a:t>
            </a:r>
            <a:r>
              <a:rPr lang="fr-FR" dirty="0" smtClean="0"/>
              <a:t>tab </a:t>
            </a:r>
            <a:r>
              <a:rPr lang="fr-FR" noProof="0" dirty="0" smtClean="0">
                <a:latin typeface="Arial"/>
                <a:cs typeface="Arial"/>
              </a:rPr>
              <a:t>horizontal</a:t>
            </a:r>
            <a:r>
              <a:rPr lang="fr-FR" noProof="0" dirty="0" smtClean="0">
                <a:latin typeface="Courier New" pitchFamily="49" charset="0"/>
              </a:rPr>
              <a:t> 		\v 	</a:t>
            </a:r>
            <a:r>
              <a:rPr lang="fr-FR" dirty="0">
                <a:cs typeface="Arial"/>
              </a:rPr>
              <a:t>tab vertical </a:t>
            </a:r>
            <a:endParaRPr lang="fr-FR" noProof="0" dirty="0" smtClean="0">
              <a:latin typeface="Arial"/>
              <a:cs typeface="Arial"/>
            </a:endParaRPr>
          </a:p>
          <a:p>
            <a:pPr lvl="2">
              <a:spcAft>
                <a:spcPts val="300"/>
              </a:spcAft>
              <a:buFont typeface="Arial" charset="0"/>
              <a:buNone/>
              <a:tabLst>
                <a:tab pos="1489075" algn="l"/>
              </a:tabLst>
            </a:pPr>
            <a:r>
              <a:rPr lang="fr-FR" noProof="0" dirty="0" smtClean="0">
                <a:latin typeface="Courier New" pitchFamily="49" charset="0"/>
              </a:rPr>
              <a:t>\'	</a:t>
            </a:r>
            <a:r>
              <a:rPr lang="fr-FR" noProof="0" dirty="0" smtClean="0"/>
              <a:t>simple </a:t>
            </a:r>
            <a:r>
              <a:rPr lang="fr-FR" noProof="0" dirty="0" err="1" smtClean="0"/>
              <a:t>quote</a:t>
            </a:r>
            <a:r>
              <a:rPr lang="fr-FR" noProof="0" dirty="0" smtClean="0"/>
              <a:t>		</a:t>
            </a:r>
            <a:r>
              <a:rPr lang="fr-FR" noProof="0" dirty="0" smtClean="0">
                <a:latin typeface="Courier New" pitchFamily="49" charset="0"/>
              </a:rPr>
              <a:t>\"</a:t>
            </a:r>
            <a:r>
              <a:rPr lang="fr-FR" noProof="0" dirty="0" smtClean="0"/>
              <a:t>	double </a:t>
            </a:r>
            <a:r>
              <a:rPr lang="fr-FR" noProof="0" dirty="0" err="1" smtClean="0"/>
              <a:t>quote</a:t>
            </a:r>
            <a:r>
              <a:rPr lang="fr-FR" noProof="0" dirty="0" smtClean="0"/>
              <a:t>	</a:t>
            </a:r>
          </a:p>
          <a:p>
            <a:pPr lvl="2">
              <a:spcAft>
                <a:spcPts val="300"/>
              </a:spcAft>
              <a:buFont typeface="Arial" charset="0"/>
              <a:buNone/>
              <a:tabLst>
                <a:tab pos="1489075" algn="l"/>
              </a:tabLst>
            </a:pPr>
            <a:r>
              <a:rPr lang="fr-FR" noProof="0" dirty="0" smtClean="0">
                <a:latin typeface="Courier New"/>
                <a:cs typeface="Courier New"/>
              </a:rPr>
              <a:t>\0</a:t>
            </a:r>
            <a:r>
              <a:rPr lang="fr-FR" noProof="0" dirty="0" smtClean="0"/>
              <a:t>	NUL 			</a:t>
            </a:r>
            <a:r>
              <a:rPr lang="fr-FR" noProof="0" dirty="0" smtClean="0">
                <a:latin typeface="Courier New"/>
                <a:cs typeface="Courier New"/>
              </a:rPr>
              <a:t>\\</a:t>
            </a:r>
            <a:r>
              <a:rPr lang="fr-FR" noProof="0" dirty="0" smtClean="0"/>
              <a:t>	antislash</a:t>
            </a:r>
            <a:endParaRPr lang="fr-FR" noProof="0" dirty="0"/>
          </a:p>
        </p:txBody>
      </p:sp>
      <p:sp>
        <p:nvSpPr>
          <p:cNvPr id="393218" name="Rectangle 2"/>
          <p:cNvSpPr>
            <a:spLocks noGrp="1" noChangeArrowheads="1"/>
          </p:cNvSpPr>
          <p:nvPr>
            <p:ph type="title"/>
          </p:nvPr>
        </p:nvSpPr>
        <p:spPr/>
        <p:txBody>
          <a:bodyPr/>
          <a:lstStyle/>
          <a:p>
            <a:r>
              <a:rPr lang="fr-FR" dirty="0"/>
              <a:t>Types de données JavaScript</a:t>
            </a:r>
            <a:endParaRPr lang="fr-FR" noProof="0" dirty="0"/>
          </a:p>
        </p:txBody>
      </p:sp>
    </p:spTree>
    <p:custDataLst>
      <p:tags r:id="rId1"/>
    </p:custDataLst>
    <p:extLst>
      <p:ext uri="{BB962C8B-B14F-4D97-AF65-F5344CB8AC3E}">
        <p14:creationId xmlns:p14="http://schemas.microsoft.com/office/powerpoint/2010/main" val="245609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4888518"/>
          </a:xfrm>
        </p:spPr>
        <p:txBody>
          <a:bodyPr/>
          <a:lstStyle/>
          <a:p>
            <a:r>
              <a:rPr lang="fr-FR" noProof="0" dirty="0" smtClean="0"/>
              <a:t>Tous les navigateurs possèdent des outils destinés aux développeurs</a:t>
            </a:r>
          </a:p>
          <a:p>
            <a:pPr lvl="1"/>
            <a:r>
              <a:rPr lang="fr-FR" noProof="0" dirty="0" smtClean="0"/>
              <a:t>Avec des capacités de débogage évoluées</a:t>
            </a:r>
          </a:p>
          <a:p>
            <a:pPr lvl="1"/>
            <a:r>
              <a:rPr lang="fr-FR" noProof="0" dirty="0" smtClean="0"/>
              <a:t>Nous utiliserons Chrome</a:t>
            </a:r>
          </a:p>
          <a:p>
            <a:pPr lvl="2"/>
            <a:r>
              <a:rPr lang="fr-FR" noProof="0" dirty="0" smtClean="0"/>
              <a:t>  Il existe également </a:t>
            </a:r>
            <a:r>
              <a:rPr lang="fr-FR" dirty="0"/>
              <a:t>un plugin </a:t>
            </a:r>
            <a:r>
              <a:rPr lang="fr-FR" dirty="0" err="1" smtClean="0"/>
              <a:t>Firebug</a:t>
            </a:r>
            <a:r>
              <a:rPr lang="fr-FR" dirty="0" smtClean="0"/>
              <a:t> pour Firefox pour d’autres navigateurs</a:t>
            </a:r>
            <a:endParaRPr lang="fr-FR" noProof="0" dirty="0" smtClean="0"/>
          </a:p>
          <a:p>
            <a:r>
              <a:rPr lang="fr-FR" noProof="0" dirty="0" smtClean="0"/>
              <a:t>Quelques capacités de Chrome</a:t>
            </a:r>
          </a:p>
          <a:p>
            <a:pPr lvl="1"/>
            <a:r>
              <a:rPr lang="fr-FR" noProof="0" dirty="0" smtClean="0"/>
              <a:t>Exécuter des commandes JavaScript immédiatement depuis la console</a:t>
            </a:r>
          </a:p>
          <a:p>
            <a:pPr lvl="1"/>
            <a:r>
              <a:rPr lang="fr-FR" noProof="0" dirty="0" smtClean="0"/>
              <a:t>Débogueur à part entière</a:t>
            </a:r>
          </a:p>
          <a:p>
            <a:pPr lvl="2"/>
            <a:r>
              <a:rPr lang="fr-FR" noProof="0" dirty="0" smtClean="0"/>
              <a:t>Points d’arrêt, exécution pas à pas, expressions espions, etc.</a:t>
            </a:r>
          </a:p>
          <a:p>
            <a:pPr lvl="1"/>
            <a:r>
              <a:rPr lang="fr-FR" noProof="0" dirty="0" smtClean="0"/>
              <a:t>Inspecter des éléments HTML</a:t>
            </a:r>
          </a:p>
          <a:p>
            <a:pPr lvl="1"/>
            <a:r>
              <a:rPr lang="fr-FR" noProof="0" dirty="0" smtClean="0"/>
              <a:t>Inspecter </a:t>
            </a:r>
            <a:r>
              <a:rPr lang="fr-FR" dirty="0" err="1"/>
              <a:t>d</a:t>
            </a:r>
            <a:r>
              <a:rPr lang="fr-FR" noProof="0" dirty="0" smtClean="0"/>
              <a:t>es propriétés  </a:t>
            </a:r>
            <a:r>
              <a:rPr lang="fr-FR" noProof="0" dirty="0" err="1" smtClean="0"/>
              <a:t>CSS</a:t>
            </a:r>
            <a:endParaRPr lang="fr-FR" noProof="0" dirty="0" smtClean="0"/>
          </a:p>
          <a:p>
            <a:pPr lvl="1"/>
            <a:r>
              <a:rPr lang="fr-FR" dirty="0"/>
              <a:t>Inspecter la communication réseau Ajax </a:t>
            </a:r>
            <a:endParaRPr lang="fr-FR" noProof="0" dirty="0" smtClean="0"/>
          </a:p>
          <a:p>
            <a:pPr lvl="1"/>
            <a:r>
              <a:rPr lang="fr-FR" noProof="0" dirty="0" smtClean="0"/>
              <a:t>Nombreuses autres</a:t>
            </a:r>
          </a:p>
          <a:p>
            <a:r>
              <a:rPr lang="fr-FR" noProof="0" dirty="0" smtClean="0"/>
              <a:t>Nous allons maintenant utiliser le débogueur Chrome</a:t>
            </a:r>
          </a:p>
          <a:p>
            <a:pPr lvl="1"/>
            <a:r>
              <a:rPr lang="fr-FR" noProof="0" dirty="0" smtClean="0"/>
              <a:t>Ne vous préoccupez pas encore des détails ni de la syntaxe du code</a:t>
            </a:r>
          </a:p>
        </p:txBody>
      </p:sp>
      <p:sp>
        <p:nvSpPr>
          <p:cNvPr id="2" name="Title 1"/>
          <p:cNvSpPr>
            <a:spLocks noGrp="1"/>
          </p:cNvSpPr>
          <p:nvPr>
            <p:ph type="title"/>
          </p:nvPr>
        </p:nvSpPr>
        <p:spPr/>
        <p:txBody>
          <a:bodyPr/>
          <a:lstStyle/>
          <a:p>
            <a:r>
              <a:rPr lang="fr-FR" noProof="0" dirty="0" smtClean="0"/>
              <a:t>Débogueurs JavaScript</a:t>
            </a:r>
            <a:endParaRPr lang="fr-FR" noProof="0" dirty="0"/>
          </a:p>
        </p:txBody>
      </p:sp>
    </p:spTree>
    <p:custDataLst>
      <p:tags r:id="rId1"/>
    </p:custDataLst>
    <p:extLst>
      <p:ext uri="{BB962C8B-B14F-4D97-AF65-F5344CB8AC3E}">
        <p14:creationId xmlns:p14="http://schemas.microsoft.com/office/powerpoint/2010/main" val="3922677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3" name="Rectangle 3"/>
          <p:cNvSpPr>
            <a:spLocks noGrp="1" noChangeArrowheads="1"/>
          </p:cNvSpPr>
          <p:nvPr>
            <p:ph idx="1"/>
          </p:nvPr>
        </p:nvSpPr>
        <p:spPr>
          <a:xfrm>
            <a:off x="279400" y="580909"/>
            <a:ext cx="8599488" cy="4355038"/>
          </a:xfrm>
        </p:spPr>
        <p:txBody>
          <a:bodyPr/>
          <a:lstStyle/>
          <a:p>
            <a:r>
              <a:rPr lang="fr-FR" noProof="0" dirty="0" smtClean="0"/>
              <a:t>Le typage limite le contenu d’une variable à un type de donnée spécifique</a:t>
            </a:r>
          </a:p>
          <a:p>
            <a:pPr lvl="1"/>
            <a:r>
              <a:rPr lang="fr-FR" noProof="0" dirty="0" err="1" smtClean="0">
                <a:latin typeface="Courier New" pitchFamily="49" charset="0"/>
              </a:rPr>
              <a:t>Integer</a:t>
            </a:r>
            <a:r>
              <a:rPr lang="fr-FR" noProof="0" dirty="0" smtClean="0"/>
              <a:t>, </a:t>
            </a:r>
            <a:r>
              <a:rPr lang="fr-FR" noProof="0" dirty="0" smtClean="0">
                <a:latin typeface="Courier New" pitchFamily="49" charset="0"/>
              </a:rPr>
              <a:t>Date</a:t>
            </a:r>
            <a:r>
              <a:rPr lang="fr-FR" noProof="0" dirty="0" smtClean="0"/>
              <a:t>, </a:t>
            </a:r>
            <a:r>
              <a:rPr lang="fr-FR" noProof="0" dirty="0" smtClean="0">
                <a:latin typeface="Courier New" pitchFamily="49" charset="0"/>
              </a:rPr>
              <a:t>String</a:t>
            </a:r>
            <a:r>
              <a:rPr lang="fr-FR" noProof="0" dirty="0" smtClean="0"/>
              <a:t>, etc.</a:t>
            </a:r>
          </a:p>
          <a:p>
            <a:pPr lvl="1"/>
            <a:r>
              <a:rPr lang="fr-FR" noProof="0" dirty="0" smtClean="0"/>
              <a:t>Les langages comme Java, Pascal et Ada sont fortement typés</a:t>
            </a:r>
          </a:p>
          <a:p>
            <a:pPr lvl="2"/>
            <a:r>
              <a:rPr lang="fr-FR" noProof="0" dirty="0" smtClean="0"/>
              <a:t>Toutes les valeurs doivent être affectées à des variables du bon type</a:t>
            </a:r>
          </a:p>
          <a:p>
            <a:r>
              <a:rPr lang="fr-FR" noProof="0" dirty="0" smtClean="0"/>
              <a:t>JavaScript est un langage très faiblement typé</a:t>
            </a:r>
          </a:p>
          <a:p>
            <a:pPr lvl="1"/>
            <a:r>
              <a:rPr lang="fr-FR" noProof="0" dirty="0" smtClean="0"/>
              <a:t>Le contenu d’une variable n’est pas limité à un type de donnée particulier</a:t>
            </a:r>
          </a:p>
          <a:p>
            <a:pPr lvl="2"/>
            <a:r>
              <a:rPr lang="fr-FR" noProof="0" dirty="0" smtClean="0"/>
              <a:t>Un nombre peut être affecté à une variable qui contenait précédemment une chaîne </a:t>
            </a:r>
          </a:p>
          <a:p>
            <a:pPr lvl="2">
              <a:buNone/>
            </a:pPr>
            <a:r>
              <a:rPr lang="fr-FR" noProof="0" dirty="0" smtClean="0">
                <a:latin typeface="Courier New" pitchFamily="49" charset="0"/>
              </a:rPr>
              <a:t>  var </a:t>
            </a:r>
            <a:r>
              <a:rPr lang="fr-FR" noProof="0" dirty="0" err="1" smtClean="0">
                <a:latin typeface="Courier New" pitchFamily="49" charset="0"/>
              </a:rPr>
              <a:t>origin</a:t>
            </a:r>
            <a:r>
              <a:rPr lang="fr-FR" noProof="0" dirty="0" smtClean="0">
                <a:latin typeface="Courier New" pitchFamily="49" charset="0"/>
              </a:rPr>
              <a:t> = </a:t>
            </a:r>
            <a:r>
              <a:rPr lang="fr-FR" noProof="0" dirty="0" smtClean="0">
                <a:latin typeface="Courier New" pitchFamily="49" charset="0"/>
                <a:cs typeface="Times New Roman" pitchFamily="18" charset="0"/>
              </a:rPr>
              <a:t>"</a:t>
            </a:r>
            <a:r>
              <a:rPr lang="fr-FR" noProof="0" dirty="0" smtClean="0">
                <a:latin typeface="Courier New" pitchFamily="49" charset="0"/>
              </a:rPr>
              <a:t>London</a:t>
            </a:r>
            <a:r>
              <a:rPr lang="fr-FR" noProof="0" dirty="0" smtClean="0">
                <a:latin typeface="Courier New" pitchFamily="49" charset="0"/>
                <a:cs typeface="Times New Roman" pitchFamily="18" charset="0"/>
              </a:rPr>
              <a:t>"</a:t>
            </a:r>
            <a:r>
              <a:rPr lang="fr-FR" noProof="0" dirty="0" smtClean="0">
                <a:latin typeface="Courier New" pitchFamily="49" charset="0"/>
              </a:rPr>
              <a:t>;  </a:t>
            </a:r>
            <a:br>
              <a:rPr lang="fr-FR" noProof="0" dirty="0" smtClean="0">
                <a:latin typeface="Courier New" pitchFamily="49" charset="0"/>
              </a:rPr>
            </a:br>
            <a:r>
              <a:rPr lang="fr-FR" noProof="0" dirty="0" smtClean="0">
                <a:latin typeface="Courier New" pitchFamily="49" charset="0"/>
              </a:rPr>
              <a:t>...</a:t>
            </a:r>
            <a:br>
              <a:rPr lang="fr-FR" noProof="0" dirty="0" smtClean="0">
                <a:latin typeface="Courier New" pitchFamily="49" charset="0"/>
              </a:rPr>
            </a:br>
            <a:r>
              <a:rPr lang="fr-FR" noProof="0" dirty="0" err="1" smtClean="0">
                <a:latin typeface="Courier New" pitchFamily="49" charset="0"/>
              </a:rPr>
              <a:t>origin</a:t>
            </a:r>
            <a:r>
              <a:rPr lang="fr-FR" noProof="0" dirty="0" smtClean="0">
                <a:latin typeface="Courier New" pitchFamily="49" charset="0"/>
              </a:rPr>
              <a:t> = 42;</a:t>
            </a:r>
          </a:p>
          <a:p>
            <a:pPr lvl="1"/>
            <a:r>
              <a:rPr lang="fr-FR" noProof="0" dirty="0" smtClean="0"/>
              <a:t>Cela permet aussi de transmettre une chaîne à une fonction qui attend</a:t>
            </a:r>
            <a:br>
              <a:rPr lang="fr-FR" noProof="0" dirty="0" smtClean="0"/>
            </a:br>
            <a:r>
              <a:rPr lang="fr-FR" noProof="0" dirty="0" smtClean="0"/>
              <a:t>un nombre</a:t>
            </a:r>
          </a:p>
          <a:p>
            <a:pPr lvl="2"/>
            <a:r>
              <a:rPr lang="fr-FR" noProof="0" dirty="0" smtClean="0"/>
              <a:t>Cela peut vous attirer de gros ennuis !</a:t>
            </a:r>
          </a:p>
        </p:txBody>
      </p:sp>
      <p:sp>
        <p:nvSpPr>
          <p:cNvPr id="389122" name="Rectangle 2"/>
          <p:cNvSpPr>
            <a:spLocks noGrp="1" noChangeArrowheads="1"/>
          </p:cNvSpPr>
          <p:nvPr>
            <p:ph type="title"/>
          </p:nvPr>
        </p:nvSpPr>
        <p:spPr/>
        <p:txBody>
          <a:bodyPr/>
          <a:lstStyle/>
          <a:p>
            <a:r>
              <a:rPr lang="fr-FR" noProof="0" dirty="0" smtClean="0"/>
              <a:t>Typage des données et JavaScript</a:t>
            </a:r>
            <a:endParaRPr lang="fr-FR" noProof="0" dirty="0"/>
          </a:p>
        </p:txBody>
      </p:sp>
      <p:grpSp>
        <p:nvGrpSpPr>
          <p:cNvPr id="5" name="Group 13"/>
          <p:cNvGrpSpPr>
            <a:grpSpLocks/>
          </p:cNvGrpSpPr>
          <p:nvPr/>
        </p:nvGrpSpPr>
        <p:grpSpPr bwMode="gray">
          <a:xfrm>
            <a:off x="1767378" y="5073702"/>
            <a:ext cx="342900" cy="371475"/>
            <a:chOff x="1062" y="191"/>
            <a:chExt cx="216" cy="234"/>
          </a:xfrm>
        </p:grpSpPr>
        <p:sp>
          <p:nvSpPr>
            <p:cNvPr id="6" name="Line 14"/>
            <p:cNvSpPr>
              <a:spLocks noChangeShapeType="1"/>
            </p:cNvSpPr>
            <p:nvPr/>
          </p:nvSpPr>
          <p:spPr bwMode="gray">
            <a:xfrm flipH="1" flipV="1">
              <a:off x="1072" y="199"/>
              <a:ext cx="28" cy="16"/>
            </a:xfrm>
            <a:prstGeom prst="line">
              <a:avLst/>
            </a:prstGeom>
            <a:noFill/>
            <a:ln w="6350">
              <a:solidFill>
                <a:schemeClr val="tx1"/>
              </a:solidFill>
              <a:round/>
              <a:headEnd/>
              <a:tailEnd/>
            </a:ln>
          </p:spPr>
          <p:txBody>
            <a:bodyPr/>
            <a:lstStyle/>
            <a:p>
              <a:endParaRPr lang="en-US" dirty="0"/>
            </a:p>
          </p:txBody>
        </p:sp>
        <p:sp>
          <p:nvSpPr>
            <p:cNvPr id="7" name="Line 15"/>
            <p:cNvSpPr>
              <a:spLocks noChangeShapeType="1"/>
            </p:cNvSpPr>
            <p:nvPr/>
          </p:nvSpPr>
          <p:spPr bwMode="gray">
            <a:xfrm flipH="1">
              <a:off x="1070" y="325"/>
              <a:ext cx="48" cy="53"/>
            </a:xfrm>
            <a:prstGeom prst="line">
              <a:avLst/>
            </a:prstGeom>
            <a:noFill/>
            <a:ln w="6350">
              <a:solidFill>
                <a:schemeClr val="tx1"/>
              </a:solidFill>
              <a:round/>
              <a:headEnd/>
              <a:tailEnd/>
            </a:ln>
          </p:spPr>
          <p:txBody>
            <a:bodyPr/>
            <a:lstStyle/>
            <a:p>
              <a:endParaRPr lang="en-US" dirty="0"/>
            </a:p>
          </p:txBody>
        </p:sp>
        <p:sp>
          <p:nvSpPr>
            <p:cNvPr id="8" name="Line 16"/>
            <p:cNvSpPr>
              <a:spLocks noChangeShapeType="1"/>
            </p:cNvSpPr>
            <p:nvPr/>
          </p:nvSpPr>
          <p:spPr bwMode="gray">
            <a:xfrm flipH="1">
              <a:off x="1062" y="295"/>
              <a:ext cx="34" cy="16"/>
            </a:xfrm>
            <a:prstGeom prst="line">
              <a:avLst/>
            </a:prstGeom>
            <a:noFill/>
            <a:ln w="6350">
              <a:solidFill>
                <a:schemeClr val="tx1"/>
              </a:solidFill>
              <a:round/>
              <a:headEnd/>
              <a:tailEnd/>
            </a:ln>
          </p:spPr>
          <p:txBody>
            <a:bodyPr/>
            <a:lstStyle/>
            <a:p>
              <a:endParaRPr lang="en-US" dirty="0"/>
            </a:p>
          </p:txBody>
        </p:sp>
        <p:sp>
          <p:nvSpPr>
            <p:cNvPr id="9" name="Freeform 17"/>
            <p:cNvSpPr>
              <a:spLocks/>
            </p:cNvSpPr>
            <p:nvPr/>
          </p:nvSpPr>
          <p:spPr bwMode="gray">
            <a:xfrm>
              <a:off x="1135" y="368"/>
              <a:ext cx="72" cy="57"/>
            </a:xfrm>
            <a:custGeom>
              <a:avLst/>
              <a:gdLst/>
              <a:ahLst/>
              <a:cxnLst>
                <a:cxn ang="0">
                  <a:pos x="72" y="0"/>
                </a:cxn>
                <a:cxn ang="0">
                  <a:pos x="72" y="6"/>
                </a:cxn>
                <a:cxn ang="0">
                  <a:pos x="72" y="16"/>
                </a:cxn>
                <a:cxn ang="0">
                  <a:pos x="72" y="26"/>
                </a:cxn>
                <a:cxn ang="0">
                  <a:pos x="72" y="30"/>
                </a:cxn>
                <a:cxn ang="0">
                  <a:pos x="72" y="30"/>
                </a:cxn>
                <a:cxn ang="0">
                  <a:pos x="72" y="36"/>
                </a:cxn>
                <a:cxn ang="0">
                  <a:pos x="72" y="43"/>
                </a:cxn>
                <a:cxn ang="0">
                  <a:pos x="72" y="43"/>
                </a:cxn>
                <a:cxn ang="0">
                  <a:pos x="70" y="49"/>
                </a:cxn>
                <a:cxn ang="0">
                  <a:pos x="62" y="53"/>
                </a:cxn>
                <a:cxn ang="0">
                  <a:pos x="50" y="55"/>
                </a:cxn>
                <a:cxn ang="0">
                  <a:pos x="36" y="57"/>
                </a:cxn>
                <a:cxn ang="0">
                  <a:pos x="36" y="57"/>
                </a:cxn>
                <a:cxn ang="0">
                  <a:pos x="20" y="55"/>
                </a:cxn>
                <a:cxn ang="0">
                  <a:pos x="8" y="53"/>
                </a:cxn>
                <a:cxn ang="0">
                  <a:pos x="2" y="49"/>
                </a:cxn>
                <a:cxn ang="0">
                  <a:pos x="0" y="43"/>
                </a:cxn>
                <a:cxn ang="0">
                  <a:pos x="0" y="43"/>
                </a:cxn>
                <a:cxn ang="0">
                  <a:pos x="0" y="36"/>
                </a:cxn>
                <a:cxn ang="0">
                  <a:pos x="0" y="30"/>
                </a:cxn>
                <a:cxn ang="0">
                  <a:pos x="0" y="30"/>
                </a:cxn>
                <a:cxn ang="0">
                  <a:pos x="0" y="26"/>
                </a:cxn>
                <a:cxn ang="0">
                  <a:pos x="0" y="16"/>
                </a:cxn>
                <a:cxn ang="0">
                  <a:pos x="0" y="6"/>
                </a:cxn>
                <a:cxn ang="0">
                  <a:pos x="0" y="0"/>
                </a:cxn>
                <a:cxn ang="0">
                  <a:pos x="0" y="0"/>
                </a:cxn>
                <a:cxn ang="0">
                  <a:pos x="14" y="0"/>
                </a:cxn>
                <a:cxn ang="0">
                  <a:pos x="32" y="0"/>
                </a:cxn>
                <a:cxn ang="0">
                  <a:pos x="52" y="0"/>
                </a:cxn>
                <a:cxn ang="0">
                  <a:pos x="72" y="0"/>
                </a:cxn>
              </a:cxnLst>
              <a:rect l="0" t="0" r="r" b="b"/>
              <a:pathLst>
                <a:path w="72" h="57">
                  <a:moveTo>
                    <a:pt x="72" y="0"/>
                  </a:moveTo>
                  <a:lnTo>
                    <a:pt x="72" y="6"/>
                  </a:lnTo>
                  <a:lnTo>
                    <a:pt x="72" y="16"/>
                  </a:lnTo>
                  <a:lnTo>
                    <a:pt x="72" y="26"/>
                  </a:lnTo>
                  <a:lnTo>
                    <a:pt x="72" y="30"/>
                  </a:lnTo>
                  <a:lnTo>
                    <a:pt x="72" y="30"/>
                  </a:lnTo>
                  <a:lnTo>
                    <a:pt x="72" y="36"/>
                  </a:lnTo>
                  <a:lnTo>
                    <a:pt x="72" y="43"/>
                  </a:lnTo>
                  <a:lnTo>
                    <a:pt x="72" y="43"/>
                  </a:lnTo>
                  <a:lnTo>
                    <a:pt x="70" y="49"/>
                  </a:lnTo>
                  <a:lnTo>
                    <a:pt x="62" y="53"/>
                  </a:lnTo>
                  <a:lnTo>
                    <a:pt x="50" y="55"/>
                  </a:lnTo>
                  <a:lnTo>
                    <a:pt x="36" y="57"/>
                  </a:lnTo>
                  <a:lnTo>
                    <a:pt x="36" y="57"/>
                  </a:lnTo>
                  <a:lnTo>
                    <a:pt x="20" y="55"/>
                  </a:lnTo>
                  <a:lnTo>
                    <a:pt x="8" y="53"/>
                  </a:lnTo>
                  <a:lnTo>
                    <a:pt x="2" y="49"/>
                  </a:lnTo>
                  <a:lnTo>
                    <a:pt x="0" y="43"/>
                  </a:lnTo>
                  <a:lnTo>
                    <a:pt x="0" y="43"/>
                  </a:lnTo>
                  <a:lnTo>
                    <a:pt x="0" y="36"/>
                  </a:lnTo>
                  <a:lnTo>
                    <a:pt x="0" y="30"/>
                  </a:lnTo>
                  <a:lnTo>
                    <a:pt x="0" y="30"/>
                  </a:lnTo>
                  <a:lnTo>
                    <a:pt x="0" y="26"/>
                  </a:lnTo>
                  <a:lnTo>
                    <a:pt x="0" y="16"/>
                  </a:lnTo>
                  <a:lnTo>
                    <a:pt x="0" y="6"/>
                  </a:lnTo>
                  <a:lnTo>
                    <a:pt x="0" y="0"/>
                  </a:lnTo>
                  <a:lnTo>
                    <a:pt x="0" y="0"/>
                  </a:lnTo>
                  <a:lnTo>
                    <a:pt x="14" y="0"/>
                  </a:lnTo>
                  <a:lnTo>
                    <a:pt x="32" y="0"/>
                  </a:lnTo>
                  <a:lnTo>
                    <a:pt x="52" y="0"/>
                  </a:lnTo>
                  <a:lnTo>
                    <a:pt x="72" y="0"/>
                  </a:lnTo>
                  <a:close/>
                </a:path>
              </a:pathLst>
            </a:custGeom>
            <a:solidFill>
              <a:srgbClr val="DDDDDD"/>
            </a:solidFill>
            <a:ln w="9525">
              <a:solidFill>
                <a:schemeClr val="tx1"/>
              </a:solidFill>
              <a:round/>
              <a:headEnd/>
              <a:tailEnd/>
            </a:ln>
          </p:spPr>
          <p:txBody>
            <a:bodyPr/>
            <a:lstStyle/>
            <a:p>
              <a:endParaRPr lang="en-US" dirty="0"/>
            </a:p>
          </p:txBody>
        </p:sp>
        <p:sp>
          <p:nvSpPr>
            <p:cNvPr id="10" name="Freeform 18"/>
            <p:cNvSpPr>
              <a:spLocks/>
            </p:cNvSpPr>
            <p:nvPr/>
          </p:nvSpPr>
          <p:spPr bwMode="gray">
            <a:xfrm>
              <a:off x="1135" y="368"/>
              <a:ext cx="72" cy="57"/>
            </a:xfrm>
            <a:custGeom>
              <a:avLst/>
              <a:gdLst/>
              <a:ahLst/>
              <a:cxnLst>
                <a:cxn ang="0">
                  <a:pos x="72" y="0"/>
                </a:cxn>
                <a:cxn ang="0">
                  <a:pos x="72" y="6"/>
                </a:cxn>
                <a:cxn ang="0">
                  <a:pos x="72" y="16"/>
                </a:cxn>
                <a:cxn ang="0">
                  <a:pos x="72" y="26"/>
                </a:cxn>
                <a:cxn ang="0">
                  <a:pos x="72" y="30"/>
                </a:cxn>
                <a:cxn ang="0">
                  <a:pos x="72" y="30"/>
                </a:cxn>
                <a:cxn ang="0">
                  <a:pos x="72" y="36"/>
                </a:cxn>
                <a:cxn ang="0">
                  <a:pos x="72" y="43"/>
                </a:cxn>
                <a:cxn ang="0">
                  <a:pos x="72" y="43"/>
                </a:cxn>
                <a:cxn ang="0">
                  <a:pos x="70" y="49"/>
                </a:cxn>
                <a:cxn ang="0">
                  <a:pos x="62" y="53"/>
                </a:cxn>
                <a:cxn ang="0">
                  <a:pos x="50" y="55"/>
                </a:cxn>
                <a:cxn ang="0">
                  <a:pos x="36" y="57"/>
                </a:cxn>
                <a:cxn ang="0">
                  <a:pos x="36" y="57"/>
                </a:cxn>
                <a:cxn ang="0">
                  <a:pos x="20" y="55"/>
                </a:cxn>
                <a:cxn ang="0">
                  <a:pos x="8" y="53"/>
                </a:cxn>
                <a:cxn ang="0">
                  <a:pos x="2" y="49"/>
                </a:cxn>
                <a:cxn ang="0">
                  <a:pos x="0" y="43"/>
                </a:cxn>
                <a:cxn ang="0">
                  <a:pos x="0" y="43"/>
                </a:cxn>
                <a:cxn ang="0">
                  <a:pos x="0" y="36"/>
                </a:cxn>
                <a:cxn ang="0">
                  <a:pos x="0" y="30"/>
                </a:cxn>
                <a:cxn ang="0">
                  <a:pos x="0" y="30"/>
                </a:cxn>
                <a:cxn ang="0">
                  <a:pos x="0" y="26"/>
                </a:cxn>
                <a:cxn ang="0">
                  <a:pos x="0" y="16"/>
                </a:cxn>
                <a:cxn ang="0">
                  <a:pos x="0" y="6"/>
                </a:cxn>
                <a:cxn ang="0">
                  <a:pos x="0" y="0"/>
                </a:cxn>
                <a:cxn ang="0">
                  <a:pos x="0" y="0"/>
                </a:cxn>
                <a:cxn ang="0">
                  <a:pos x="14" y="0"/>
                </a:cxn>
                <a:cxn ang="0">
                  <a:pos x="32" y="0"/>
                </a:cxn>
                <a:cxn ang="0">
                  <a:pos x="52" y="0"/>
                </a:cxn>
                <a:cxn ang="0">
                  <a:pos x="72" y="0"/>
                </a:cxn>
              </a:cxnLst>
              <a:rect l="0" t="0" r="r" b="b"/>
              <a:pathLst>
                <a:path w="72" h="57">
                  <a:moveTo>
                    <a:pt x="72" y="0"/>
                  </a:moveTo>
                  <a:lnTo>
                    <a:pt x="72" y="6"/>
                  </a:lnTo>
                  <a:lnTo>
                    <a:pt x="72" y="16"/>
                  </a:lnTo>
                  <a:lnTo>
                    <a:pt x="72" y="26"/>
                  </a:lnTo>
                  <a:lnTo>
                    <a:pt x="72" y="30"/>
                  </a:lnTo>
                  <a:lnTo>
                    <a:pt x="72" y="30"/>
                  </a:lnTo>
                  <a:lnTo>
                    <a:pt x="72" y="36"/>
                  </a:lnTo>
                  <a:lnTo>
                    <a:pt x="72" y="43"/>
                  </a:lnTo>
                  <a:lnTo>
                    <a:pt x="72" y="43"/>
                  </a:lnTo>
                  <a:lnTo>
                    <a:pt x="70" y="49"/>
                  </a:lnTo>
                  <a:lnTo>
                    <a:pt x="62" y="53"/>
                  </a:lnTo>
                  <a:lnTo>
                    <a:pt x="50" y="55"/>
                  </a:lnTo>
                  <a:lnTo>
                    <a:pt x="36" y="57"/>
                  </a:lnTo>
                  <a:lnTo>
                    <a:pt x="36" y="57"/>
                  </a:lnTo>
                  <a:lnTo>
                    <a:pt x="20" y="55"/>
                  </a:lnTo>
                  <a:lnTo>
                    <a:pt x="8" y="53"/>
                  </a:lnTo>
                  <a:lnTo>
                    <a:pt x="2" y="49"/>
                  </a:lnTo>
                  <a:lnTo>
                    <a:pt x="0" y="43"/>
                  </a:lnTo>
                  <a:lnTo>
                    <a:pt x="0" y="43"/>
                  </a:lnTo>
                  <a:lnTo>
                    <a:pt x="0" y="36"/>
                  </a:lnTo>
                  <a:lnTo>
                    <a:pt x="0" y="30"/>
                  </a:lnTo>
                  <a:lnTo>
                    <a:pt x="0" y="30"/>
                  </a:lnTo>
                  <a:lnTo>
                    <a:pt x="0" y="26"/>
                  </a:lnTo>
                  <a:lnTo>
                    <a:pt x="0" y="16"/>
                  </a:lnTo>
                  <a:lnTo>
                    <a:pt x="0" y="6"/>
                  </a:lnTo>
                  <a:lnTo>
                    <a:pt x="0" y="0"/>
                  </a:lnTo>
                  <a:lnTo>
                    <a:pt x="0" y="0"/>
                  </a:lnTo>
                  <a:lnTo>
                    <a:pt x="14" y="0"/>
                  </a:lnTo>
                  <a:lnTo>
                    <a:pt x="32" y="0"/>
                  </a:lnTo>
                  <a:lnTo>
                    <a:pt x="52" y="0"/>
                  </a:lnTo>
                  <a:lnTo>
                    <a:pt x="72" y="0"/>
                  </a:lnTo>
                </a:path>
              </a:pathLst>
            </a:custGeom>
            <a:noFill/>
            <a:ln w="6350">
              <a:solidFill>
                <a:schemeClr val="tx1"/>
              </a:solidFill>
              <a:prstDash val="solid"/>
              <a:round/>
              <a:headEnd/>
              <a:tailEnd/>
            </a:ln>
          </p:spPr>
          <p:txBody>
            <a:bodyPr/>
            <a:lstStyle/>
            <a:p>
              <a:endParaRPr lang="en-US" dirty="0"/>
            </a:p>
          </p:txBody>
        </p:sp>
        <p:sp>
          <p:nvSpPr>
            <p:cNvPr id="11" name="Freeform 19"/>
            <p:cNvSpPr>
              <a:spLocks/>
            </p:cNvSpPr>
            <p:nvPr/>
          </p:nvSpPr>
          <p:spPr bwMode="gray">
            <a:xfrm>
              <a:off x="1098" y="191"/>
              <a:ext cx="144" cy="187"/>
            </a:xfrm>
            <a:custGeom>
              <a:avLst/>
              <a:gdLst/>
              <a:ahLst/>
              <a:cxnLst>
                <a:cxn ang="0">
                  <a:pos x="131" y="112"/>
                </a:cxn>
                <a:cxn ang="0">
                  <a:pos x="123" y="122"/>
                </a:cxn>
                <a:cxn ang="0">
                  <a:pos x="119" y="126"/>
                </a:cxn>
                <a:cxn ang="0">
                  <a:pos x="107" y="155"/>
                </a:cxn>
                <a:cxn ang="0">
                  <a:pos x="105" y="163"/>
                </a:cxn>
                <a:cxn ang="0">
                  <a:pos x="105" y="169"/>
                </a:cxn>
                <a:cxn ang="0">
                  <a:pos x="107" y="179"/>
                </a:cxn>
                <a:cxn ang="0">
                  <a:pos x="103" y="181"/>
                </a:cxn>
                <a:cxn ang="0">
                  <a:pos x="87" y="187"/>
                </a:cxn>
                <a:cxn ang="0">
                  <a:pos x="73" y="187"/>
                </a:cxn>
                <a:cxn ang="0">
                  <a:pos x="47" y="185"/>
                </a:cxn>
                <a:cxn ang="0">
                  <a:pos x="39" y="179"/>
                </a:cxn>
                <a:cxn ang="0">
                  <a:pos x="39" y="173"/>
                </a:cxn>
                <a:cxn ang="0">
                  <a:pos x="39" y="169"/>
                </a:cxn>
                <a:cxn ang="0">
                  <a:pos x="39" y="155"/>
                </a:cxn>
                <a:cxn ang="0">
                  <a:pos x="37" y="148"/>
                </a:cxn>
                <a:cxn ang="0">
                  <a:pos x="35" y="138"/>
                </a:cxn>
                <a:cxn ang="0">
                  <a:pos x="25" y="126"/>
                </a:cxn>
                <a:cxn ang="0">
                  <a:pos x="23" y="122"/>
                </a:cxn>
                <a:cxn ang="0">
                  <a:pos x="14" y="112"/>
                </a:cxn>
                <a:cxn ang="0">
                  <a:pos x="14" y="110"/>
                </a:cxn>
                <a:cxn ang="0">
                  <a:pos x="0" y="71"/>
                </a:cxn>
                <a:cxn ang="0">
                  <a:pos x="2" y="57"/>
                </a:cxn>
                <a:cxn ang="0">
                  <a:pos x="14" y="31"/>
                </a:cxn>
                <a:cxn ang="0">
                  <a:pos x="31" y="12"/>
                </a:cxn>
                <a:cxn ang="0">
                  <a:pos x="57" y="2"/>
                </a:cxn>
                <a:cxn ang="0">
                  <a:pos x="73" y="0"/>
                </a:cxn>
                <a:cxn ang="0">
                  <a:pos x="101" y="6"/>
                </a:cxn>
                <a:cxn ang="0">
                  <a:pos x="125" y="22"/>
                </a:cxn>
                <a:cxn ang="0">
                  <a:pos x="138" y="43"/>
                </a:cxn>
                <a:cxn ang="0">
                  <a:pos x="144" y="71"/>
                </a:cxn>
                <a:cxn ang="0">
                  <a:pos x="142" y="90"/>
                </a:cxn>
              </a:cxnLst>
              <a:rect l="0" t="0" r="r" b="b"/>
              <a:pathLst>
                <a:path w="144" h="187">
                  <a:moveTo>
                    <a:pt x="132" y="110"/>
                  </a:moveTo>
                  <a:lnTo>
                    <a:pt x="131" y="112"/>
                  </a:lnTo>
                  <a:lnTo>
                    <a:pt x="129" y="116"/>
                  </a:lnTo>
                  <a:lnTo>
                    <a:pt x="123" y="122"/>
                  </a:lnTo>
                  <a:lnTo>
                    <a:pt x="119" y="126"/>
                  </a:lnTo>
                  <a:lnTo>
                    <a:pt x="119" y="126"/>
                  </a:lnTo>
                  <a:lnTo>
                    <a:pt x="111" y="138"/>
                  </a:lnTo>
                  <a:lnTo>
                    <a:pt x="107" y="155"/>
                  </a:lnTo>
                  <a:lnTo>
                    <a:pt x="107" y="155"/>
                  </a:lnTo>
                  <a:lnTo>
                    <a:pt x="105" y="163"/>
                  </a:lnTo>
                  <a:lnTo>
                    <a:pt x="105" y="169"/>
                  </a:lnTo>
                  <a:lnTo>
                    <a:pt x="105" y="169"/>
                  </a:lnTo>
                  <a:lnTo>
                    <a:pt x="107" y="173"/>
                  </a:lnTo>
                  <a:lnTo>
                    <a:pt x="107" y="179"/>
                  </a:lnTo>
                  <a:lnTo>
                    <a:pt x="107" y="179"/>
                  </a:lnTo>
                  <a:lnTo>
                    <a:pt x="103" y="181"/>
                  </a:lnTo>
                  <a:lnTo>
                    <a:pt x="97" y="185"/>
                  </a:lnTo>
                  <a:lnTo>
                    <a:pt x="87" y="187"/>
                  </a:lnTo>
                  <a:lnTo>
                    <a:pt x="73" y="187"/>
                  </a:lnTo>
                  <a:lnTo>
                    <a:pt x="73" y="187"/>
                  </a:lnTo>
                  <a:lnTo>
                    <a:pt x="59" y="187"/>
                  </a:lnTo>
                  <a:lnTo>
                    <a:pt x="47" y="185"/>
                  </a:lnTo>
                  <a:lnTo>
                    <a:pt x="41" y="181"/>
                  </a:lnTo>
                  <a:lnTo>
                    <a:pt x="39" y="179"/>
                  </a:lnTo>
                  <a:lnTo>
                    <a:pt x="39" y="179"/>
                  </a:lnTo>
                  <a:lnTo>
                    <a:pt x="39" y="173"/>
                  </a:lnTo>
                  <a:lnTo>
                    <a:pt x="39" y="169"/>
                  </a:lnTo>
                  <a:lnTo>
                    <a:pt x="39" y="169"/>
                  </a:lnTo>
                  <a:lnTo>
                    <a:pt x="39" y="163"/>
                  </a:lnTo>
                  <a:lnTo>
                    <a:pt x="39" y="155"/>
                  </a:lnTo>
                  <a:lnTo>
                    <a:pt x="39" y="155"/>
                  </a:lnTo>
                  <a:lnTo>
                    <a:pt x="37" y="148"/>
                  </a:lnTo>
                  <a:lnTo>
                    <a:pt x="35" y="138"/>
                  </a:lnTo>
                  <a:lnTo>
                    <a:pt x="35" y="138"/>
                  </a:lnTo>
                  <a:lnTo>
                    <a:pt x="31" y="132"/>
                  </a:lnTo>
                  <a:lnTo>
                    <a:pt x="25" y="126"/>
                  </a:lnTo>
                  <a:lnTo>
                    <a:pt x="25" y="126"/>
                  </a:lnTo>
                  <a:lnTo>
                    <a:pt x="23" y="122"/>
                  </a:lnTo>
                  <a:lnTo>
                    <a:pt x="18" y="116"/>
                  </a:lnTo>
                  <a:lnTo>
                    <a:pt x="14" y="112"/>
                  </a:lnTo>
                  <a:lnTo>
                    <a:pt x="14" y="110"/>
                  </a:lnTo>
                  <a:lnTo>
                    <a:pt x="14" y="110"/>
                  </a:lnTo>
                  <a:lnTo>
                    <a:pt x="4" y="90"/>
                  </a:lnTo>
                  <a:lnTo>
                    <a:pt x="0" y="71"/>
                  </a:lnTo>
                  <a:lnTo>
                    <a:pt x="0" y="71"/>
                  </a:lnTo>
                  <a:lnTo>
                    <a:pt x="2" y="57"/>
                  </a:lnTo>
                  <a:lnTo>
                    <a:pt x="6" y="43"/>
                  </a:lnTo>
                  <a:lnTo>
                    <a:pt x="14" y="31"/>
                  </a:lnTo>
                  <a:lnTo>
                    <a:pt x="21" y="22"/>
                  </a:lnTo>
                  <a:lnTo>
                    <a:pt x="31" y="12"/>
                  </a:lnTo>
                  <a:lnTo>
                    <a:pt x="45" y="6"/>
                  </a:lnTo>
                  <a:lnTo>
                    <a:pt x="57" y="2"/>
                  </a:lnTo>
                  <a:lnTo>
                    <a:pt x="73" y="0"/>
                  </a:lnTo>
                  <a:lnTo>
                    <a:pt x="73" y="0"/>
                  </a:lnTo>
                  <a:lnTo>
                    <a:pt x="87" y="2"/>
                  </a:lnTo>
                  <a:lnTo>
                    <a:pt x="101" y="6"/>
                  </a:lnTo>
                  <a:lnTo>
                    <a:pt x="113" y="12"/>
                  </a:lnTo>
                  <a:lnTo>
                    <a:pt x="125" y="22"/>
                  </a:lnTo>
                  <a:lnTo>
                    <a:pt x="132" y="31"/>
                  </a:lnTo>
                  <a:lnTo>
                    <a:pt x="138" y="43"/>
                  </a:lnTo>
                  <a:lnTo>
                    <a:pt x="142" y="57"/>
                  </a:lnTo>
                  <a:lnTo>
                    <a:pt x="144" y="71"/>
                  </a:lnTo>
                  <a:lnTo>
                    <a:pt x="144" y="71"/>
                  </a:lnTo>
                  <a:lnTo>
                    <a:pt x="142" y="90"/>
                  </a:lnTo>
                  <a:lnTo>
                    <a:pt x="132" y="110"/>
                  </a:lnTo>
                </a:path>
              </a:pathLst>
            </a:custGeom>
            <a:solidFill>
              <a:srgbClr val="FFFFCC"/>
            </a:solidFill>
            <a:ln w="6350">
              <a:solidFill>
                <a:schemeClr val="tx1"/>
              </a:solidFill>
              <a:prstDash val="solid"/>
              <a:round/>
              <a:headEnd/>
              <a:tailEnd/>
            </a:ln>
          </p:spPr>
          <p:txBody>
            <a:bodyPr/>
            <a:lstStyle/>
            <a:p>
              <a:endParaRPr lang="en-US" dirty="0"/>
            </a:p>
          </p:txBody>
        </p:sp>
        <p:sp>
          <p:nvSpPr>
            <p:cNvPr id="12" name="Line 20"/>
            <p:cNvSpPr>
              <a:spLocks noChangeShapeType="1"/>
            </p:cNvSpPr>
            <p:nvPr/>
          </p:nvSpPr>
          <p:spPr bwMode="gray">
            <a:xfrm>
              <a:off x="1068" y="258"/>
              <a:ext cx="20" cy="1"/>
            </a:xfrm>
            <a:prstGeom prst="line">
              <a:avLst/>
            </a:prstGeom>
            <a:noFill/>
            <a:ln w="6350">
              <a:solidFill>
                <a:schemeClr val="tx1"/>
              </a:solidFill>
              <a:round/>
              <a:headEnd/>
              <a:tailEnd/>
            </a:ln>
          </p:spPr>
          <p:txBody>
            <a:bodyPr/>
            <a:lstStyle/>
            <a:p>
              <a:endParaRPr lang="en-US" dirty="0"/>
            </a:p>
          </p:txBody>
        </p:sp>
        <p:sp>
          <p:nvSpPr>
            <p:cNvPr id="13" name="Line 21"/>
            <p:cNvSpPr>
              <a:spLocks noChangeShapeType="1"/>
            </p:cNvSpPr>
            <p:nvPr/>
          </p:nvSpPr>
          <p:spPr bwMode="gray">
            <a:xfrm flipV="1">
              <a:off x="1242" y="199"/>
              <a:ext cx="28" cy="16"/>
            </a:xfrm>
            <a:prstGeom prst="line">
              <a:avLst/>
            </a:prstGeom>
            <a:noFill/>
            <a:ln w="6350">
              <a:solidFill>
                <a:schemeClr val="tx1"/>
              </a:solidFill>
              <a:round/>
              <a:headEnd/>
              <a:tailEnd/>
            </a:ln>
          </p:spPr>
          <p:txBody>
            <a:bodyPr/>
            <a:lstStyle/>
            <a:p>
              <a:endParaRPr lang="en-US" dirty="0"/>
            </a:p>
          </p:txBody>
        </p:sp>
        <p:sp>
          <p:nvSpPr>
            <p:cNvPr id="14" name="Line 22"/>
            <p:cNvSpPr>
              <a:spLocks noChangeShapeType="1"/>
            </p:cNvSpPr>
            <p:nvPr/>
          </p:nvSpPr>
          <p:spPr bwMode="gray">
            <a:xfrm>
              <a:off x="1225" y="325"/>
              <a:ext cx="47" cy="53"/>
            </a:xfrm>
            <a:prstGeom prst="line">
              <a:avLst/>
            </a:prstGeom>
            <a:noFill/>
            <a:ln w="6350">
              <a:solidFill>
                <a:schemeClr val="tx1"/>
              </a:solidFill>
              <a:round/>
              <a:headEnd/>
              <a:tailEnd/>
            </a:ln>
          </p:spPr>
          <p:txBody>
            <a:bodyPr/>
            <a:lstStyle/>
            <a:p>
              <a:endParaRPr lang="en-US" dirty="0"/>
            </a:p>
          </p:txBody>
        </p:sp>
        <p:sp>
          <p:nvSpPr>
            <p:cNvPr id="15" name="Line 23"/>
            <p:cNvSpPr>
              <a:spLocks noChangeShapeType="1"/>
            </p:cNvSpPr>
            <p:nvPr/>
          </p:nvSpPr>
          <p:spPr bwMode="gray">
            <a:xfrm>
              <a:off x="1246" y="295"/>
              <a:ext cx="32" cy="16"/>
            </a:xfrm>
            <a:prstGeom prst="line">
              <a:avLst/>
            </a:prstGeom>
            <a:noFill/>
            <a:ln w="6350">
              <a:solidFill>
                <a:schemeClr val="tx1"/>
              </a:solidFill>
              <a:round/>
              <a:headEnd/>
              <a:tailEnd/>
            </a:ln>
          </p:spPr>
          <p:txBody>
            <a:bodyPr/>
            <a:lstStyle/>
            <a:p>
              <a:endParaRPr lang="en-US" dirty="0"/>
            </a:p>
          </p:txBody>
        </p:sp>
        <p:sp>
          <p:nvSpPr>
            <p:cNvPr id="16" name="Line 24"/>
            <p:cNvSpPr>
              <a:spLocks noChangeShapeType="1"/>
            </p:cNvSpPr>
            <p:nvPr/>
          </p:nvSpPr>
          <p:spPr bwMode="gray">
            <a:xfrm flipH="1">
              <a:off x="1254" y="258"/>
              <a:ext cx="20" cy="1"/>
            </a:xfrm>
            <a:prstGeom prst="line">
              <a:avLst/>
            </a:prstGeom>
            <a:noFill/>
            <a:ln w="6350">
              <a:solidFill>
                <a:schemeClr val="tx1"/>
              </a:solidFill>
              <a:round/>
              <a:headEnd/>
              <a:tailEnd/>
            </a:ln>
          </p:spPr>
          <p:txBody>
            <a:bodyPr/>
            <a:lstStyle/>
            <a:p>
              <a:endParaRPr lang="en-US" dirty="0"/>
            </a:p>
          </p:txBody>
        </p:sp>
      </p:grpSp>
    </p:spTree>
    <p:custDataLst>
      <p:tags r:id="rId1"/>
    </p:custDataLst>
    <p:extLst>
      <p:ext uri="{BB962C8B-B14F-4D97-AF65-F5344CB8AC3E}">
        <p14:creationId xmlns:p14="http://schemas.microsoft.com/office/powerpoint/2010/main" val="475533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idx="1"/>
          </p:nvPr>
        </p:nvSpPr>
        <p:spPr>
          <a:xfrm>
            <a:off x="279400" y="584200"/>
            <a:ext cx="8599488" cy="4437112"/>
          </a:xfrm>
        </p:spPr>
        <p:txBody>
          <a:bodyPr/>
          <a:lstStyle/>
          <a:p>
            <a:r>
              <a:rPr lang="fr-FR" noProof="0" dirty="0" smtClean="0"/>
              <a:t>Une expression est une instruction JavaScript qui produit un résultat</a:t>
            </a:r>
          </a:p>
          <a:p>
            <a:pPr>
              <a:spcBef>
                <a:spcPts val="600"/>
              </a:spcBef>
              <a:buFont typeface="Arial" charset="0"/>
              <a:buNone/>
            </a:pPr>
            <a:r>
              <a:rPr lang="fr-FR" b="0" noProof="0" dirty="0" smtClean="0">
                <a:solidFill>
                  <a:schemeClr val="bg2"/>
                </a:solidFill>
                <a:latin typeface="Courier New" pitchFamily="49" charset="0"/>
              </a:rPr>
              <a:t>  var </a:t>
            </a:r>
            <a:r>
              <a:rPr lang="fr-FR" b="0" noProof="0" dirty="0" err="1" smtClean="0">
                <a:solidFill>
                  <a:schemeClr val="bg2"/>
                </a:solidFill>
                <a:latin typeface="Courier New" pitchFamily="49" charset="0"/>
              </a:rPr>
              <a:t>taxRate</a:t>
            </a:r>
            <a:r>
              <a:rPr lang="fr-FR" b="0" noProof="0" dirty="0" smtClean="0">
                <a:solidFill>
                  <a:schemeClr val="bg2"/>
                </a:solidFill>
                <a:latin typeface="Courier New" pitchFamily="49" charset="0"/>
              </a:rPr>
              <a:t> = 8.25;    // </a:t>
            </a:r>
            <a:r>
              <a:rPr lang="fr-FR" b="0" noProof="0" dirty="0" err="1" smtClean="0">
                <a:solidFill>
                  <a:schemeClr val="bg2"/>
                </a:solidFill>
                <a:latin typeface="Courier New" pitchFamily="49" charset="0"/>
              </a:rPr>
              <a:t>Tax</a:t>
            </a:r>
            <a:r>
              <a:rPr lang="fr-FR" b="0" noProof="0" dirty="0" smtClean="0">
                <a:solidFill>
                  <a:schemeClr val="bg2"/>
                </a:solidFill>
                <a:latin typeface="Courier New" pitchFamily="49" charset="0"/>
              </a:rPr>
              <a:t> </a:t>
            </a:r>
            <a:r>
              <a:rPr lang="fr-FR" b="0" noProof="0" dirty="0" err="1" smtClean="0">
                <a:solidFill>
                  <a:schemeClr val="bg2"/>
                </a:solidFill>
                <a:latin typeface="Courier New" pitchFamily="49" charset="0"/>
              </a:rPr>
              <a:t>is</a:t>
            </a:r>
            <a:r>
              <a:rPr lang="fr-FR" b="0" noProof="0" dirty="0" smtClean="0">
                <a:solidFill>
                  <a:schemeClr val="bg2"/>
                </a:solidFill>
                <a:latin typeface="Courier New" pitchFamily="49" charset="0"/>
              </a:rPr>
              <a:t> 8.25%	</a:t>
            </a:r>
          </a:p>
          <a:p>
            <a:pPr>
              <a:spcBef>
                <a:spcPct val="0"/>
              </a:spcBef>
              <a:buFont typeface="Arial" charset="0"/>
              <a:buNone/>
            </a:pPr>
            <a:r>
              <a:rPr lang="fr-FR" b="0" noProof="0" dirty="0" smtClean="0">
                <a:solidFill>
                  <a:schemeClr val="bg2"/>
                </a:solidFill>
                <a:latin typeface="Courier New" pitchFamily="49" charset="0"/>
              </a:rPr>
              <a:t>  var </a:t>
            </a:r>
            <a:r>
              <a:rPr lang="fr-FR" b="0" noProof="0" dirty="0" err="1" smtClean="0">
                <a:solidFill>
                  <a:schemeClr val="bg2"/>
                </a:solidFill>
                <a:latin typeface="Courier New" pitchFamily="49" charset="0"/>
              </a:rPr>
              <a:t>flightCost</a:t>
            </a:r>
            <a:r>
              <a:rPr lang="fr-FR" b="0" noProof="0" dirty="0" smtClean="0">
                <a:solidFill>
                  <a:schemeClr val="bg2"/>
                </a:solidFill>
                <a:latin typeface="Courier New" pitchFamily="49" charset="0"/>
              </a:rPr>
              <a:t> = 159.95;</a:t>
            </a:r>
          </a:p>
          <a:p>
            <a:pPr>
              <a:spcBef>
                <a:spcPct val="0"/>
              </a:spcBef>
              <a:buNone/>
            </a:pPr>
            <a:r>
              <a:rPr lang="fr-FR" b="0" noProof="0" dirty="0" smtClean="0">
                <a:solidFill>
                  <a:schemeClr val="bg2"/>
                </a:solidFill>
                <a:latin typeface="Courier New" pitchFamily="49" charset="0"/>
              </a:rPr>
              <a:t>  </a:t>
            </a:r>
            <a:r>
              <a:rPr lang="fr-FR" b="0" noProof="0" dirty="0" err="1" smtClean="0">
                <a:solidFill>
                  <a:schemeClr val="bg2"/>
                </a:solidFill>
                <a:latin typeface="Courier New" pitchFamily="49" charset="0"/>
              </a:rPr>
              <a:t>flightCost</a:t>
            </a:r>
            <a:r>
              <a:rPr lang="fr-FR" b="0" noProof="0" dirty="0" smtClean="0">
                <a:solidFill>
                  <a:schemeClr val="bg2"/>
                </a:solidFill>
                <a:latin typeface="Courier New" pitchFamily="49" charset="0"/>
              </a:rPr>
              <a:t> = </a:t>
            </a:r>
            <a:r>
              <a:rPr lang="fr-FR" b="0" noProof="0" dirty="0" err="1" smtClean="0">
                <a:solidFill>
                  <a:schemeClr val="bg2"/>
                </a:solidFill>
                <a:latin typeface="Courier New" pitchFamily="49" charset="0"/>
              </a:rPr>
              <a:t>flightCost</a:t>
            </a:r>
            <a:r>
              <a:rPr lang="fr-FR" b="0" noProof="0" dirty="0" smtClean="0">
                <a:solidFill>
                  <a:schemeClr val="bg2"/>
                </a:solidFill>
                <a:latin typeface="Courier New" pitchFamily="49" charset="0"/>
              </a:rPr>
              <a:t> + (</a:t>
            </a:r>
            <a:r>
              <a:rPr lang="fr-FR" b="0" noProof="0" dirty="0" err="1" smtClean="0">
                <a:solidFill>
                  <a:schemeClr val="bg2"/>
                </a:solidFill>
                <a:latin typeface="Courier New" pitchFamily="49" charset="0"/>
              </a:rPr>
              <a:t>flightCost</a:t>
            </a:r>
            <a:r>
              <a:rPr lang="fr-FR" b="0" noProof="0" dirty="0" smtClean="0">
                <a:solidFill>
                  <a:schemeClr val="bg2"/>
                </a:solidFill>
                <a:latin typeface="Courier New" pitchFamily="49" charset="0"/>
              </a:rPr>
              <a:t> * </a:t>
            </a:r>
            <a:r>
              <a:rPr lang="fr-FR" b="0" noProof="0" dirty="0" err="1" smtClean="0">
                <a:solidFill>
                  <a:schemeClr val="bg2"/>
                </a:solidFill>
                <a:latin typeface="Courier New" pitchFamily="49" charset="0"/>
              </a:rPr>
              <a:t>taxRate</a:t>
            </a:r>
            <a:r>
              <a:rPr lang="fr-FR" b="0" noProof="0" dirty="0" smtClean="0">
                <a:solidFill>
                  <a:schemeClr val="bg2"/>
                </a:solidFill>
                <a:latin typeface="Courier New" pitchFamily="49" charset="0"/>
              </a:rPr>
              <a:t> / 100);</a:t>
            </a:r>
          </a:p>
          <a:p>
            <a:r>
              <a:rPr lang="fr-FR" dirty="0" smtClean="0"/>
              <a:t>Les e</a:t>
            </a:r>
            <a:r>
              <a:rPr lang="fr-FR" noProof="0" dirty="0" err="1" smtClean="0"/>
              <a:t>xpressions</a:t>
            </a:r>
            <a:r>
              <a:rPr lang="fr-FR" noProof="0" dirty="0" smtClean="0"/>
              <a:t> contiennent souvent des opérateurs</a:t>
            </a:r>
          </a:p>
          <a:p>
            <a:pPr lvl="1"/>
            <a:r>
              <a:rPr lang="fr-FR" noProof="0" dirty="0" smtClean="0"/>
              <a:t>L’opérateur </a:t>
            </a:r>
            <a:r>
              <a:rPr lang="fr-FR" noProof="0" dirty="0" smtClean="0">
                <a:solidFill>
                  <a:schemeClr val="tx1"/>
                </a:solidFill>
                <a:latin typeface="Courier New" pitchFamily="49" charset="0"/>
              </a:rPr>
              <a:t>+</a:t>
            </a:r>
            <a:r>
              <a:rPr lang="fr-FR" noProof="0" dirty="0" smtClean="0"/>
              <a:t> sert par exemple à additionner des nombres</a:t>
            </a:r>
          </a:p>
          <a:p>
            <a:r>
              <a:rPr lang="fr-FR" noProof="0" dirty="0" smtClean="0"/>
              <a:t>Les opérateurs ont un ordre de priorité</a:t>
            </a:r>
          </a:p>
          <a:p>
            <a:pPr lvl="1"/>
            <a:r>
              <a:rPr lang="fr-FR" noProof="0" dirty="0" smtClean="0"/>
              <a:t>L’opérateur </a:t>
            </a:r>
            <a:r>
              <a:rPr lang="fr-FR" noProof="0" dirty="0" smtClean="0">
                <a:latin typeface="Courier New" pitchFamily="49" charset="0"/>
              </a:rPr>
              <a:t>*</a:t>
            </a:r>
            <a:r>
              <a:rPr lang="fr-FR" noProof="0" dirty="0" smtClean="0"/>
              <a:t> a priorité sur l’opérateur </a:t>
            </a:r>
            <a:r>
              <a:rPr lang="fr-FR" noProof="0" dirty="0" smtClean="0">
                <a:latin typeface="Courier New" pitchFamily="49" charset="0"/>
              </a:rPr>
              <a:t>+</a:t>
            </a:r>
            <a:endParaRPr lang="fr-FR" noProof="0" dirty="0" smtClean="0"/>
          </a:p>
          <a:p>
            <a:pPr lvl="1"/>
            <a:r>
              <a:rPr lang="fr-FR" noProof="0" dirty="0" smtClean="0"/>
              <a:t>Employez des parenthèses pour modifier l’ordre de priorité</a:t>
            </a:r>
          </a:p>
          <a:p>
            <a:pPr lvl="1"/>
            <a:r>
              <a:rPr lang="fr-FR" noProof="0" dirty="0" smtClean="0"/>
              <a:t>Sélectionnez JavaScript Reference dans le plan du site pour un lien vers une page énumérant tous les opérateurs et leur priorité</a:t>
            </a:r>
          </a:p>
          <a:p>
            <a:r>
              <a:rPr lang="fr-FR" noProof="0" dirty="0" smtClean="0"/>
              <a:t>L’opérateur </a:t>
            </a:r>
            <a:r>
              <a:rPr lang="fr-FR" noProof="0" dirty="0" smtClean="0">
                <a:solidFill>
                  <a:schemeClr val="tx1"/>
                </a:solidFill>
                <a:latin typeface="Courier New" pitchFamily="49" charset="0"/>
                <a:cs typeface="Courier New" pitchFamily="49" charset="0"/>
              </a:rPr>
              <a:t>+</a:t>
            </a:r>
            <a:r>
              <a:rPr lang="fr-FR" noProof="0" dirty="0" smtClean="0"/>
              <a:t> peut aussi concaténer des chaînes</a:t>
            </a:r>
          </a:p>
          <a:p>
            <a:pPr lvl="1"/>
            <a:r>
              <a:rPr lang="fr-FR" noProof="0" dirty="0" smtClean="0">
                <a:latin typeface="Courier New" pitchFamily="49" charset="0"/>
              </a:rPr>
              <a:t>console.log("The </a:t>
            </a:r>
            <a:r>
              <a:rPr lang="fr-FR" noProof="0" dirty="0" err="1" smtClean="0">
                <a:latin typeface="Courier New" pitchFamily="49" charset="0"/>
              </a:rPr>
              <a:t>taxRate</a:t>
            </a:r>
            <a:r>
              <a:rPr lang="fr-FR" noProof="0" dirty="0" smtClean="0">
                <a:latin typeface="Courier New" pitchFamily="49" charset="0"/>
              </a:rPr>
              <a:t> </a:t>
            </a:r>
            <a:r>
              <a:rPr lang="fr-FR" noProof="0" dirty="0" err="1" smtClean="0">
                <a:latin typeface="Courier New" pitchFamily="49" charset="0"/>
              </a:rPr>
              <a:t>is</a:t>
            </a:r>
            <a:r>
              <a:rPr lang="fr-FR" noProof="0" dirty="0" smtClean="0">
                <a:latin typeface="Courier New" pitchFamily="49" charset="0"/>
              </a:rPr>
              <a:t> " + </a:t>
            </a:r>
            <a:r>
              <a:rPr lang="fr-FR" noProof="0" dirty="0" err="1" smtClean="0">
                <a:latin typeface="Courier New" pitchFamily="49" charset="0"/>
              </a:rPr>
              <a:t>taxRate</a:t>
            </a:r>
            <a:r>
              <a:rPr lang="fr-FR" noProof="0" dirty="0" smtClean="0">
                <a:latin typeface="Courier New" pitchFamily="49" charset="0"/>
              </a:rPr>
              <a:t> + "%");</a:t>
            </a:r>
            <a:endParaRPr lang="fr-FR" noProof="0" dirty="0"/>
          </a:p>
        </p:txBody>
      </p:sp>
      <p:sp>
        <p:nvSpPr>
          <p:cNvPr id="323586" name="Rectangle 2"/>
          <p:cNvSpPr>
            <a:spLocks noGrp="1" noChangeArrowheads="1"/>
          </p:cNvSpPr>
          <p:nvPr>
            <p:ph type="title"/>
          </p:nvPr>
        </p:nvSpPr>
        <p:spPr/>
        <p:txBody>
          <a:bodyPr/>
          <a:lstStyle/>
          <a:p>
            <a:r>
              <a:rPr lang="fr-FR" noProof="0" dirty="0" smtClean="0"/>
              <a:t>Expressions simples</a:t>
            </a:r>
            <a:endParaRPr lang="fr-FR" noProof="0" dirty="0"/>
          </a:p>
        </p:txBody>
      </p:sp>
      <p:sp>
        <p:nvSpPr>
          <p:cNvPr id="2" name="Rectangle 1"/>
          <p:cNvSpPr/>
          <p:nvPr/>
        </p:nvSpPr>
        <p:spPr bwMode="auto">
          <a:xfrm>
            <a:off x="520700" y="965200"/>
            <a:ext cx="7810500" cy="968375"/>
          </a:xfrm>
          <a:prstGeom prst="rect">
            <a:avLst/>
          </a:prstGeom>
          <a:noFill/>
          <a:ln w="28575" cap="flat" cmpd="sng" algn="ctr">
            <a:solidFill>
              <a:srgbClr val="8CC8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Tree>
    <p:custDataLst>
      <p:tags r:id="rId1"/>
    </p:custDataLst>
    <p:extLst>
      <p:ext uri="{BB962C8B-B14F-4D97-AF65-F5344CB8AC3E}">
        <p14:creationId xmlns:p14="http://schemas.microsoft.com/office/powerpoint/2010/main" val="4077402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p:cNvSpPr>
            <a:spLocks noGrp="1" noChangeArrowheads="1"/>
          </p:cNvSpPr>
          <p:nvPr>
            <p:ph idx="1"/>
          </p:nvPr>
        </p:nvSpPr>
        <p:spPr>
          <a:xfrm>
            <a:off x="279400" y="584518"/>
            <a:ext cx="8599488" cy="666750"/>
          </a:xfrm>
          <a:noFill/>
        </p:spPr>
        <p:txBody>
          <a:bodyPr/>
          <a:lstStyle/>
          <a:p>
            <a:r>
              <a:rPr lang="fr-FR" dirty="0" smtClean="0"/>
              <a:t>C</a:t>
            </a:r>
            <a:r>
              <a:rPr lang="fr-FR" noProof="0" dirty="0" err="1" smtClean="0"/>
              <a:t>i-dessous</a:t>
            </a:r>
            <a:r>
              <a:rPr lang="fr-FR" noProof="0" dirty="0" smtClean="0"/>
              <a:t>, un résumé des opérateurs couramment utilisés</a:t>
            </a:r>
          </a:p>
          <a:p>
            <a:pPr lvl="1"/>
            <a:r>
              <a:rPr lang="fr-FR" noProof="0" dirty="0" smtClean="0"/>
              <a:t>Pour une liste complète, consulter la référence</a:t>
            </a:r>
            <a:endParaRPr lang="fr-FR" noProof="0" dirty="0"/>
          </a:p>
        </p:txBody>
      </p:sp>
      <p:sp>
        <p:nvSpPr>
          <p:cNvPr id="325634" name="Rectangle 2"/>
          <p:cNvSpPr>
            <a:spLocks noGrp="1" noChangeArrowheads="1"/>
          </p:cNvSpPr>
          <p:nvPr>
            <p:ph type="title"/>
          </p:nvPr>
        </p:nvSpPr>
        <p:spPr/>
        <p:txBody>
          <a:bodyPr/>
          <a:lstStyle/>
          <a:p>
            <a:r>
              <a:rPr lang="fr-FR" noProof="0" dirty="0" smtClean="0"/>
              <a:t>Opérateurs de base</a:t>
            </a:r>
            <a:endParaRPr lang="fr-FR" noProof="0" dirty="0"/>
          </a:p>
        </p:txBody>
      </p:sp>
      <p:graphicFrame>
        <p:nvGraphicFramePr>
          <p:cNvPr id="325636" name="Group 4"/>
          <p:cNvGraphicFramePr>
            <a:graphicFrameLocks noGrp="1"/>
          </p:cNvGraphicFramePr>
          <p:nvPr>
            <p:extLst>
              <p:ext uri="{D42A27DB-BD31-4B8C-83A1-F6EECF244321}">
                <p14:modId xmlns:p14="http://schemas.microsoft.com/office/powerpoint/2010/main" val="3196045941"/>
              </p:ext>
            </p:extLst>
          </p:nvPr>
        </p:nvGraphicFramePr>
        <p:xfrm>
          <a:off x="862435" y="1277462"/>
          <a:ext cx="7417749" cy="4389120"/>
        </p:xfrm>
        <a:graphic>
          <a:graphicData uri="http://schemas.openxmlformats.org/drawingml/2006/table">
            <a:tbl>
              <a:tblPr/>
              <a:tblGrid>
                <a:gridCol w="2083638"/>
                <a:gridCol w="5334111"/>
              </a:tblGrid>
              <a:tr h="36576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1" i="0" u="none" strike="noStrike" cap="none" normalizeH="0" baseline="0" noProof="0" dirty="0" smtClean="0">
                          <a:ln>
                            <a:noFill/>
                          </a:ln>
                          <a:solidFill>
                            <a:schemeClr val="bg2"/>
                          </a:solidFill>
                          <a:effectLst/>
                          <a:latin typeface="Arial" charset="0"/>
                          <a:cs typeface="Times New Roman" pitchFamily="18" charset="0"/>
                        </a:rPr>
                        <a:t>Opérateur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1" i="0" u="none" strike="noStrike" cap="none" normalizeH="0" baseline="0" noProof="0" dirty="0" smtClean="0">
                          <a:ln>
                            <a:noFill/>
                          </a:ln>
                          <a:solidFill>
                            <a:schemeClr val="bg2"/>
                          </a:solidFill>
                          <a:effectLst/>
                          <a:latin typeface="Arial" charset="0"/>
                          <a:cs typeface="Times New Roman" pitchFamily="18" charset="0"/>
                        </a:rPr>
                        <a:t>Opération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76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a:t>
                      </a:r>
                      <a:r>
                        <a:rPr kumimoji="0" lang="fr-FR" sz="1600" b="0" i="0" u="none" strike="noStrike" cap="none" normalizeH="0" baseline="0" noProof="0" dirty="0" smtClean="0">
                          <a:ln>
                            <a:noFill/>
                          </a:ln>
                          <a:solidFill>
                            <a:schemeClr val="bg2"/>
                          </a:solidFill>
                          <a:effectLst/>
                          <a:latin typeface="Arial" charset="0"/>
                          <a:cs typeface="Times New Roman" pitchFamily="18" charset="0"/>
                        </a:rPr>
                        <a:t>, </a:t>
                      </a: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a:t>
                      </a:r>
                      <a:r>
                        <a:rPr kumimoji="0" lang="fr-FR" sz="1600" b="0" i="0" u="none" strike="noStrike" cap="none" normalizeH="0" baseline="0" noProof="0" dirty="0" smtClean="0">
                          <a:ln>
                            <a:noFill/>
                          </a:ln>
                          <a:solidFill>
                            <a:schemeClr val="bg2"/>
                          </a:solidFill>
                          <a:effectLst/>
                          <a:latin typeface="Arial" charset="0"/>
                          <a:cs typeface="Times New Roman" pitchFamily="18" charset="0"/>
                        </a:rPr>
                        <a:t>, </a:t>
                      </a: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a:t>
                      </a:r>
                      <a:r>
                        <a:rPr kumimoji="0" lang="fr-FR" sz="1600" b="0" i="0" u="none" strike="noStrike" cap="none" normalizeH="0" baseline="0" noProof="0" dirty="0" smtClean="0">
                          <a:ln>
                            <a:noFill/>
                          </a:ln>
                          <a:solidFill>
                            <a:schemeClr val="bg2"/>
                          </a:solidFill>
                          <a:effectLst/>
                          <a:latin typeface="Arial" charset="0"/>
                          <a:cs typeface="Times New Roman" pitchFamily="18" charset="0"/>
                        </a:rPr>
                        <a:t>, </a:t>
                      </a: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a:t>
                      </a:r>
                      <a:r>
                        <a:rPr kumimoji="0" lang="fr-FR" sz="1600" b="0" i="0" u="none" strike="noStrike" cap="none" normalizeH="0" baseline="0" noProof="0" dirty="0" smtClean="0">
                          <a:ln>
                            <a:noFill/>
                          </a:ln>
                          <a:solidFill>
                            <a:schemeClr val="bg2"/>
                          </a:solidFill>
                          <a:effectLst/>
                          <a:latin typeface="Arial" charset="0"/>
                          <a:cs typeface="Times New Roman" pitchFamily="18" charset="0"/>
                        </a:rPr>
                        <a:t>, </a:t>
                      </a: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Arial" charset="0"/>
                          <a:cs typeface="Times New Roman" pitchFamily="18" charset="0"/>
                        </a:rPr>
                        <a:t>Fonctions arithmétiques de base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76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Arial" charset="0"/>
                          <a:cs typeface="Times New Roman" pitchFamily="18" charset="0"/>
                        </a:rPr>
                        <a:t>Concaténation de chaînes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76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&amp;&amp;</a:t>
                      </a:r>
                      <a:r>
                        <a:rPr kumimoji="0" lang="fr-FR" sz="1600" b="0" i="0" u="none" strike="noStrike" cap="none" normalizeH="0" baseline="0" noProof="0" dirty="0" smtClean="0">
                          <a:ln>
                            <a:noFill/>
                          </a:ln>
                          <a:solidFill>
                            <a:schemeClr val="bg2"/>
                          </a:solidFill>
                          <a:effectLst/>
                          <a:latin typeface="Arial" charset="0"/>
                          <a:cs typeface="Times New Roman" pitchFamily="18" charset="0"/>
                        </a:rPr>
                        <a:t>, </a:t>
                      </a: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a:t>
                      </a:r>
                      <a:r>
                        <a:rPr kumimoji="0" lang="fr-FR" sz="1600" b="0" i="0" u="none" strike="noStrike" cap="none" normalizeH="0" baseline="0" noProof="0" dirty="0" smtClean="0">
                          <a:ln>
                            <a:noFill/>
                          </a:ln>
                          <a:solidFill>
                            <a:schemeClr val="bg2"/>
                          </a:solidFill>
                          <a:effectLst/>
                          <a:latin typeface="Arial" charset="0"/>
                          <a:cs typeface="Times New Roman" pitchFamily="18" charset="0"/>
                        </a:rPr>
                        <a:t>, </a:t>
                      </a: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AND</a:t>
                      </a:r>
                      <a:r>
                        <a:rPr kumimoji="0" lang="fr-FR" sz="1600" b="0" i="0" u="none" strike="noStrike" cap="none" normalizeH="0" baseline="0" noProof="0" dirty="0" smtClean="0">
                          <a:ln>
                            <a:noFill/>
                          </a:ln>
                          <a:solidFill>
                            <a:schemeClr val="bg2"/>
                          </a:solidFill>
                          <a:effectLst/>
                          <a:latin typeface="Arial" charset="0"/>
                          <a:cs typeface="Times New Roman" pitchFamily="18" charset="0"/>
                        </a:rPr>
                        <a:t>, </a:t>
                      </a: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OR</a:t>
                      </a:r>
                      <a:r>
                        <a:rPr kumimoji="0" lang="fr-FR" sz="1600" b="0" i="0" u="none" strike="noStrike" cap="none" normalizeH="0" baseline="0" noProof="0" dirty="0" smtClean="0">
                          <a:ln>
                            <a:noFill/>
                          </a:ln>
                          <a:solidFill>
                            <a:schemeClr val="bg2"/>
                          </a:solidFill>
                          <a:effectLst/>
                          <a:latin typeface="Arial" charset="0"/>
                          <a:cs typeface="Times New Roman" pitchFamily="18" charset="0"/>
                        </a:rPr>
                        <a:t> et </a:t>
                      </a: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NOT</a:t>
                      </a:r>
                      <a:r>
                        <a:rPr lang="fr-FR" noProof="0" dirty="0" smtClean="0"/>
                        <a:t> </a:t>
                      </a:r>
                      <a:r>
                        <a:rPr lang="fr-FR" sz="1600" noProof="0" dirty="0" smtClean="0">
                          <a:solidFill>
                            <a:schemeClr val="bg2"/>
                          </a:solidFill>
                        </a:rPr>
                        <a:t>logiques</a:t>
                      </a:r>
                      <a:endParaRPr kumimoji="0" lang="fr-FR" sz="1600" b="0" i="0" u="none" strike="noStrike" cap="none" normalizeH="0" baseline="0" noProof="0" dirty="0" smtClean="0">
                        <a:ln>
                          <a:noFill/>
                        </a:ln>
                        <a:solidFill>
                          <a:schemeClr val="bg2"/>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76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Arial" charset="0"/>
                          <a:cs typeface="Times New Roman" pitchFamily="18" charset="0"/>
                        </a:rPr>
                        <a:t>Affectation de variables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76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Arial" charset="0"/>
                          <a:cs typeface="Times New Roman" pitchFamily="18" charset="0"/>
                        </a:rPr>
                        <a:t>Teste l’égalité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76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Arial" charset="0"/>
                          <a:cs typeface="Times New Roman" pitchFamily="18" charset="0"/>
                        </a:rPr>
                        <a:t>Teste l’identité (égalité stricte)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76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Arial" charset="0"/>
                          <a:cs typeface="Times New Roman" pitchFamily="18" charset="0"/>
                        </a:rPr>
                        <a:t>Teste l’inégalité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76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Arial" charset="0"/>
                          <a:cs typeface="Times New Roman" pitchFamily="18" charset="0"/>
                        </a:rPr>
                        <a:t>Teste la non identité (inégalité stricte)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76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&lt;</a:t>
                      </a:r>
                      <a:r>
                        <a:rPr kumimoji="0" lang="fr-FR" sz="1600" b="0" i="0" u="none" strike="noStrike" cap="none" normalizeH="0" baseline="0" noProof="0" dirty="0" smtClean="0">
                          <a:ln>
                            <a:noFill/>
                          </a:ln>
                          <a:solidFill>
                            <a:schemeClr val="bg2"/>
                          </a:solidFill>
                          <a:effectLst/>
                          <a:latin typeface="Arial" charset="0"/>
                          <a:cs typeface="Times New Roman" pitchFamily="18" charset="0"/>
                        </a:rPr>
                        <a:t>, </a:t>
                      </a: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&lt;=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Arial" charset="0"/>
                          <a:cs typeface="Times New Roman" pitchFamily="18" charset="0"/>
                        </a:rPr>
                        <a:t>Inférieur à, inférieur ou égal 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76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&gt;</a:t>
                      </a:r>
                      <a:r>
                        <a:rPr kumimoji="0" lang="fr-FR" sz="1600" b="0" i="0" u="none" strike="noStrike" cap="none" normalizeH="0" baseline="0" noProof="0" dirty="0" smtClean="0">
                          <a:ln>
                            <a:noFill/>
                          </a:ln>
                          <a:solidFill>
                            <a:schemeClr val="bg2"/>
                          </a:solidFill>
                          <a:effectLst/>
                          <a:latin typeface="Arial" charset="0"/>
                          <a:cs typeface="Times New Roman" pitchFamily="18" charset="0"/>
                        </a:rPr>
                        <a:t>, </a:t>
                      </a: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Arial" charset="0"/>
                          <a:cs typeface="Times New Roman" pitchFamily="18" charset="0"/>
                        </a:rPr>
                        <a:t>Supérieur à, supérieur ou égal 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76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a:t>
                      </a:r>
                      <a:r>
                        <a:rPr kumimoji="0" lang="fr-FR" sz="1600" b="0" i="0" u="none" strike="noStrike" cap="none" normalizeH="0" baseline="0" noProof="0" dirty="0" smtClean="0">
                          <a:ln>
                            <a:noFill/>
                          </a:ln>
                          <a:solidFill>
                            <a:schemeClr val="bg2"/>
                          </a:solidFill>
                          <a:effectLst/>
                          <a:latin typeface="Arial" charset="0"/>
                          <a:cs typeface="Times New Roman" pitchFamily="18" charset="0"/>
                        </a:rPr>
                        <a:t>, </a:t>
                      </a:r>
                      <a:r>
                        <a:rPr kumimoji="0" lang="fr-FR" sz="1600" b="0" i="0" u="none" strike="noStrike" cap="none" normalizeH="0" baseline="0" noProof="0" dirty="0" smtClean="0">
                          <a:ln>
                            <a:noFill/>
                          </a:ln>
                          <a:solidFill>
                            <a:schemeClr val="bg2"/>
                          </a:solidFill>
                          <a:effectLst/>
                          <a:latin typeface="Courier New" pitchFamily="49" charset="0"/>
                          <a:cs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chemeClr val="bg2"/>
                          </a:solidFill>
                          <a:effectLst/>
                          <a:latin typeface="Arial" charset="0"/>
                          <a:cs typeface="Times New Roman" pitchFamily="18" charset="0"/>
                        </a:rPr>
                        <a:t>Incrémentation et décrémentation automatiques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ustDataLst>
      <p:tags r:id="rId1"/>
    </p:custDataLst>
    <p:extLst>
      <p:ext uri="{BB962C8B-B14F-4D97-AF65-F5344CB8AC3E}">
        <p14:creationId xmlns:p14="http://schemas.microsoft.com/office/powerpoint/2010/main" val="3277705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1"/>
          <p:cNvSpPr txBox="1">
            <a:spLocks/>
          </p:cNvSpPr>
          <p:nvPr/>
        </p:nvSpPr>
        <p:spPr bwMode="auto">
          <a:xfrm>
            <a:off x="3130284" y="3594311"/>
            <a:ext cx="4040736" cy="9130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230188" indent="-230188" algn="l" rtl="0" eaLnBrk="1" fontAlgn="base" hangingPunct="1">
              <a:spcBef>
                <a:spcPts val="1400"/>
              </a:spcBef>
              <a:spcAft>
                <a:spcPct val="0"/>
              </a:spcAft>
              <a:buClr>
                <a:schemeClr val="accent2"/>
              </a:buClr>
              <a:buSzPct val="115000"/>
              <a:buFont typeface="Arial" charset="0"/>
              <a:buChar char="•"/>
              <a:defRPr b="1">
                <a:solidFill>
                  <a:srgbClr val="000080"/>
                </a:solidFill>
                <a:latin typeface="+mn-lt"/>
                <a:ea typeface="+mn-ea"/>
                <a:cs typeface="+mn-cs"/>
              </a:defRPr>
            </a:lvl1pPr>
            <a:lvl2pPr marL="685800" indent="-341313" algn="l" rtl="0" eaLnBrk="1" fontAlgn="base" hangingPunct="1">
              <a:spcBef>
                <a:spcPts val="200"/>
              </a:spcBef>
              <a:spcAft>
                <a:spcPct val="0"/>
              </a:spcAft>
              <a:buClr>
                <a:schemeClr val="accent2"/>
              </a:buClr>
              <a:buFont typeface="Arial" charset="0"/>
              <a:buChar char="—"/>
              <a:defRPr>
                <a:solidFill>
                  <a:srgbClr val="000080"/>
                </a:solidFill>
                <a:latin typeface="+mn-lt"/>
              </a:defRPr>
            </a:lvl2pPr>
            <a:lvl3pPr marL="1017588" indent="-217488" algn="l" rtl="0" eaLnBrk="1" fontAlgn="base" hangingPunct="1">
              <a:spcBef>
                <a:spcPts val="200"/>
              </a:spcBef>
              <a:spcAft>
                <a:spcPct val="0"/>
              </a:spcAft>
              <a:buClr>
                <a:schemeClr val="accent2"/>
              </a:buClr>
              <a:buFont typeface="Arial" charset="0"/>
              <a:buChar char="–"/>
              <a:defRPr>
                <a:solidFill>
                  <a:srgbClr val="000080"/>
                </a:solidFill>
                <a:latin typeface="+mn-lt"/>
              </a:defRPr>
            </a:lvl3pPr>
            <a:lvl4pPr marL="1363663" indent="-231775" algn="l" rtl="0" eaLnBrk="1" fontAlgn="base" hangingPunct="1">
              <a:spcBef>
                <a:spcPts val="200"/>
              </a:spcBef>
              <a:spcAft>
                <a:spcPct val="0"/>
              </a:spcAft>
              <a:buClr>
                <a:schemeClr val="accent2"/>
              </a:buClr>
              <a:buFont typeface="Arial" charset="0"/>
              <a:buChar char="–"/>
              <a:defRPr>
                <a:solidFill>
                  <a:srgbClr val="000080"/>
                </a:solidFill>
                <a:latin typeface="+mn-lt"/>
              </a:defRPr>
            </a:lvl4pPr>
            <a:lvl5pPr marL="1709738" indent="-228600" algn="l" rtl="0" eaLnBrk="1" fontAlgn="base" hangingPunct="1">
              <a:spcBef>
                <a:spcPts val="200"/>
              </a:spcBef>
              <a:spcAft>
                <a:spcPct val="0"/>
              </a:spcAft>
              <a:buClr>
                <a:schemeClr val="accent2"/>
              </a:buClr>
              <a:buChar char="–"/>
              <a:defRPr>
                <a:solidFill>
                  <a:schemeClr val="tx1"/>
                </a:solidFill>
                <a:latin typeface="+mn-lt"/>
              </a:defRPr>
            </a:lvl5pPr>
            <a:lvl6pPr marL="2166938" indent="-228600" algn="l" rtl="0" eaLnBrk="1" fontAlgn="base" hangingPunct="1">
              <a:spcBef>
                <a:spcPts val="200"/>
              </a:spcBef>
              <a:spcAft>
                <a:spcPct val="0"/>
              </a:spcAft>
              <a:buClr>
                <a:schemeClr val="accent2"/>
              </a:buClr>
              <a:buChar char="–"/>
              <a:defRPr>
                <a:solidFill>
                  <a:schemeClr val="tx1"/>
                </a:solidFill>
                <a:latin typeface="+mn-lt"/>
              </a:defRPr>
            </a:lvl6pPr>
            <a:lvl7pPr marL="2624138" indent="-228600" algn="l" rtl="0" eaLnBrk="1" fontAlgn="base" hangingPunct="1">
              <a:spcBef>
                <a:spcPts val="200"/>
              </a:spcBef>
              <a:spcAft>
                <a:spcPct val="0"/>
              </a:spcAft>
              <a:buClr>
                <a:schemeClr val="accent2"/>
              </a:buClr>
              <a:buChar char="–"/>
              <a:defRPr>
                <a:solidFill>
                  <a:schemeClr val="tx1"/>
                </a:solidFill>
                <a:latin typeface="+mn-lt"/>
              </a:defRPr>
            </a:lvl7pPr>
            <a:lvl8pPr marL="3081338" indent="-228600" algn="l" rtl="0" eaLnBrk="1" fontAlgn="base" hangingPunct="1">
              <a:spcBef>
                <a:spcPts val="200"/>
              </a:spcBef>
              <a:spcAft>
                <a:spcPct val="0"/>
              </a:spcAft>
              <a:buClr>
                <a:schemeClr val="accent2"/>
              </a:buClr>
              <a:buChar char="–"/>
              <a:defRPr>
                <a:solidFill>
                  <a:schemeClr val="tx1"/>
                </a:solidFill>
                <a:latin typeface="+mn-lt"/>
              </a:defRPr>
            </a:lvl8pPr>
            <a:lvl9pPr marL="3538538" indent="-228600" algn="l" rtl="0" eaLnBrk="1" fontAlgn="base" hangingPunct="1">
              <a:spcBef>
                <a:spcPts val="200"/>
              </a:spcBef>
              <a:spcAft>
                <a:spcPct val="0"/>
              </a:spcAft>
              <a:buClr>
                <a:schemeClr val="accent2"/>
              </a:buClr>
              <a:buChar char="–"/>
              <a:defRPr>
                <a:solidFill>
                  <a:schemeClr val="tx1"/>
                </a:solidFill>
                <a:latin typeface="+mn-lt"/>
              </a:defRPr>
            </a:lvl9pPr>
          </a:lstStyle>
          <a:p>
            <a:pPr marL="0" indent="0">
              <a:buNone/>
            </a:pPr>
            <a:endParaRPr lang="en-US" dirty="0">
              <a:solidFill>
                <a:schemeClr val="bg2"/>
              </a:solidFill>
              <a:latin typeface="Courier New"/>
              <a:cs typeface="Courier New"/>
            </a:endParaRPr>
          </a:p>
          <a:p>
            <a:pPr lvl="2"/>
            <a:r>
              <a:rPr lang="en-US" sz="1800" dirty="0" smtClean="0">
                <a:solidFill>
                  <a:schemeClr val="bg2"/>
                </a:solidFill>
                <a:latin typeface="Courier New"/>
                <a:cs typeface="Courier New"/>
              </a:rPr>
              <a:t>"1" == true</a:t>
            </a:r>
          </a:p>
          <a:p>
            <a:pPr lvl="2"/>
            <a:r>
              <a:rPr lang="en-US" sz="1800" dirty="0" smtClean="0">
                <a:solidFill>
                  <a:schemeClr val="bg2"/>
                </a:solidFill>
                <a:latin typeface="Courier New"/>
                <a:cs typeface="Courier New"/>
              </a:rPr>
              <a:t>false == 0</a:t>
            </a:r>
          </a:p>
        </p:txBody>
      </p:sp>
      <p:sp>
        <p:nvSpPr>
          <p:cNvPr id="3" name="Content Placeholder 2"/>
          <p:cNvSpPr>
            <a:spLocks noGrp="1"/>
          </p:cNvSpPr>
          <p:nvPr>
            <p:ph idx="1"/>
          </p:nvPr>
        </p:nvSpPr>
        <p:spPr>
          <a:xfrm>
            <a:off x="279400" y="584200"/>
            <a:ext cx="8599488" cy="4765407"/>
          </a:xfrm>
        </p:spPr>
        <p:txBody>
          <a:bodyPr/>
          <a:lstStyle/>
          <a:p>
            <a:r>
              <a:rPr lang="fr-FR" noProof="0" dirty="0" smtClean="0"/>
              <a:t>Les opérateurs d’identité </a:t>
            </a:r>
            <a:r>
              <a:rPr lang="fr-FR" noProof="0" dirty="0" smtClean="0">
                <a:latin typeface="Courier New"/>
                <a:cs typeface="Courier New"/>
              </a:rPr>
              <a:t>===</a:t>
            </a:r>
            <a:r>
              <a:rPr lang="fr-FR" noProof="0" dirty="0" smtClean="0"/>
              <a:t> et </a:t>
            </a:r>
            <a:r>
              <a:rPr lang="fr-FR" noProof="0" dirty="0" smtClean="0">
                <a:latin typeface="Courier New"/>
                <a:cs typeface="Courier New"/>
              </a:rPr>
              <a:t>!==</a:t>
            </a:r>
            <a:r>
              <a:rPr lang="fr-FR" noProof="0" dirty="0" smtClean="0"/>
              <a:t> sont des opérateurs stricts</a:t>
            </a:r>
          </a:p>
          <a:p>
            <a:pPr lvl="1"/>
            <a:r>
              <a:rPr lang="fr-FR" noProof="0" dirty="0" smtClean="0"/>
              <a:t>Comparent les valeurs sans effectuer de conversions</a:t>
            </a:r>
          </a:p>
          <a:p>
            <a:r>
              <a:rPr lang="fr-FR" noProof="0" dirty="0" smtClean="0"/>
              <a:t>Évaluer </a:t>
            </a:r>
            <a:r>
              <a:rPr lang="fr-FR" noProof="0" dirty="0" smtClean="0">
                <a:latin typeface="Courier New"/>
                <a:cs typeface="Courier New"/>
              </a:rPr>
              <a:t>x === y</a:t>
            </a:r>
            <a:r>
              <a:rPr lang="fr-FR" noProof="0" dirty="0" smtClean="0">
                <a:latin typeface="Arial"/>
                <a:cs typeface="Arial"/>
              </a:rPr>
              <a:t> va </a:t>
            </a:r>
          </a:p>
          <a:p>
            <a:pPr lvl="1"/>
            <a:r>
              <a:rPr lang="fr-FR" noProof="0" dirty="0" smtClean="0"/>
              <a:t>Retourner </a:t>
            </a:r>
            <a:r>
              <a:rPr lang="fr-FR" dirty="0">
                <a:solidFill>
                  <a:schemeClr val="bg2"/>
                </a:solidFill>
                <a:latin typeface="Courier New"/>
                <a:cs typeface="Courier New"/>
              </a:rPr>
              <a:t>false</a:t>
            </a:r>
            <a:r>
              <a:rPr lang="fr-FR" noProof="0" dirty="0" smtClean="0"/>
              <a:t> si x et y sont de types différents</a:t>
            </a:r>
          </a:p>
          <a:p>
            <a:pPr lvl="1"/>
            <a:r>
              <a:rPr lang="fr-FR" dirty="0"/>
              <a:t>Retourner </a:t>
            </a:r>
            <a:r>
              <a:rPr lang="fr-FR" dirty="0">
                <a:solidFill>
                  <a:schemeClr val="bg2"/>
                </a:solidFill>
                <a:latin typeface="Courier New"/>
                <a:cs typeface="Courier New"/>
              </a:rPr>
              <a:t>false</a:t>
            </a:r>
            <a:r>
              <a:rPr lang="fr-FR" dirty="0" smtClean="0"/>
              <a:t> si </a:t>
            </a:r>
            <a:r>
              <a:rPr lang="fr-FR" dirty="0"/>
              <a:t>x et y </a:t>
            </a:r>
            <a:r>
              <a:rPr lang="fr-FR" dirty="0" smtClean="0"/>
              <a:t>font référence à des objets différents</a:t>
            </a:r>
            <a:endParaRPr lang="fr-FR" noProof="0" dirty="0" smtClean="0"/>
          </a:p>
          <a:p>
            <a:pPr lvl="2"/>
            <a:r>
              <a:rPr lang="fr-FR" noProof="0" dirty="0" smtClean="0"/>
              <a:t>Même si ces objets ont la même valeur</a:t>
            </a:r>
          </a:p>
          <a:p>
            <a:pPr lvl="1"/>
            <a:r>
              <a:rPr lang="fr-FR" noProof="0" dirty="0" smtClean="0"/>
              <a:t>Retourner </a:t>
            </a:r>
            <a:r>
              <a:rPr lang="fr-FR" dirty="0" err="1">
                <a:solidFill>
                  <a:schemeClr val="bg2"/>
                </a:solidFill>
                <a:latin typeface="Courier New"/>
                <a:cs typeface="Courier New"/>
              </a:rPr>
              <a:t>true</a:t>
            </a:r>
            <a:r>
              <a:rPr lang="fr-FR" noProof="0" dirty="0" smtClean="0"/>
              <a:t> si x et y sont de type primitif et ont la même valeur</a:t>
            </a:r>
          </a:p>
          <a:p>
            <a:r>
              <a:rPr lang="fr-FR" dirty="0" smtClean="0"/>
              <a:t>Les opérateurs d’égalité </a:t>
            </a:r>
            <a:r>
              <a:rPr lang="fr-FR" noProof="0" dirty="0" smtClean="0">
                <a:latin typeface="Courier New"/>
                <a:cs typeface="Courier New"/>
              </a:rPr>
              <a:t>==</a:t>
            </a:r>
            <a:r>
              <a:rPr lang="fr-FR" noProof="0" dirty="0" smtClean="0"/>
              <a:t>  et </a:t>
            </a:r>
            <a:r>
              <a:rPr lang="fr-FR" noProof="0" dirty="0" smtClean="0">
                <a:latin typeface="Courier New"/>
                <a:cs typeface="Courier New"/>
              </a:rPr>
              <a:t>!=</a:t>
            </a:r>
            <a:r>
              <a:rPr lang="fr-FR" noProof="0" dirty="0" smtClean="0"/>
              <a:t> ne sont pas des opérateurs stricts</a:t>
            </a:r>
          </a:p>
          <a:p>
            <a:pPr lvl="1"/>
            <a:r>
              <a:rPr lang="fr-FR" noProof="0" dirty="0" smtClean="0"/>
              <a:t>Ils effectuent des conversions si les deux valeurs ne sont pas du même type</a:t>
            </a:r>
          </a:p>
          <a:p>
            <a:pPr lvl="1"/>
            <a:r>
              <a:rPr lang="fr-FR" noProof="0" dirty="0" smtClean="0"/>
              <a:t>Toutes les expressions suivantes retournent </a:t>
            </a:r>
            <a:r>
              <a:rPr lang="fr-FR" dirty="0" err="1" smtClean="0">
                <a:solidFill>
                  <a:schemeClr val="bg2"/>
                </a:solidFill>
                <a:latin typeface="Courier New"/>
                <a:cs typeface="Courier New"/>
              </a:rPr>
              <a:t>true</a:t>
            </a:r>
            <a:endParaRPr lang="fr-FR" dirty="0">
              <a:solidFill>
                <a:schemeClr val="bg2"/>
              </a:solidFill>
              <a:latin typeface="Courier New"/>
              <a:cs typeface="Courier New"/>
            </a:endParaRPr>
          </a:p>
          <a:p>
            <a:pPr lvl="2"/>
            <a:r>
              <a:rPr lang="fr-FR" noProof="0" dirty="0" smtClean="0">
                <a:solidFill>
                  <a:schemeClr val="bg2"/>
                </a:solidFill>
                <a:latin typeface="Courier New"/>
                <a:cs typeface="Courier New"/>
              </a:rPr>
              <a:t>42 == "42"</a:t>
            </a:r>
          </a:p>
          <a:p>
            <a:pPr lvl="2"/>
            <a:r>
              <a:rPr lang="fr-FR" noProof="0" dirty="0" smtClean="0">
                <a:solidFill>
                  <a:schemeClr val="bg2"/>
                </a:solidFill>
                <a:latin typeface="Courier New"/>
                <a:cs typeface="Courier New"/>
              </a:rPr>
              <a:t>42.0 == 42</a:t>
            </a:r>
          </a:p>
          <a:p>
            <a:pPr lvl="2"/>
            <a:r>
              <a:rPr lang="fr-FR" noProof="0" dirty="0" smtClean="0">
                <a:solidFill>
                  <a:schemeClr val="bg2"/>
                </a:solidFill>
                <a:latin typeface="Courier New"/>
                <a:cs typeface="Courier New"/>
              </a:rPr>
              <a:t>1 == </a:t>
            </a:r>
            <a:r>
              <a:rPr lang="fr-FR" noProof="0" dirty="0" err="1" smtClean="0">
                <a:solidFill>
                  <a:schemeClr val="bg2"/>
                </a:solidFill>
                <a:latin typeface="Courier New"/>
                <a:cs typeface="Courier New"/>
              </a:rPr>
              <a:t>true</a:t>
            </a:r>
            <a:endParaRPr lang="fr-FR" noProof="0" dirty="0" smtClean="0">
              <a:solidFill>
                <a:schemeClr val="bg2"/>
              </a:solidFill>
              <a:latin typeface="Courier New"/>
              <a:cs typeface="Courier New"/>
            </a:endParaRPr>
          </a:p>
          <a:p>
            <a:r>
              <a:rPr lang="fr-FR" noProof="0" dirty="0" smtClean="0"/>
              <a:t>Dans le doute, utilisez l’opérateur d’identité</a:t>
            </a:r>
          </a:p>
        </p:txBody>
      </p:sp>
      <p:sp>
        <p:nvSpPr>
          <p:cNvPr id="2" name="Title 1"/>
          <p:cNvSpPr>
            <a:spLocks noGrp="1"/>
          </p:cNvSpPr>
          <p:nvPr>
            <p:ph type="title"/>
          </p:nvPr>
        </p:nvSpPr>
        <p:spPr/>
        <p:txBody>
          <a:bodyPr/>
          <a:lstStyle/>
          <a:p>
            <a:r>
              <a:rPr lang="fr-FR" noProof="0" dirty="0" smtClean="0"/>
              <a:t>Tester l’égalité</a:t>
            </a:r>
            <a:endParaRPr lang="fr-FR" noProof="0" dirty="0"/>
          </a:p>
        </p:txBody>
      </p:sp>
    </p:spTree>
    <p:custDataLst>
      <p:tags r:id="rId1"/>
    </p:custDataLst>
    <p:extLst>
      <p:ext uri="{BB962C8B-B14F-4D97-AF65-F5344CB8AC3E}">
        <p14:creationId xmlns:p14="http://schemas.microsoft.com/office/powerpoint/2010/main" val="1786098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5073184"/>
          </a:xfrm>
        </p:spPr>
        <p:txBody>
          <a:bodyPr/>
          <a:lstStyle/>
          <a:p>
            <a:r>
              <a:rPr lang="fr-FR" noProof="0" dirty="0" smtClean="0"/>
              <a:t>Sert à déterminer le type d’une valeur</a:t>
            </a:r>
          </a:p>
          <a:p>
            <a:pPr lvl="1"/>
            <a:r>
              <a:rPr lang="fr-FR" noProof="0" dirty="0" smtClean="0"/>
              <a:t>Évalue à l’une des valeurs de chaîne ci-dessous</a:t>
            </a:r>
          </a:p>
          <a:p>
            <a:pPr lvl="1"/>
            <a:endParaRPr lang="fr-FR" noProof="0" dirty="0" smtClean="0"/>
          </a:p>
          <a:p>
            <a:pPr lvl="1"/>
            <a:endParaRPr lang="fr-FR" noProof="0" dirty="0" smtClean="0"/>
          </a:p>
          <a:p>
            <a:pPr lvl="1"/>
            <a:endParaRPr lang="fr-FR" noProof="0" dirty="0" smtClean="0"/>
          </a:p>
          <a:p>
            <a:pPr lvl="1"/>
            <a:endParaRPr lang="fr-FR" noProof="0" dirty="0" smtClean="0"/>
          </a:p>
          <a:p>
            <a:pPr lvl="1"/>
            <a:endParaRPr lang="fr-FR" noProof="0" dirty="0" smtClean="0"/>
          </a:p>
          <a:p>
            <a:endParaRPr lang="fr-FR" noProof="0" dirty="0" smtClean="0"/>
          </a:p>
          <a:p>
            <a:endParaRPr lang="fr-FR" noProof="0" dirty="0" smtClean="0"/>
          </a:p>
          <a:p>
            <a:endParaRPr lang="fr-FR" noProof="0" dirty="0" smtClean="0"/>
          </a:p>
          <a:p>
            <a:pPr marL="344487" lvl="1" indent="0">
              <a:buNone/>
            </a:pPr>
            <a:endParaRPr lang="fr-FR" noProof="0" dirty="0" smtClean="0"/>
          </a:p>
          <a:p>
            <a:r>
              <a:rPr lang="fr-FR" noProof="0" dirty="0" smtClean="0"/>
              <a:t>L’opérateur </a:t>
            </a:r>
            <a:r>
              <a:rPr lang="fr-FR" noProof="0" dirty="0" err="1" smtClean="0">
                <a:latin typeface="Courier New" pitchFamily="49" charset="0"/>
                <a:cs typeface="Courier New" pitchFamily="49" charset="0"/>
              </a:rPr>
              <a:t>typeof</a:t>
            </a:r>
            <a:r>
              <a:rPr lang="fr-FR" noProof="0" dirty="0" smtClean="0"/>
              <a:t>  n’est pas toujours utile</a:t>
            </a:r>
          </a:p>
          <a:p>
            <a:pPr lvl="1"/>
            <a:r>
              <a:rPr lang="fr-FR" noProof="0" dirty="0" smtClean="0"/>
              <a:t>Limité dans ce qu’il détecte</a:t>
            </a:r>
          </a:p>
          <a:p>
            <a:r>
              <a:rPr lang="fr-FR" noProof="0" dirty="0" smtClean="0"/>
              <a:t>La propriété </a:t>
            </a:r>
            <a:r>
              <a:rPr lang="fr-FR" dirty="0" err="1" smtClean="0">
                <a:latin typeface="Courier New" pitchFamily="49" charset="0"/>
                <a:cs typeface="Courier New" pitchFamily="49" charset="0"/>
              </a:rPr>
              <a:t>constructor</a:t>
            </a:r>
            <a:r>
              <a:rPr lang="fr-FR" noProof="0" dirty="0" smtClean="0"/>
              <a:t> est souvent une meilleure option</a:t>
            </a:r>
          </a:p>
        </p:txBody>
      </p:sp>
      <p:sp>
        <p:nvSpPr>
          <p:cNvPr id="2" name="Title 1"/>
          <p:cNvSpPr>
            <a:spLocks noGrp="1"/>
          </p:cNvSpPr>
          <p:nvPr>
            <p:ph type="title"/>
          </p:nvPr>
        </p:nvSpPr>
        <p:spPr/>
        <p:txBody>
          <a:bodyPr/>
          <a:lstStyle/>
          <a:p>
            <a:r>
              <a:rPr lang="fr-FR" noProof="0" dirty="0" smtClean="0"/>
              <a:t>L’opérateur </a:t>
            </a:r>
            <a:r>
              <a:rPr lang="fr-FR" noProof="0" dirty="0" err="1" smtClean="0">
                <a:latin typeface="Courier New"/>
                <a:cs typeface="Courier New"/>
              </a:rPr>
              <a:t>typeof</a:t>
            </a:r>
            <a:endParaRPr lang="fr-FR" noProof="0" dirty="0"/>
          </a:p>
        </p:txBody>
      </p:sp>
      <p:graphicFrame>
        <p:nvGraphicFramePr>
          <p:cNvPr id="4" name="Table 3"/>
          <p:cNvGraphicFramePr>
            <a:graphicFrameLocks noGrp="1"/>
          </p:cNvGraphicFramePr>
          <p:nvPr>
            <p:extLst>
              <p:ext uri="{D42A27DB-BD31-4B8C-83A1-F6EECF244321}">
                <p14:modId xmlns:p14="http://schemas.microsoft.com/office/powerpoint/2010/main" val="2416278634"/>
              </p:ext>
            </p:extLst>
          </p:nvPr>
        </p:nvGraphicFramePr>
        <p:xfrm>
          <a:off x="1524000" y="1300452"/>
          <a:ext cx="6143603" cy="2966720"/>
        </p:xfrm>
        <a:graphic>
          <a:graphicData uri="http://schemas.openxmlformats.org/drawingml/2006/table">
            <a:tbl>
              <a:tblPr firstRow="1" bandRow="1">
                <a:tableStyleId>{5C22544A-7EE6-4342-B048-85BDC9FD1C3A}</a:tableStyleId>
              </a:tblPr>
              <a:tblGrid>
                <a:gridCol w="3852000"/>
                <a:gridCol w="2291603"/>
              </a:tblGrid>
              <a:tr h="370840">
                <a:tc>
                  <a:txBody>
                    <a:bodyPr/>
                    <a:lstStyle/>
                    <a:p>
                      <a:pPr algn="ctr"/>
                      <a:r>
                        <a:rPr lang="fr-FR" sz="1600" noProof="0" dirty="0" smtClean="0">
                          <a:solidFill>
                            <a:schemeClr val="bg2"/>
                          </a:solidFill>
                        </a:rPr>
                        <a:t>Valeur</a:t>
                      </a:r>
                      <a:endParaRPr lang="fr-FR" sz="1600" noProof="0" dirty="0">
                        <a:solidFill>
                          <a:schemeClr val="bg2"/>
                        </a:solidFill>
                      </a:endParaRPr>
                    </a:p>
                  </a:txBody>
                  <a:tcP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chemeClr val="accent1"/>
                    </a:solidFill>
                  </a:tcPr>
                </a:tc>
                <a:tc>
                  <a:txBody>
                    <a:bodyPr/>
                    <a:lstStyle/>
                    <a:p>
                      <a:pPr algn="ctr"/>
                      <a:r>
                        <a:rPr lang="en-US" sz="1600" dirty="0" err="1" smtClean="0">
                          <a:solidFill>
                            <a:schemeClr val="bg2"/>
                          </a:solidFill>
                        </a:rPr>
                        <a:t>Valeur</a:t>
                      </a:r>
                      <a:r>
                        <a:rPr lang="en-US" sz="1600" dirty="0" smtClean="0">
                          <a:solidFill>
                            <a:schemeClr val="bg2"/>
                          </a:solidFill>
                        </a:rPr>
                        <a:t> de</a:t>
                      </a:r>
                      <a:r>
                        <a:rPr lang="en-US" sz="1600" baseline="0" dirty="0" smtClean="0">
                          <a:solidFill>
                            <a:schemeClr val="bg2"/>
                          </a:solidFill>
                        </a:rPr>
                        <a:t> </a:t>
                      </a:r>
                      <a:r>
                        <a:rPr lang="en-US" sz="1600" dirty="0" err="1" smtClean="0">
                          <a:solidFill>
                            <a:schemeClr val="bg2"/>
                          </a:solidFill>
                          <a:latin typeface="Courier New" pitchFamily="49" charset="0"/>
                          <a:cs typeface="Courier New" pitchFamily="49" charset="0"/>
                        </a:rPr>
                        <a:t>typeof</a:t>
                      </a:r>
                      <a:endParaRPr lang="en-US" sz="1600" dirty="0">
                        <a:solidFill>
                          <a:schemeClr val="bg2"/>
                        </a:solidFill>
                      </a:endParaRPr>
                    </a:p>
                  </a:txBody>
                  <a:tcP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chemeClr val="accent1"/>
                    </a:solidFill>
                  </a:tcPr>
                </a:tc>
              </a:tr>
              <a:tr h="370840">
                <a:tc>
                  <a:txBody>
                    <a:bodyPr/>
                    <a:lstStyle/>
                    <a:p>
                      <a:r>
                        <a:rPr lang="fr-FR" sz="1600" noProof="0" smtClean="0">
                          <a:solidFill>
                            <a:schemeClr val="bg2"/>
                          </a:solidFill>
                        </a:rPr>
                        <a:t>Non </a:t>
                      </a:r>
                      <a:r>
                        <a:rPr lang="fr-FR" sz="1600" noProof="0" dirty="0" smtClean="0">
                          <a:solidFill>
                            <a:schemeClr val="bg2"/>
                          </a:solidFill>
                        </a:rPr>
                        <a:t>définie</a:t>
                      </a:r>
                      <a:endParaRPr lang="fr-FR" sz="1600" noProof="0" dirty="0">
                        <a:solidFill>
                          <a:schemeClr val="bg2"/>
                        </a:solidFill>
                      </a:endParaRPr>
                    </a:p>
                  </a:txBody>
                  <a:tcP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chemeClr val="accent1"/>
                    </a:solidFill>
                  </a:tcPr>
                </a:tc>
                <a:tc>
                  <a:txBody>
                    <a:bodyPr/>
                    <a:lstStyle/>
                    <a:p>
                      <a:r>
                        <a:rPr lang="en-US" sz="1600" dirty="0" smtClean="0">
                          <a:solidFill>
                            <a:schemeClr val="bg2"/>
                          </a:solidFill>
                        </a:rPr>
                        <a:t>"</a:t>
                      </a:r>
                      <a:r>
                        <a:rPr lang="en-US" sz="1600" dirty="0" smtClean="0">
                          <a:solidFill>
                            <a:schemeClr val="bg2"/>
                          </a:solidFill>
                          <a:latin typeface="Courier New"/>
                          <a:cs typeface="Courier New"/>
                        </a:rPr>
                        <a:t>undefined</a:t>
                      </a:r>
                      <a:r>
                        <a:rPr lang="en-US" sz="1600" dirty="0" smtClean="0">
                          <a:solidFill>
                            <a:schemeClr val="bg2"/>
                          </a:solidFill>
                        </a:rPr>
                        <a:t>"</a:t>
                      </a:r>
                      <a:endParaRPr lang="en-US" sz="1600" dirty="0">
                        <a:solidFill>
                          <a:schemeClr val="bg2"/>
                        </a:solidFill>
                      </a:endParaRPr>
                    </a:p>
                  </a:txBody>
                  <a:tcP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chemeClr val="accent1"/>
                    </a:solidFill>
                  </a:tcPr>
                </a:tc>
              </a:tr>
              <a:tr h="370840">
                <a:tc>
                  <a:txBody>
                    <a:bodyPr/>
                    <a:lstStyle/>
                    <a:p>
                      <a:r>
                        <a:rPr lang="fr-FR" sz="1600" noProof="0" dirty="0" err="1" smtClean="0">
                          <a:solidFill>
                            <a:schemeClr val="bg2"/>
                          </a:solidFill>
                        </a:rPr>
                        <a:t>Null</a:t>
                      </a:r>
                      <a:endParaRPr lang="fr-FR" sz="1600" noProof="0" dirty="0">
                        <a:solidFill>
                          <a:schemeClr val="bg2"/>
                        </a:solidFill>
                      </a:endParaRPr>
                    </a:p>
                  </a:txBody>
                  <a:tcP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chemeClr val="accent1"/>
                    </a:solidFill>
                  </a:tcPr>
                </a:tc>
                <a:tc>
                  <a:txBody>
                    <a:bodyPr/>
                    <a:lstStyle/>
                    <a:p>
                      <a:r>
                        <a:rPr lang="en-US" sz="1600" dirty="0" smtClean="0">
                          <a:solidFill>
                            <a:schemeClr val="bg2"/>
                          </a:solidFill>
                        </a:rPr>
                        <a:t>"</a:t>
                      </a:r>
                      <a:r>
                        <a:rPr lang="en-US" sz="1600" kern="1200" dirty="0" smtClean="0">
                          <a:solidFill>
                            <a:schemeClr val="bg2"/>
                          </a:solidFill>
                          <a:latin typeface="Courier New"/>
                          <a:ea typeface="+mn-ea"/>
                          <a:cs typeface="Courier New"/>
                        </a:rPr>
                        <a:t>object</a:t>
                      </a:r>
                      <a:r>
                        <a:rPr lang="en-US" sz="1600" dirty="0" smtClean="0">
                          <a:solidFill>
                            <a:schemeClr val="bg2"/>
                          </a:solidFill>
                        </a:rPr>
                        <a:t>"</a:t>
                      </a:r>
                      <a:endParaRPr lang="en-US" sz="1600" dirty="0">
                        <a:solidFill>
                          <a:schemeClr val="bg2"/>
                        </a:solidFill>
                      </a:endParaRPr>
                    </a:p>
                  </a:txBody>
                  <a:tcP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chemeClr val="accent1"/>
                    </a:solidFill>
                  </a:tcPr>
                </a:tc>
              </a:tr>
              <a:tr h="370840">
                <a:tc>
                  <a:txBody>
                    <a:bodyPr/>
                    <a:lstStyle/>
                    <a:p>
                      <a:r>
                        <a:rPr lang="fr-FR" sz="1600" noProof="0" dirty="0" smtClean="0">
                          <a:solidFill>
                            <a:schemeClr val="bg2"/>
                          </a:solidFill>
                        </a:rPr>
                        <a:t>Tout objet ou tableau (sauf les </a:t>
                      </a:r>
                      <a:r>
                        <a:rPr lang="fr-FR" sz="1600" baseline="0" noProof="0" dirty="0" smtClean="0">
                          <a:solidFill>
                            <a:schemeClr val="bg2"/>
                          </a:solidFill>
                        </a:rPr>
                        <a:t>fonctions)</a:t>
                      </a:r>
                      <a:endParaRPr lang="fr-FR" sz="1600" noProof="0" dirty="0">
                        <a:solidFill>
                          <a:schemeClr val="bg2"/>
                        </a:solidFill>
                      </a:endParaRPr>
                    </a:p>
                  </a:txBody>
                  <a:tcP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chemeClr val="accent1"/>
                    </a:solidFill>
                  </a:tcPr>
                </a:tc>
                <a:tc>
                  <a:txBody>
                    <a:bodyPr/>
                    <a:lstStyle/>
                    <a:p>
                      <a:r>
                        <a:rPr lang="en-US" sz="1600" dirty="0" smtClean="0">
                          <a:solidFill>
                            <a:schemeClr val="bg2"/>
                          </a:solidFill>
                        </a:rPr>
                        <a:t>"</a:t>
                      </a:r>
                      <a:r>
                        <a:rPr lang="en-US" sz="1600" kern="1200" dirty="0" smtClean="0">
                          <a:solidFill>
                            <a:schemeClr val="bg2"/>
                          </a:solidFill>
                          <a:latin typeface="Courier New"/>
                          <a:ea typeface="+mn-ea"/>
                          <a:cs typeface="Courier New"/>
                        </a:rPr>
                        <a:t>object</a:t>
                      </a:r>
                      <a:r>
                        <a:rPr lang="en-US" sz="1600" dirty="0" smtClean="0">
                          <a:solidFill>
                            <a:schemeClr val="bg2"/>
                          </a:solidFill>
                        </a:rPr>
                        <a:t>"</a:t>
                      </a:r>
                      <a:endParaRPr lang="en-US" sz="1600" dirty="0">
                        <a:solidFill>
                          <a:schemeClr val="bg2"/>
                        </a:solidFill>
                      </a:endParaRPr>
                    </a:p>
                  </a:txBody>
                  <a:tcP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chemeClr val="accent1"/>
                    </a:solidFill>
                  </a:tcPr>
                </a:tc>
              </a:tr>
              <a:tr h="370840">
                <a:tc>
                  <a:txBody>
                    <a:bodyPr/>
                    <a:lstStyle/>
                    <a:p>
                      <a:r>
                        <a:rPr lang="fr-FR" sz="1600" noProof="0" dirty="0" smtClean="0">
                          <a:solidFill>
                            <a:schemeClr val="bg2"/>
                          </a:solidFill>
                        </a:rPr>
                        <a:t>Vrai ou faux</a:t>
                      </a:r>
                      <a:endParaRPr lang="fr-FR" sz="1600" noProof="0" dirty="0">
                        <a:solidFill>
                          <a:schemeClr val="bg2"/>
                        </a:solidFill>
                      </a:endParaRPr>
                    </a:p>
                  </a:txBody>
                  <a:tcP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chemeClr val="accent1"/>
                    </a:solidFill>
                  </a:tcPr>
                </a:tc>
                <a:tc>
                  <a:txBody>
                    <a:bodyPr/>
                    <a:lstStyle/>
                    <a:p>
                      <a:r>
                        <a:rPr lang="en-US" sz="1600" dirty="0" smtClean="0">
                          <a:solidFill>
                            <a:schemeClr val="bg2"/>
                          </a:solidFill>
                        </a:rPr>
                        <a:t>"</a:t>
                      </a:r>
                      <a:r>
                        <a:rPr lang="en-US" sz="1600" kern="1200" dirty="0" smtClean="0">
                          <a:solidFill>
                            <a:schemeClr val="bg2"/>
                          </a:solidFill>
                          <a:latin typeface="Courier New"/>
                          <a:ea typeface="+mn-ea"/>
                          <a:cs typeface="Courier New"/>
                        </a:rPr>
                        <a:t>boolean</a:t>
                      </a:r>
                      <a:r>
                        <a:rPr lang="en-US" sz="1600" dirty="0" smtClean="0">
                          <a:solidFill>
                            <a:schemeClr val="bg2"/>
                          </a:solidFill>
                        </a:rPr>
                        <a:t>"</a:t>
                      </a:r>
                      <a:endParaRPr lang="en-US" sz="1600" dirty="0">
                        <a:solidFill>
                          <a:schemeClr val="bg2"/>
                        </a:solidFill>
                      </a:endParaRPr>
                    </a:p>
                  </a:txBody>
                  <a:tcP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chemeClr val="accent1"/>
                    </a:solidFill>
                  </a:tcPr>
                </a:tc>
              </a:tr>
              <a:tr h="370840">
                <a:tc>
                  <a:txBody>
                    <a:bodyPr/>
                    <a:lstStyle/>
                    <a:p>
                      <a:r>
                        <a:rPr lang="fr-FR" sz="1600" noProof="0" dirty="0" smtClean="0">
                          <a:solidFill>
                            <a:schemeClr val="bg2"/>
                          </a:solidFill>
                        </a:rPr>
                        <a:t>N’importe quelle chaîne</a:t>
                      </a:r>
                      <a:endParaRPr lang="fr-FR" sz="1600" noProof="0" dirty="0">
                        <a:solidFill>
                          <a:schemeClr val="bg2"/>
                        </a:solidFill>
                      </a:endParaRPr>
                    </a:p>
                  </a:txBody>
                  <a:tcP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chemeClr val="accent1"/>
                    </a:solidFill>
                  </a:tcPr>
                </a:tc>
                <a:tc>
                  <a:txBody>
                    <a:bodyPr/>
                    <a:lstStyle/>
                    <a:p>
                      <a:r>
                        <a:rPr lang="en-US" sz="1600" dirty="0" smtClean="0">
                          <a:solidFill>
                            <a:schemeClr val="bg2"/>
                          </a:solidFill>
                        </a:rPr>
                        <a:t>"</a:t>
                      </a:r>
                      <a:r>
                        <a:rPr lang="en-US" sz="1600" kern="1200" dirty="0" smtClean="0">
                          <a:solidFill>
                            <a:schemeClr val="bg2"/>
                          </a:solidFill>
                          <a:latin typeface="Courier New"/>
                          <a:ea typeface="+mn-ea"/>
                          <a:cs typeface="Courier New"/>
                        </a:rPr>
                        <a:t>string</a:t>
                      </a:r>
                      <a:r>
                        <a:rPr lang="en-US" sz="1600" dirty="0" smtClean="0">
                          <a:solidFill>
                            <a:schemeClr val="bg2"/>
                          </a:solidFill>
                        </a:rPr>
                        <a:t>"</a:t>
                      </a:r>
                      <a:endParaRPr lang="en-US" sz="1600" dirty="0">
                        <a:solidFill>
                          <a:schemeClr val="bg2"/>
                        </a:solidFill>
                      </a:endParaRPr>
                    </a:p>
                  </a:txBody>
                  <a:tcP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chemeClr val="accent1"/>
                    </a:solidFill>
                  </a:tcPr>
                </a:tc>
              </a:tr>
              <a:tr h="370840">
                <a:tc>
                  <a:txBody>
                    <a:bodyPr/>
                    <a:lstStyle/>
                    <a:p>
                      <a:r>
                        <a:rPr lang="fr-FR" sz="1600" noProof="0" dirty="0" smtClean="0">
                          <a:solidFill>
                            <a:schemeClr val="bg2"/>
                          </a:solidFill>
                        </a:rPr>
                        <a:t>N’importe quelle fonction</a:t>
                      </a:r>
                      <a:endParaRPr lang="fr-FR" sz="1600" noProof="0" dirty="0">
                        <a:solidFill>
                          <a:schemeClr val="bg2"/>
                        </a:solidFill>
                      </a:endParaRPr>
                    </a:p>
                  </a:txBody>
                  <a:tcP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chemeClr val="accent1"/>
                    </a:solidFill>
                  </a:tcPr>
                </a:tc>
                <a:tc>
                  <a:txBody>
                    <a:bodyPr/>
                    <a:lstStyle/>
                    <a:p>
                      <a:r>
                        <a:rPr lang="en-US" sz="1600" dirty="0" smtClean="0">
                          <a:solidFill>
                            <a:schemeClr val="bg2"/>
                          </a:solidFill>
                        </a:rPr>
                        <a:t>"</a:t>
                      </a:r>
                      <a:r>
                        <a:rPr lang="en-US" sz="1600" kern="1200" dirty="0" smtClean="0">
                          <a:solidFill>
                            <a:schemeClr val="bg2"/>
                          </a:solidFill>
                          <a:latin typeface="Courier New"/>
                          <a:ea typeface="+mn-ea"/>
                          <a:cs typeface="Courier New"/>
                        </a:rPr>
                        <a:t>function</a:t>
                      </a:r>
                      <a:r>
                        <a:rPr lang="en-US" sz="1600" dirty="0" smtClean="0">
                          <a:solidFill>
                            <a:schemeClr val="bg2"/>
                          </a:solidFill>
                        </a:rPr>
                        <a:t>"</a:t>
                      </a:r>
                      <a:endParaRPr lang="en-US" sz="1600" dirty="0">
                        <a:solidFill>
                          <a:schemeClr val="bg2"/>
                        </a:solidFill>
                      </a:endParaRPr>
                    </a:p>
                  </a:txBody>
                  <a:tcP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chemeClr val="accent1"/>
                    </a:solidFill>
                  </a:tcPr>
                </a:tc>
              </a:tr>
              <a:tr h="370840">
                <a:tc>
                  <a:txBody>
                    <a:bodyPr/>
                    <a:lstStyle/>
                    <a:p>
                      <a:r>
                        <a:rPr lang="fr-FR" sz="1600" noProof="0" dirty="0" smtClean="0">
                          <a:solidFill>
                            <a:schemeClr val="bg2"/>
                          </a:solidFill>
                        </a:rPr>
                        <a:t>N’importe quel nombre</a:t>
                      </a:r>
                      <a:endParaRPr lang="fr-FR" sz="1600" noProof="0" dirty="0">
                        <a:solidFill>
                          <a:schemeClr val="bg2"/>
                        </a:solidFill>
                      </a:endParaRPr>
                    </a:p>
                  </a:txBody>
                  <a:tcP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chemeClr val="accent1"/>
                    </a:solidFill>
                  </a:tcPr>
                </a:tc>
                <a:tc>
                  <a:txBody>
                    <a:bodyPr/>
                    <a:lstStyle/>
                    <a:p>
                      <a:r>
                        <a:rPr lang="en-US" sz="1600" dirty="0" smtClean="0">
                          <a:solidFill>
                            <a:schemeClr val="bg2"/>
                          </a:solidFill>
                        </a:rPr>
                        <a:t>"</a:t>
                      </a:r>
                      <a:r>
                        <a:rPr lang="en-US" sz="1600" kern="1200" dirty="0" smtClean="0">
                          <a:solidFill>
                            <a:schemeClr val="bg2"/>
                          </a:solidFill>
                          <a:latin typeface="Courier New"/>
                          <a:ea typeface="+mn-ea"/>
                          <a:cs typeface="Courier New"/>
                        </a:rPr>
                        <a:t>number</a:t>
                      </a:r>
                      <a:r>
                        <a:rPr lang="en-US" sz="1600" dirty="0" smtClean="0">
                          <a:solidFill>
                            <a:schemeClr val="bg2"/>
                          </a:solidFill>
                        </a:rPr>
                        <a:t>"</a:t>
                      </a:r>
                      <a:endParaRPr lang="en-US" sz="1600" dirty="0">
                        <a:solidFill>
                          <a:schemeClr val="bg2"/>
                        </a:solidFill>
                      </a:endParaRPr>
                    </a:p>
                  </a:txBody>
                  <a:tcP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chemeClr val="accent1"/>
                    </a:solidFill>
                  </a:tcPr>
                </a:tc>
              </a:tr>
            </a:tbl>
          </a:graphicData>
        </a:graphic>
      </p:graphicFrame>
    </p:spTree>
    <p:custDataLst>
      <p:tags r:id="rId1"/>
    </p:custDataLst>
    <p:extLst>
      <p:ext uri="{BB962C8B-B14F-4D97-AF65-F5344CB8AC3E}">
        <p14:creationId xmlns:p14="http://schemas.microsoft.com/office/powerpoint/2010/main" val="15799589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Opérateur </a:t>
            </a:r>
            <a:r>
              <a:rPr lang="fr-FR" noProof="0" dirty="0" err="1" smtClean="0">
                <a:latin typeface="Courier New"/>
                <a:cs typeface="Courier New"/>
              </a:rPr>
              <a:t>typeof</a:t>
            </a:r>
            <a:r>
              <a:rPr lang="fr-FR" noProof="0" dirty="0" smtClean="0"/>
              <a:t> </a:t>
            </a:r>
            <a:r>
              <a:rPr lang="fr-FR" i="1" noProof="0" dirty="0" smtClean="0"/>
              <a:t>vs </a:t>
            </a:r>
            <a:r>
              <a:rPr lang="fr-FR" noProof="0" dirty="0" smtClean="0"/>
              <a:t>propriété  </a:t>
            </a:r>
            <a:r>
              <a:rPr lang="fr-FR" noProof="0" dirty="0" err="1" smtClean="0">
                <a:latin typeface="Courier New"/>
                <a:cs typeface="Courier New"/>
              </a:rPr>
              <a:t>constructor</a:t>
            </a:r>
            <a:endParaRPr lang="fr-FR" noProof="0" dirty="0"/>
          </a:p>
        </p:txBody>
      </p:sp>
      <p:sp>
        <p:nvSpPr>
          <p:cNvPr id="4" name="shape4"/>
          <p:cNvSpPr txBox="1"/>
          <p:nvPr/>
        </p:nvSpPr>
        <p:spPr>
          <a:xfrm>
            <a:off x="1151340" y="669166"/>
            <a:ext cx="4063282" cy="4616648"/>
          </a:xfrm>
          <a:prstGeom prst="rect">
            <a:avLst/>
          </a:prstGeom>
          <a:noFill/>
          <a:ln w="28575">
            <a:solidFill>
              <a:srgbClr val="8CC8FF"/>
            </a:solidFill>
          </a:ln>
        </p:spPr>
        <p:txBody>
          <a:bodyPr wrap="none" rtlCol="0">
            <a:spAutoFit/>
          </a:bodyPr>
          <a:lstStyle/>
          <a:p>
            <a:r>
              <a:rPr lang="en-US" dirty="0">
                <a:solidFill>
                  <a:schemeClr val="bg2"/>
                </a:solidFill>
                <a:latin typeface="Courier New"/>
                <a:cs typeface="Courier New"/>
              </a:rPr>
              <a:t>var myNumber = 42,</a:t>
            </a:r>
          </a:p>
          <a:p>
            <a:r>
              <a:rPr lang="en-US" dirty="0">
                <a:solidFill>
                  <a:schemeClr val="bg2"/>
                </a:solidFill>
                <a:latin typeface="Courier New"/>
                <a:cs typeface="Courier New"/>
              </a:rPr>
              <a:t>    myString = "42",</a:t>
            </a:r>
          </a:p>
          <a:p>
            <a:r>
              <a:rPr lang="en-US" dirty="0">
                <a:solidFill>
                  <a:schemeClr val="bg2"/>
                </a:solidFill>
                <a:latin typeface="Courier New"/>
                <a:cs typeface="Courier New"/>
              </a:rPr>
              <a:t>    myArray = [41, 42, 43],</a:t>
            </a:r>
          </a:p>
          <a:p>
            <a:r>
              <a:rPr lang="en-US" dirty="0">
                <a:solidFill>
                  <a:schemeClr val="bg2"/>
                </a:solidFill>
                <a:latin typeface="Courier New"/>
                <a:cs typeface="Courier New"/>
              </a:rPr>
              <a:t>    myBoolean = </a:t>
            </a:r>
            <a:r>
              <a:rPr lang="en-US" dirty="0" smtClean="0">
                <a:solidFill>
                  <a:schemeClr val="bg2"/>
                </a:solidFill>
                <a:latin typeface="Courier New"/>
                <a:cs typeface="Courier New"/>
              </a:rPr>
              <a:t>true</a:t>
            </a:r>
            <a:r>
              <a:rPr lang="en-US" dirty="0">
                <a:solidFill>
                  <a:schemeClr val="bg2"/>
                </a:solidFill>
                <a:latin typeface="Courier New"/>
                <a:cs typeface="Courier New"/>
              </a:rPr>
              <a:t>,</a:t>
            </a:r>
            <a:endParaRPr lang="en-US" dirty="0" smtClean="0">
              <a:solidFill>
                <a:schemeClr val="bg2"/>
              </a:solidFill>
              <a:latin typeface="Courier New"/>
              <a:cs typeface="Courier New"/>
            </a:endParaRPr>
          </a:p>
          <a:p>
            <a:r>
              <a:rPr lang="en-US" dirty="0" smtClean="0">
                <a:solidFill>
                  <a:schemeClr val="bg2"/>
                </a:solidFill>
                <a:latin typeface="Courier New"/>
                <a:cs typeface="Courier New"/>
              </a:rPr>
              <a:t>    myDate = new Date();</a:t>
            </a:r>
            <a:endParaRPr lang="en-US" dirty="0">
              <a:solidFill>
                <a:schemeClr val="bg2"/>
              </a:solidFill>
              <a:latin typeface="Courier New"/>
              <a:cs typeface="Courier New"/>
            </a:endParaRPr>
          </a:p>
          <a:p>
            <a:endParaRPr lang="en-US" dirty="0">
              <a:solidFill>
                <a:schemeClr val="bg2"/>
              </a:solidFill>
              <a:latin typeface="Courier New"/>
              <a:cs typeface="Courier New"/>
            </a:endParaRPr>
          </a:p>
          <a:p>
            <a:r>
              <a:rPr lang="en-US" dirty="0">
                <a:solidFill>
                  <a:schemeClr val="bg2"/>
                </a:solidFill>
                <a:latin typeface="Courier New"/>
                <a:cs typeface="Courier New"/>
              </a:rPr>
              <a:t>console.log(typeof myNumber);</a:t>
            </a:r>
          </a:p>
          <a:p>
            <a:r>
              <a:rPr lang="en-US" dirty="0">
                <a:solidFill>
                  <a:schemeClr val="bg2"/>
                </a:solidFill>
                <a:latin typeface="Courier New"/>
                <a:cs typeface="Courier New"/>
              </a:rPr>
              <a:t>console.log(typeof myString);</a:t>
            </a:r>
          </a:p>
          <a:p>
            <a:r>
              <a:rPr lang="en-US" dirty="0">
                <a:solidFill>
                  <a:schemeClr val="bg2"/>
                </a:solidFill>
                <a:latin typeface="Courier New"/>
                <a:cs typeface="Courier New"/>
              </a:rPr>
              <a:t>console.log(typeof myArray);</a:t>
            </a:r>
          </a:p>
          <a:p>
            <a:r>
              <a:rPr lang="en-US" dirty="0">
                <a:solidFill>
                  <a:schemeClr val="bg2"/>
                </a:solidFill>
                <a:latin typeface="Courier New"/>
                <a:cs typeface="Courier New"/>
              </a:rPr>
              <a:t>console.log(typeof myBoolean)</a:t>
            </a:r>
            <a:r>
              <a:rPr lang="en-US" dirty="0" smtClean="0">
                <a:solidFill>
                  <a:schemeClr val="bg2"/>
                </a:solidFill>
                <a:latin typeface="Courier New"/>
                <a:cs typeface="Courier New"/>
              </a:rPr>
              <a:t>;</a:t>
            </a:r>
          </a:p>
          <a:p>
            <a:r>
              <a:rPr lang="en-US" dirty="0" smtClean="0">
                <a:solidFill>
                  <a:schemeClr val="bg2"/>
                </a:solidFill>
                <a:latin typeface="Courier New"/>
                <a:cs typeface="Courier New"/>
              </a:rPr>
              <a:t>console.log(typeof myDate);</a:t>
            </a:r>
            <a:endParaRPr lang="en-US" dirty="0">
              <a:solidFill>
                <a:schemeClr val="bg2"/>
              </a:solidFill>
              <a:latin typeface="Courier New"/>
              <a:cs typeface="Courier New"/>
            </a:endParaRPr>
          </a:p>
          <a:p>
            <a:endParaRPr lang="en-US" dirty="0">
              <a:solidFill>
                <a:schemeClr val="bg2"/>
              </a:solidFill>
              <a:latin typeface="Courier New"/>
              <a:cs typeface="Courier New"/>
            </a:endParaRPr>
          </a:p>
          <a:p>
            <a:r>
              <a:rPr lang="en-US" dirty="0">
                <a:solidFill>
                  <a:schemeClr val="bg2"/>
                </a:solidFill>
                <a:latin typeface="Courier New"/>
                <a:cs typeface="Courier New"/>
              </a:rPr>
              <a:t>console.log(myNumber.constructor);</a:t>
            </a:r>
          </a:p>
          <a:p>
            <a:r>
              <a:rPr lang="en-US" dirty="0">
                <a:solidFill>
                  <a:schemeClr val="bg2"/>
                </a:solidFill>
                <a:latin typeface="Courier New"/>
                <a:cs typeface="Courier New"/>
              </a:rPr>
              <a:t>console.log(myString.constructor);</a:t>
            </a:r>
          </a:p>
          <a:p>
            <a:r>
              <a:rPr lang="en-US" dirty="0">
                <a:solidFill>
                  <a:schemeClr val="bg2"/>
                </a:solidFill>
                <a:latin typeface="Courier New"/>
                <a:cs typeface="Courier New"/>
              </a:rPr>
              <a:t>console.log(myArray.constructor);</a:t>
            </a:r>
          </a:p>
          <a:p>
            <a:r>
              <a:rPr lang="en-US" dirty="0">
                <a:solidFill>
                  <a:schemeClr val="bg2"/>
                </a:solidFill>
                <a:latin typeface="Courier New"/>
                <a:cs typeface="Courier New"/>
              </a:rPr>
              <a:t>console.log(myBoolean.constructor);</a:t>
            </a:r>
          </a:p>
          <a:p>
            <a:r>
              <a:rPr lang="en-US" dirty="0" smtClean="0">
                <a:solidFill>
                  <a:schemeClr val="bg2"/>
                </a:solidFill>
                <a:latin typeface="Courier New"/>
                <a:cs typeface="Courier New"/>
              </a:rPr>
              <a:t>console.log(myDate.constructor);</a:t>
            </a:r>
          </a:p>
          <a:p>
            <a:endParaRPr lang="en-US" dirty="0">
              <a:solidFill>
                <a:schemeClr val="bg2"/>
              </a:solidFill>
              <a:latin typeface="Courier New"/>
              <a:cs typeface="Courier New"/>
            </a:endParaRPr>
          </a:p>
          <a:p>
            <a:r>
              <a:rPr lang="en-US" dirty="0">
                <a:solidFill>
                  <a:schemeClr val="bg2"/>
                </a:solidFill>
                <a:latin typeface="Courier New"/>
                <a:cs typeface="Courier New"/>
              </a:rPr>
              <a:t>if (myArray.constructor == Array) {</a:t>
            </a:r>
          </a:p>
          <a:p>
            <a:r>
              <a:rPr lang="en-US" dirty="0" smtClean="0">
                <a:solidFill>
                  <a:schemeClr val="bg2"/>
                </a:solidFill>
                <a:latin typeface="Courier New"/>
                <a:cs typeface="Courier New"/>
              </a:rPr>
              <a:t>   console.log("We found an array"</a:t>
            </a:r>
            <a:r>
              <a:rPr lang="en-US" dirty="0">
                <a:solidFill>
                  <a:schemeClr val="bg2"/>
                </a:solidFill>
                <a:latin typeface="Courier New"/>
                <a:cs typeface="Courier New"/>
              </a:rPr>
              <a:t>);</a:t>
            </a:r>
          </a:p>
          <a:p>
            <a:r>
              <a:rPr lang="en-US" dirty="0">
                <a:solidFill>
                  <a:schemeClr val="bg2"/>
                </a:solidFill>
                <a:latin typeface="Courier New"/>
                <a:cs typeface="Courier New"/>
              </a:rPr>
              <a:t>}</a:t>
            </a:r>
            <a:endParaRPr lang="en-US" dirty="0" smtClean="0">
              <a:solidFill>
                <a:schemeClr val="bg2"/>
              </a:solidFill>
              <a:latin typeface="Courier New"/>
              <a:cs typeface="Courier New"/>
            </a:endParaRPr>
          </a:p>
        </p:txBody>
      </p:sp>
      <p:pic>
        <p:nvPicPr>
          <p:cNvPr id="17" name="shape2"/>
          <p:cNvPicPr>
            <a:picLocks noChangeAspect="1"/>
          </p:cNvPicPr>
          <p:nvPr/>
        </p:nvPicPr>
        <p:blipFill>
          <a:blip r:embed="rId4"/>
          <a:stretch>
            <a:fillRect/>
          </a:stretch>
        </p:blipFill>
        <p:spPr>
          <a:xfrm>
            <a:off x="6037565" y="1625953"/>
            <a:ext cx="2006600" cy="2628900"/>
          </a:xfrm>
          <a:prstGeom prst="rect">
            <a:avLst/>
          </a:prstGeom>
          <a:ln w="28575">
            <a:solidFill>
              <a:srgbClr val="FF9933"/>
            </a:solidFill>
          </a:ln>
        </p:spPr>
      </p:pic>
      <p:sp>
        <p:nvSpPr>
          <p:cNvPr id="6" name="shape1"/>
          <p:cNvSpPr txBox="1"/>
          <p:nvPr/>
        </p:nvSpPr>
        <p:spPr>
          <a:xfrm>
            <a:off x="6381069" y="1251721"/>
            <a:ext cx="1319592" cy="307777"/>
          </a:xfrm>
          <a:prstGeom prst="rect">
            <a:avLst/>
          </a:prstGeom>
          <a:noFill/>
        </p:spPr>
        <p:txBody>
          <a:bodyPr wrap="none" rtlCol="0">
            <a:spAutoFit/>
          </a:bodyPr>
          <a:lstStyle/>
          <a:p>
            <a:r>
              <a:rPr lang="en-US" dirty="0" smtClean="0">
                <a:solidFill>
                  <a:schemeClr val="bg2"/>
                </a:solidFill>
              </a:rPr>
              <a:t>Sortie console</a:t>
            </a:r>
            <a:endParaRPr lang="en-US" dirty="0">
              <a:solidFill>
                <a:schemeClr val="bg2"/>
              </a:solidFill>
            </a:endParaRPr>
          </a:p>
        </p:txBody>
      </p:sp>
    </p:spTree>
    <p:custDataLst>
      <p:tags r:id="rId1"/>
    </p:custDataLst>
    <p:extLst>
      <p:ext uri="{BB962C8B-B14F-4D97-AF65-F5344CB8AC3E}">
        <p14:creationId xmlns:p14="http://schemas.microsoft.com/office/powerpoint/2010/main" val="221285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3" name="Rectangle 3"/>
          <p:cNvSpPr>
            <a:spLocks noGrp="1" noChangeArrowheads="1"/>
          </p:cNvSpPr>
          <p:nvPr>
            <p:ph idx="1"/>
          </p:nvPr>
        </p:nvSpPr>
        <p:spPr>
          <a:xfrm>
            <a:off x="279400" y="584200"/>
            <a:ext cx="8599488" cy="3195747"/>
          </a:xfrm>
        </p:spPr>
        <p:txBody>
          <a:bodyPr/>
          <a:lstStyle/>
          <a:p>
            <a:pPr>
              <a:tabLst>
                <a:tab pos="1146175" algn="l"/>
              </a:tabLst>
            </a:pPr>
            <a:r>
              <a:rPr lang="fr-FR" noProof="0" dirty="0" smtClean="0"/>
              <a:t>L’instruction </a:t>
            </a:r>
            <a:r>
              <a:rPr lang="fr-FR" noProof="0" dirty="0" smtClean="0">
                <a:latin typeface="Courier New" pitchFamily="49" charset="0"/>
              </a:rPr>
              <a:t>if</a:t>
            </a:r>
            <a:r>
              <a:rPr lang="fr-FR" noProof="0" dirty="0" smtClean="0"/>
              <a:t> permet d’exécuter une seule instruction si une condition vaut </a:t>
            </a:r>
            <a:r>
              <a:rPr lang="fr-FR" noProof="0" dirty="0" err="1" smtClean="0">
                <a:latin typeface="Courier New" pitchFamily="49" charset="0"/>
              </a:rPr>
              <a:t>true</a:t>
            </a:r>
            <a:endParaRPr lang="fr-FR" noProof="0" dirty="0" smtClean="0"/>
          </a:p>
          <a:p>
            <a:pPr lvl="1">
              <a:tabLst>
                <a:tab pos="1146175" algn="l"/>
              </a:tabLst>
            </a:pPr>
            <a:r>
              <a:rPr lang="fr-FR" noProof="0" dirty="0" smtClean="0"/>
              <a:t>La clause optionnelle </a:t>
            </a:r>
            <a:r>
              <a:rPr lang="fr-FR" noProof="0" dirty="0" err="1" smtClean="0">
                <a:latin typeface="Courier New" pitchFamily="49" charset="0"/>
              </a:rPr>
              <a:t>else</a:t>
            </a:r>
            <a:r>
              <a:rPr lang="fr-FR" noProof="0" dirty="0" smtClean="0"/>
              <a:t> peut permettre </a:t>
            </a:r>
            <a:r>
              <a:rPr lang="fr-FR" dirty="0"/>
              <a:t>d’exécuter une seule instruction si </a:t>
            </a:r>
            <a:r>
              <a:rPr lang="fr-FR" dirty="0" smtClean="0"/>
              <a:t>la condition </a:t>
            </a:r>
            <a:r>
              <a:rPr lang="fr-FR" dirty="0"/>
              <a:t>vaut </a:t>
            </a:r>
            <a:r>
              <a:rPr lang="fr-FR" noProof="0" dirty="0" smtClean="0">
                <a:latin typeface="Courier New" pitchFamily="49" charset="0"/>
              </a:rPr>
              <a:t>false</a:t>
            </a:r>
            <a:endParaRPr lang="fr-FR" noProof="0" dirty="0" smtClean="0"/>
          </a:p>
          <a:p>
            <a:pPr>
              <a:tabLst>
                <a:tab pos="1146175" algn="l"/>
              </a:tabLst>
            </a:pPr>
            <a:r>
              <a:rPr lang="fr-FR" noProof="0" dirty="0" smtClean="0"/>
              <a:t>Syntaxe de base de </a:t>
            </a:r>
            <a:r>
              <a:rPr lang="fr-FR" noProof="0" dirty="0" smtClean="0">
                <a:latin typeface="Courier New" pitchFamily="49" charset="0"/>
              </a:rPr>
              <a:t>if … </a:t>
            </a:r>
            <a:r>
              <a:rPr lang="fr-FR" noProof="0" dirty="0" err="1" smtClean="0">
                <a:latin typeface="Courier New" pitchFamily="49" charset="0"/>
              </a:rPr>
              <a:t>else</a:t>
            </a:r>
            <a:r>
              <a:rPr lang="fr-FR" noProof="0" dirty="0" smtClean="0"/>
              <a:t> :</a:t>
            </a:r>
          </a:p>
          <a:p>
            <a:pPr lvl="1">
              <a:tabLst>
                <a:tab pos="1146175" algn="l"/>
              </a:tabLst>
            </a:pPr>
            <a:r>
              <a:rPr lang="fr-FR" noProof="0" dirty="0" smtClean="0">
                <a:latin typeface="Courier New" pitchFamily="49" charset="0"/>
              </a:rPr>
              <a:t>if (</a:t>
            </a:r>
            <a:r>
              <a:rPr lang="fr-FR" i="1" noProof="0" dirty="0" err="1" smtClean="0">
                <a:latin typeface="Courier New" pitchFamily="49" charset="0"/>
              </a:rPr>
              <a:t>boolean</a:t>
            </a:r>
            <a:r>
              <a:rPr lang="fr-FR" i="1" noProof="0" dirty="0" smtClean="0">
                <a:latin typeface="Courier New" pitchFamily="49" charset="0"/>
              </a:rPr>
              <a:t> expression</a:t>
            </a:r>
            <a:r>
              <a:rPr lang="fr-FR" noProof="0" dirty="0" smtClean="0">
                <a:latin typeface="Courier New" pitchFamily="49" charset="0"/>
              </a:rPr>
              <a:t>)</a:t>
            </a:r>
            <a:endParaRPr lang="fr-FR" noProof="0" dirty="0" smtClean="0"/>
          </a:p>
          <a:p>
            <a:pPr lvl="1">
              <a:buFont typeface="Arial" charset="0"/>
              <a:buNone/>
              <a:tabLst>
                <a:tab pos="1146175" algn="l"/>
              </a:tabLst>
            </a:pPr>
            <a:r>
              <a:rPr lang="fr-FR" i="1" noProof="0" dirty="0" smtClean="0">
                <a:latin typeface="Courier New" pitchFamily="49" charset="0"/>
              </a:rPr>
              <a:t>		</a:t>
            </a:r>
            <a:r>
              <a:rPr lang="fr-FR" i="1" noProof="0" dirty="0" err="1" smtClean="0">
                <a:latin typeface="Courier New" pitchFamily="49" charset="0"/>
              </a:rPr>
              <a:t>true</a:t>
            </a:r>
            <a:r>
              <a:rPr lang="fr-FR" i="1" noProof="0" dirty="0" smtClean="0">
                <a:latin typeface="Courier New" pitchFamily="49" charset="0"/>
              </a:rPr>
              <a:t> </a:t>
            </a:r>
            <a:r>
              <a:rPr lang="fr-FR" i="1" noProof="0" dirty="0" err="1" smtClean="0">
                <a:latin typeface="Courier New" pitchFamily="49" charset="0"/>
              </a:rPr>
              <a:t>statement</a:t>
            </a:r>
            <a:r>
              <a:rPr lang="fr-FR" noProof="0" dirty="0" smtClean="0">
                <a:latin typeface="Courier New" pitchFamily="49" charset="0"/>
              </a:rPr>
              <a:t>;</a:t>
            </a:r>
          </a:p>
          <a:p>
            <a:pPr lvl="1">
              <a:buFont typeface="Arial" charset="0"/>
              <a:buNone/>
              <a:tabLst>
                <a:tab pos="1146175" algn="l"/>
              </a:tabLst>
            </a:pPr>
            <a:r>
              <a:rPr lang="fr-FR" noProof="0" dirty="0" smtClean="0">
                <a:latin typeface="Courier New" pitchFamily="49" charset="0"/>
              </a:rPr>
              <a:t>	</a:t>
            </a:r>
            <a:r>
              <a:rPr lang="fr-FR" noProof="0" dirty="0" err="1" smtClean="0">
                <a:latin typeface="Courier New" pitchFamily="49" charset="0"/>
              </a:rPr>
              <a:t>else</a:t>
            </a:r>
            <a:endParaRPr lang="fr-FR" noProof="0" dirty="0" smtClean="0">
              <a:latin typeface="Courier New" pitchFamily="49" charset="0"/>
            </a:endParaRPr>
          </a:p>
          <a:p>
            <a:pPr lvl="1">
              <a:buFont typeface="Arial" charset="0"/>
              <a:buNone/>
              <a:tabLst>
                <a:tab pos="1146175" algn="l"/>
              </a:tabLst>
            </a:pPr>
            <a:r>
              <a:rPr lang="fr-FR" i="1" noProof="0" dirty="0" smtClean="0">
                <a:latin typeface="Courier New" pitchFamily="49" charset="0"/>
              </a:rPr>
              <a:t>		false </a:t>
            </a:r>
            <a:r>
              <a:rPr lang="fr-FR" i="1" noProof="0" dirty="0" err="1" smtClean="0">
                <a:latin typeface="Courier New" pitchFamily="49" charset="0"/>
              </a:rPr>
              <a:t>statement</a:t>
            </a:r>
            <a:r>
              <a:rPr lang="fr-FR" noProof="0" dirty="0" smtClean="0">
                <a:latin typeface="Courier New" pitchFamily="49" charset="0"/>
              </a:rPr>
              <a:t>;</a:t>
            </a:r>
          </a:p>
          <a:p>
            <a:pPr lvl="1">
              <a:buFont typeface="Arial" charset="0"/>
              <a:buNone/>
              <a:tabLst>
                <a:tab pos="1146175" algn="l"/>
              </a:tabLst>
            </a:pPr>
            <a:endParaRPr lang="fr-FR" noProof="0" dirty="0">
              <a:latin typeface="Courier New" pitchFamily="49" charset="0"/>
            </a:endParaRPr>
          </a:p>
        </p:txBody>
      </p:sp>
      <p:sp>
        <p:nvSpPr>
          <p:cNvPr id="327682" name="Rectangle 2"/>
          <p:cNvSpPr>
            <a:spLocks noGrp="1" noChangeArrowheads="1"/>
          </p:cNvSpPr>
          <p:nvPr>
            <p:ph type="title"/>
          </p:nvPr>
        </p:nvSpPr>
        <p:spPr/>
        <p:txBody>
          <a:bodyPr/>
          <a:lstStyle/>
          <a:p>
            <a:r>
              <a:rPr lang="fr-FR" noProof="0" dirty="0" smtClean="0"/>
              <a:t>Prises de décision en JavaScript</a:t>
            </a:r>
            <a:endParaRPr lang="fr-FR" noProof="0" dirty="0"/>
          </a:p>
        </p:txBody>
      </p:sp>
      <p:sp>
        <p:nvSpPr>
          <p:cNvPr id="5" name="shape1"/>
          <p:cNvSpPr txBox="1">
            <a:spLocks noChangeArrowheads="1"/>
          </p:cNvSpPr>
          <p:nvPr/>
        </p:nvSpPr>
        <p:spPr bwMode="blackWhite">
          <a:xfrm>
            <a:off x="331437" y="3665906"/>
            <a:ext cx="8212798" cy="1477328"/>
          </a:xfrm>
          <a:prstGeom prst="rect">
            <a:avLst/>
          </a:prstGeom>
          <a:noFill/>
          <a:ln w="28575">
            <a:solidFill>
              <a:srgbClr val="8CC8FF"/>
            </a:solidFill>
            <a:miter lim="800000"/>
            <a:headEnd/>
            <a:tailEnd/>
          </a:ln>
          <a:effectLst/>
        </p:spPr>
        <p:txBody>
          <a:bodyPr wrap="square">
            <a:spAutoFit/>
          </a:bodyPr>
          <a:lstStyle/>
          <a:p>
            <a:pPr lvl="1">
              <a:buFont typeface="Arial" charset="0"/>
              <a:buNone/>
              <a:tabLst>
                <a:tab pos="1146175" algn="l"/>
              </a:tabLst>
            </a:pPr>
            <a:r>
              <a:rPr lang="en-US" sz="1800" dirty="0">
                <a:solidFill>
                  <a:schemeClr val="bg2"/>
                </a:solidFill>
                <a:latin typeface="Courier New" pitchFamily="49" charset="0"/>
              </a:rPr>
              <a:t>var inputList = document.getElementsByTagName("input");</a:t>
            </a:r>
          </a:p>
          <a:p>
            <a:pPr lvl="1">
              <a:buNone/>
              <a:tabLst>
                <a:tab pos="1146175" algn="l"/>
              </a:tabLst>
            </a:pPr>
            <a:r>
              <a:rPr lang="en-US" sz="1800" b="1" dirty="0">
                <a:solidFill>
                  <a:schemeClr val="bg2"/>
                </a:solidFill>
                <a:latin typeface="Courier New" pitchFamily="49" charset="0"/>
              </a:rPr>
              <a:t>if (</a:t>
            </a:r>
            <a:r>
              <a:rPr lang="en-US" sz="1800" dirty="0">
                <a:solidFill>
                  <a:schemeClr val="bg2"/>
                </a:solidFill>
                <a:latin typeface="Courier New" pitchFamily="49" charset="0"/>
              </a:rPr>
              <a:t>inputList.length </a:t>
            </a:r>
            <a:r>
              <a:rPr lang="en-US" sz="1800" b="1" dirty="0">
                <a:solidFill>
                  <a:schemeClr val="bg2"/>
                </a:solidFill>
                <a:latin typeface="Courier New" pitchFamily="49" charset="0"/>
              </a:rPr>
              <a:t>== 0) </a:t>
            </a:r>
          </a:p>
          <a:p>
            <a:pPr lvl="1">
              <a:buFont typeface="Arial" charset="0"/>
              <a:buNone/>
              <a:tabLst>
                <a:tab pos="1146175" algn="l"/>
              </a:tabLst>
            </a:pPr>
            <a:r>
              <a:rPr lang="en-US" sz="1800" dirty="0">
                <a:solidFill>
                  <a:schemeClr val="bg2"/>
                </a:solidFill>
                <a:latin typeface="Courier New" pitchFamily="49" charset="0"/>
              </a:rPr>
              <a:t>	 console.log ("No input tags found");</a:t>
            </a:r>
          </a:p>
          <a:p>
            <a:pPr lvl="1">
              <a:buFont typeface="Arial" charset="0"/>
              <a:buNone/>
              <a:tabLst>
                <a:tab pos="1146175" algn="l"/>
              </a:tabLst>
            </a:pPr>
            <a:r>
              <a:rPr lang="en-US" sz="1800" b="1" dirty="0">
                <a:solidFill>
                  <a:schemeClr val="bg2"/>
                </a:solidFill>
                <a:latin typeface="Courier New" pitchFamily="49" charset="0"/>
              </a:rPr>
              <a:t>else </a:t>
            </a:r>
          </a:p>
          <a:p>
            <a:pPr lvl="1">
              <a:buNone/>
              <a:tabLst>
                <a:tab pos="1146175" algn="l"/>
              </a:tabLst>
            </a:pPr>
            <a:r>
              <a:rPr lang="en-US" sz="1800" dirty="0">
                <a:solidFill>
                  <a:schemeClr val="bg2"/>
                </a:solidFill>
                <a:latin typeface="Courier New" pitchFamily="49" charset="0"/>
              </a:rPr>
              <a:t>	inputList[0].focus();</a:t>
            </a:r>
          </a:p>
        </p:txBody>
      </p:sp>
    </p:spTree>
    <p:custDataLst>
      <p:tags r:id="rId1"/>
    </p:custDataLst>
    <p:extLst>
      <p:ext uri="{BB962C8B-B14F-4D97-AF65-F5344CB8AC3E}">
        <p14:creationId xmlns:p14="http://schemas.microsoft.com/office/powerpoint/2010/main" val="11030003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2" name="Rectangle 4"/>
          <p:cNvSpPr>
            <a:spLocks noGrp="1" noChangeArrowheads="1"/>
          </p:cNvSpPr>
          <p:nvPr>
            <p:ph idx="1"/>
          </p:nvPr>
        </p:nvSpPr>
        <p:spPr bwMode="gray">
          <a:xfrm>
            <a:off x="279400" y="584200"/>
            <a:ext cx="8656256" cy="2010807"/>
          </a:xfrm>
          <a:noFill/>
        </p:spPr>
        <p:txBody>
          <a:bodyPr/>
          <a:lstStyle/>
          <a:p>
            <a:pPr>
              <a:tabLst>
                <a:tab pos="798513" algn="l"/>
                <a:tab pos="1262063" algn="l"/>
              </a:tabLst>
            </a:pPr>
            <a:r>
              <a:rPr lang="fr-FR" noProof="0" dirty="0" smtClean="0"/>
              <a:t>Groupe d’instructions qui est exécuté comme s’il s’agissait d’une seule instruction</a:t>
            </a:r>
          </a:p>
          <a:p>
            <a:pPr lvl="1">
              <a:tabLst>
                <a:tab pos="798513" algn="l"/>
                <a:tab pos="1262063" algn="l"/>
              </a:tabLst>
            </a:pPr>
            <a:r>
              <a:rPr lang="fr-FR" noProof="0" dirty="0" smtClean="0"/>
              <a:t>Créé en plaça</a:t>
            </a:r>
            <a:r>
              <a:rPr lang="fr-FR" dirty="0" smtClean="0"/>
              <a:t>nt plusieurs instructions entre accolades  </a:t>
            </a:r>
            <a:r>
              <a:rPr lang="fr-FR" noProof="0" dirty="0" smtClean="0">
                <a:latin typeface="Courier New" pitchFamily="49" charset="0"/>
              </a:rPr>
              <a:t>{}</a:t>
            </a:r>
            <a:endParaRPr lang="fr-FR" noProof="0" dirty="0" smtClean="0"/>
          </a:p>
          <a:p>
            <a:pPr lvl="1">
              <a:tabLst>
                <a:tab pos="798513" algn="l"/>
                <a:tab pos="1262063" algn="l"/>
              </a:tabLst>
            </a:pPr>
            <a:r>
              <a:rPr lang="fr-FR" noProof="0" dirty="0" smtClean="0"/>
              <a:t>La plupart des commandes JavaScript ne traitent que des instructions uniques</a:t>
            </a:r>
          </a:p>
          <a:p>
            <a:pPr lvl="2">
              <a:tabLst>
                <a:tab pos="798513" algn="l"/>
                <a:tab pos="1262063" algn="l"/>
              </a:tabLst>
            </a:pPr>
            <a:r>
              <a:rPr lang="fr-FR" noProof="0" dirty="0" smtClean="0"/>
              <a:t>Comme nous l’avons vu avec </a:t>
            </a:r>
            <a:r>
              <a:rPr lang="fr-FR" noProof="0" dirty="0" smtClean="0">
                <a:latin typeface="Courier New" pitchFamily="49" charset="0"/>
              </a:rPr>
              <a:t>if … </a:t>
            </a:r>
            <a:r>
              <a:rPr lang="fr-FR" noProof="0" dirty="0" err="1" smtClean="0">
                <a:latin typeface="Courier New" pitchFamily="49" charset="0"/>
              </a:rPr>
              <a:t>else</a:t>
            </a:r>
            <a:endParaRPr lang="fr-FR" noProof="0" dirty="0" smtClean="0">
              <a:latin typeface="Courier New" pitchFamily="49" charset="0"/>
            </a:endParaRPr>
          </a:p>
          <a:p>
            <a:pPr>
              <a:tabLst>
                <a:tab pos="798513" algn="l"/>
                <a:tab pos="1262063" algn="l"/>
              </a:tabLst>
            </a:pPr>
            <a:r>
              <a:rPr lang="fr-FR" noProof="0" dirty="0" smtClean="0"/>
              <a:t>Quelle est la différence entre </a:t>
            </a:r>
            <a:r>
              <a:rPr lang="fr-FR" noProof="0" smtClean="0"/>
              <a:t>ces deux </a:t>
            </a:r>
            <a:r>
              <a:rPr lang="fr-FR" noProof="0" dirty="0" smtClean="0"/>
              <a:t>exemples de code ?</a:t>
            </a:r>
            <a:endParaRPr lang="fr-FR" noProof="0" dirty="0">
              <a:solidFill>
                <a:schemeClr val="tx1"/>
              </a:solidFill>
              <a:latin typeface="Courier New" pitchFamily="49" charset="0"/>
            </a:endParaRPr>
          </a:p>
        </p:txBody>
      </p:sp>
      <p:sp>
        <p:nvSpPr>
          <p:cNvPr id="329733" name="Rectangle 5"/>
          <p:cNvSpPr>
            <a:spLocks noGrp="1" noChangeArrowheads="1"/>
          </p:cNvSpPr>
          <p:nvPr>
            <p:ph type="title"/>
          </p:nvPr>
        </p:nvSpPr>
        <p:spPr/>
        <p:txBody>
          <a:bodyPr/>
          <a:lstStyle/>
          <a:p>
            <a:r>
              <a:rPr lang="fr-FR" noProof="0" dirty="0" smtClean="0"/>
              <a:t>Instructions composée</a:t>
            </a:r>
            <a:endParaRPr lang="fr-FR" noProof="0" dirty="0"/>
          </a:p>
        </p:txBody>
      </p:sp>
      <p:sp>
        <p:nvSpPr>
          <p:cNvPr id="329772" name="shape2"/>
          <p:cNvSpPr txBox="1">
            <a:spLocks noChangeArrowheads="1"/>
          </p:cNvSpPr>
          <p:nvPr/>
        </p:nvSpPr>
        <p:spPr bwMode="blackWhite">
          <a:xfrm>
            <a:off x="523875" y="2703830"/>
            <a:ext cx="6219825" cy="923330"/>
          </a:xfrm>
          <a:prstGeom prst="rect">
            <a:avLst/>
          </a:prstGeom>
          <a:noFill/>
          <a:ln w="28575">
            <a:solidFill>
              <a:srgbClr val="8CC8FF"/>
            </a:solidFill>
            <a:miter lim="800000"/>
            <a:headEnd/>
            <a:tailEnd/>
          </a:ln>
          <a:effectLst/>
        </p:spPr>
        <p:txBody>
          <a:bodyPr>
            <a:spAutoFit/>
          </a:bodyPr>
          <a:lstStyle/>
          <a:p>
            <a:pPr lvl="1">
              <a:buNone/>
              <a:tabLst>
                <a:tab pos="1146175" algn="l"/>
              </a:tabLst>
            </a:pPr>
            <a:r>
              <a:rPr lang="en-US" sz="1800" dirty="0">
                <a:solidFill>
                  <a:schemeClr val="bg2"/>
                </a:solidFill>
                <a:latin typeface="Courier New" pitchFamily="49" charset="0"/>
              </a:rPr>
              <a:t>if (inputList.length == 0</a:t>
            </a:r>
            <a:r>
              <a:rPr lang="en-US" sz="1800" dirty="0" smtClean="0">
                <a:solidFill>
                  <a:schemeClr val="bg2"/>
                </a:solidFill>
                <a:latin typeface="Courier New" pitchFamily="49" charset="0"/>
              </a:rPr>
              <a:t>) </a:t>
            </a:r>
          </a:p>
          <a:p>
            <a:pPr lvl="1">
              <a:buNone/>
              <a:tabLst>
                <a:tab pos="1146175" algn="l"/>
              </a:tabLst>
            </a:pPr>
            <a:r>
              <a:rPr lang="en-US" sz="1800" b="1" dirty="0" smtClean="0">
                <a:solidFill>
                  <a:schemeClr val="bg2"/>
                </a:solidFill>
                <a:latin typeface="Courier New" pitchFamily="49" charset="0"/>
              </a:rPr>
              <a:t>   </a:t>
            </a:r>
            <a:r>
              <a:rPr lang="en-US" sz="1800" dirty="0" smtClean="0">
                <a:solidFill>
                  <a:schemeClr val="bg2"/>
                </a:solidFill>
                <a:latin typeface="Courier New" pitchFamily="49" charset="0"/>
              </a:rPr>
              <a:t>input = false;</a:t>
            </a:r>
          </a:p>
          <a:p>
            <a:pPr lvl="1">
              <a:buNone/>
              <a:tabLst>
                <a:tab pos="1146175" algn="l"/>
              </a:tabLst>
            </a:pPr>
            <a:r>
              <a:rPr lang="en-US" sz="1800" b="1" dirty="0">
                <a:solidFill>
                  <a:schemeClr val="bg2"/>
                </a:solidFill>
                <a:latin typeface="Courier New" pitchFamily="49" charset="0"/>
              </a:rPr>
              <a:t> </a:t>
            </a:r>
            <a:r>
              <a:rPr lang="en-US" sz="1800" b="1" dirty="0" smtClean="0">
                <a:solidFill>
                  <a:schemeClr val="bg2"/>
                </a:solidFill>
                <a:latin typeface="Courier New" pitchFamily="49" charset="0"/>
              </a:rPr>
              <a:t>  </a:t>
            </a:r>
            <a:r>
              <a:rPr lang="en-US" sz="1800" dirty="0" smtClean="0">
                <a:solidFill>
                  <a:schemeClr val="bg2"/>
                </a:solidFill>
                <a:latin typeface="Courier New" pitchFamily="49" charset="0"/>
              </a:rPr>
              <a:t>console.log </a:t>
            </a:r>
            <a:r>
              <a:rPr lang="en-US" sz="1800" dirty="0">
                <a:solidFill>
                  <a:schemeClr val="bg2"/>
                </a:solidFill>
                <a:latin typeface="Courier New" pitchFamily="49" charset="0"/>
              </a:rPr>
              <a:t>("No input tags found")</a:t>
            </a:r>
            <a:r>
              <a:rPr lang="en-US" sz="1800" dirty="0" smtClean="0">
                <a:solidFill>
                  <a:schemeClr val="bg2"/>
                </a:solidFill>
                <a:latin typeface="Courier New" pitchFamily="49" charset="0"/>
              </a:rPr>
              <a:t>;</a:t>
            </a:r>
            <a:endParaRPr lang="en-US" sz="1800" dirty="0">
              <a:solidFill>
                <a:schemeClr val="bg2"/>
              </a:solidFill>
              <a:latin typeface="Courier New" pitchFamily="49" charset="0"/>
            </a:endParaRPr>
          </a:p>
        </p:txBody>
      </p:sp>
      <p:sp>
        <p:nvSpPr>
          <p:cNvPr id="8" name="shape1"/>
          <p:cNvSpPr txBox="1">
            <a:spLocks noChangeArrowheads="1"/>
          </p:cNvSpPr>
          <p:nvPr/>
        </p:nvSpPr>
        <p:spPr bwMode="blackWhite">
          <a:xfrm>
            <a:off x="509495" y="3882445"/>
            <a:ext cx="6219825" cy="1200329"/>
          </a:xfrm>
          <a:prstGeom prst="rect">
            <a:avLst/>
          </a:prstGeom>
          <a:noFill/>
          <a:ln w="28575">
            <a:solidFill>
              <a:srgbClr val="8CC8FF"/>
            </a:solidFill>
            <a:miter lim="800000"/>
            <a:headEnd/>
            <a:tailEnd/>
          </a:ln>
          <a:effectLst/>
        </p:spPr>
        <p:txBody>
          <a:bodyPr>
            <a:spAutoFit/>
          </a:bodyPr>
          <a:lstStyle/>
          <a:p>
            <a:pPr lvl="1">
              <a:buNone/>
              <a:tabLst>
                <a:tab pos="1146175" algn="l"/>
              </a:tabLst>
            </a:pPr>
            <a:r>
              <a:rPr lang="en-US" sz="1800" dirty="0">
                <a:solidFill>
                  <a:schemeClr val="bg2"/>
                </a:solidFill>
                <a:latin typeface="Courier New" pitchFamily="49" charset="0"/>
              </a:rPr>
              <a:t>if (inputList.length == 0</a:t>
            </a:r>
            <a:r>
              <a:rPr lang="en-US" sz="1800" dirty="0" smtClean="0">
                <a:solidFill>
                  <a:schemeClr val="bg2"/>
                </a:solidFill>
                <a:latin typeface="Courier New" pitchFamily="49" charset="0"/>
              </a:rPr>
              <a:t>) { </a:t>
            </a:r>
          </a:p>
          <a:p>
            <a:pPr lvl="1">
              <a:buNone/>
              <a:tabLst>
                <a:tab pos="1146175" algn="l"/>
              </a:tabLst>
            </a:pPr>
            <a:r>
              <a:rPr lang="en-US" sz="1800" b="1" dirty="0" smtClean="0">
                <a:solidFill>
                  <a:schemeClr val="bg2"/>
                </a:solidFill>
                <a:latin typeface="Courier New" pitchFamily="49" charset="0"/>
              </a:rPr>
              <a:t>   </a:t>
            </a:r>
            <a:r>
              <a:rPr lang="en-US" sz="1800" dirty="0" smtClean="0">
                <a:solidFill>
                  <a:schemeClr val="bg2"/>
                </a:solidFill>
                <a:latin typeface="Courier New" pitchFamily="49" charset="0"/>
              </a:rPr>
              <a:t>input = false;</a:t>
            </a:r>
          </a:p>
          <a:p>
            <a:pPr lvl="1">
              <a:buNone/>
              <a:tabLst>
                <a:tab pos="1146175" algn="l"/>
              </a:tabLst>
            </a:pPr>
            <a:r>
              <a:rPr lang="en-US" sz="1800" b="1" dirty="0">
                <a:solidFill>
                  <a:schemeClr val="bg2"/>
                </a:solidFill>
                <a:latin typeface="Courier New" pitchFamily="49" charset="0"/>
              </a:rPr>
              <a:t> </a:t>
            </a:r>
            <a:r>
              <a:rPr lang="en-US" sz="1800" b="1" dirty="0" smtClean="0">
                <a:solidFill>
                  <a:schemeClr val="bg2"/>
                </a:solidFill>
                <a:latin typeface="Courier New" pitchFamily="49" charset="0"/>
              </a:rPr>
              <a:t>  </a:t>
            </a:r>
            <a:r>
              <a:rPr lang="en-US" sz="1800" dirty="0" smtClean="0">
                <a:solidFill>
                  <a:schemeClr val="bg2"/>
                </a:solidFill>
                <a:latin typeface="Courier New" pitchFamily="49" charset="0"/>
              </a:rPr>
              <a:t>console.log </a:t>
            </a:r>
            <a:r>
              <a:rPr lang="en-US" sz="1800" dirty="0">
                <a:solidFill>
                  <a:schemeClr val="bg2"/>
                </a:solidFill>
                <a:latin typeface="Courier New" pitchFamily="49" charset="0"/>
              </a:rPr>
              <a:t>("No input tags found")</a:t>
            </a:r>
            <a:r>
              <a:rPr lang="en-US" sz="1800" dirty="0" smtClean="0">
                <a:solidFill>
                  <a:schemeClr val="bg2"/>
                </a:solidFill>
                <a:latin typeface="Courier New" pitchFamily="49" charset="0"/>
              </a:rPr>
              <a:t>;</a:t>
            </a:r>
          </a:p>
          <a:p>
            <a:pPr lvl="1">
              <a:buNone/>
              <a:tabLst>
                <a:tab pos="1146175" algn="l"/>
              </a:tabLst>
            </a:pPr>
            <a:r>
              <a:rPr lang="en-US" sz="1800" dirty="0">
                <a:solidFill>
                  <a:schemeClr val="bg2"/>
                </a:solidFill>
                <a:latin typeface="Courier New" pitchFamily="49" charset="0"/>
              </a:rPr>
              <a:t>}</a:t>
            </a:r>
          </a:p>
        </p:txBody>
      </p:sp>
    </p:spTree>
    <p:custDataLst>
      <p:tags r:id="rId1"/>
    </p:custDataLst>
    <p:extLst>
      <p:ext uri="{BB962C8B-B14F-4D97-AF65-F5344CB8AC3E}">
        <p14:creationId xmlns:p14="http://schemas.microsoft.com/office/powerpoint/2010/main" val="3546319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Rectangle 3"/>
          <p:cNvSpPr>
            <a:spLocks noGrp="1" noChangeArrowheads="1"/>
          </p:cNvSpPr>
          <p:nvPr>
            <p:ph idx="1"/>
          </p:nvPr>
        </p:nvSpPr>
        <p:spPr>
          <a:xfrm>
            <a:off x="279400" y="584200"/>
            <a:ext cx="8599488" cy="3852337"/>
          </a:xfrm>
          <a:noFill/>
        </p:spPr>
        <p:txBody>
          <a:bodyPr/>
          <a:lstStyle/>
          <a:p>
            <a:r>
              <a:rPr lang="fr-FR" dirty="0" smtClean="0"/>
              <a:t>Les instructions </a:t>
            </a:r>
            <a:r>
              <a:rPr lang="fr-FR" noProof="0" dirty="0" smtClean="0">
                <a:latin typeface="Courier New" pitchFamily="49" charset="0"/>
              </a:rPr>
              <a:t>if … </a:t>
            </a:r>
            <a:r>
              <a:rPr lang="fr-FR" noProof="0" dirty="0" err="1" smtClean="0">
                <a:latin typeface="Courier New" pitchFamily="49" charset="0"/>
              </a:rPr>
              <a:t>else</a:t>
            </a:r>
            <a:r>
              <a:rPr lang="fr-FR" noProof="0" dirty="0" smtClean="0"/>
              <a:t> peuvent être imbriquées</a:t>
            </a:r>
          </a:p>
          <a:p>
            <a:pPr lvl="1"/>
            <a:r>
              <a:rPr lang="fr-FR" noProof="0" dirty="0" smtClean="0"/>
              <a:t>La clause </a:t>
            </a:r>
            <a:r>
              <a:rPr lang="fr-FR" dirty="0" err="1">
                <a:latin typeface="Courier New" pitchFamily="49" charset="0"/>
              </a:rPr>
              <a:t>else</a:t>
            </a:r>
            <a:r>
              <a:rPr lang="fr-FR" dirty="0"/>
              <a:t> </a:t>
            </a:r>
            <a:r>
              <a:rPr lang="fr-FR" dirty="0" smtClean="0"/>
              <a:t>est toujours associée au </a:t>
            </a:r>
            <a:r>
              <a:rPr lang="fr-FR" noProof="0" dirty="0" smtClean="0">
                <a:latin typeface="Courier New" pitchFamily="49" charset="0"/>
              </a:rPr>
              <a:t>if</a:t>
            </a:r>
            <a:r>
              <a:rPr lang="fr-FR" dirty="0" smtClean="0"/>
              <a:t> le plus proche</a:t>
            </a:r>
            <a:endParaRPr lang="fr-FR" noProof="0" dirty="0" smtClean="0"/>
          </a:p>
          <a:p>
            <a:pPr lvl="1"/>
            <a:r>
              <a:rPr lang="fr-FR" noProof="0" dirty="0" smtClean="0"/>
              <a:t>Indentez votre code pour qu’il soit plus lisible</a:t>
            </a:r>
          </a:p>
          <a:p>
            <a:pPr lvl="1"/>
            <a:endParaRPr lang="fr-FR" noProof="0" dirty="0" smtClean="0"/>
          </a:p>
          <a:p>
            <a:pPr lvl="1"/>
            <a:endParaRPr lang="fr-FR" noProof="0" dirty="0" smtClean="0"/>
          </a:p>
          <a:p>
            <a:pPr lvl="1">
              <a:buFont typeface="Arial" charset="0"/>
              <a:buNone/>
            </a:pPr>
            <a:endParaRPr lang="fr-FR" noProof="0" dirty="0" smtClean="0">
              <a:latin typeface="Courier New" pitchFamily="49" charset="0"/>
            </a:endParaRPr>
          </a:p>
          <a:p>
            <a:pPr lvl="1">
              <a:buFont typeface="Arial" charset="0"/>
              <a:buNone/>
            </a:pPr>
            <a:endParaRPr lang="fr-FR" noProof="0" dirty="0" smtClean="0">
              <a:latin typeface="Courier New" pitchFamily="49" charset="0"/>
            </a:endParaRPr>
          </a:p>
          <a:p>
            <a:pPr lvl="1">
              <a:buFont typeface="Arial" charset="0"/>
              <a:buNone/>
            </a:pPr>
            <a:endParaRPr lang="fr-FR" noProof="0" dirty="0" smtClean="0">
              <a:latin typeface="Courier New" pitchFamily="49" charset="0"/>
            </a:endParaRPr>
          </a:p>
          <a:p>
            <a:pPr lvl="1">
              <a:buFont typeface="Arial" charset="0"/>
              <a:buNone/>
            </a:pPr>
            <a:endParaRPr lang="fr-FR" noProof="0" dirty="0" smtClean="0">
              <a:latin typeface="Courier New" pitchFamily="49" charset="0"/>
            </a:endParaRPr>
          </a:p>
          <a:p>
            <a:pPr lvl="1">
              <a:buFont typeface="Arial" charset="0"/>
              <a:buNone/>
            </a:pPr>
            <a:endParaRPr lang="fr-FR" noProof="0" dirty="0" smtClean="0">
              <a:latin typeface="Courier New" pitchFamily="49" charset="0"/>
            </a:endParaRPr>
          </a:p>
          <a:p>
            <a:pPr lvl="1">
              <a:buFont typeface="Arial" charset="0"/>
              <a:buNone/>
            </a:pPr>
            <a:endParaRPr lang="fr-FR" noProof="0" dirty="0" smtClean="0">
              <a:latin typeface="Courier New" pitchFamily="49" charset="0"/>
            </a:endParaRPr>
          </a:p>
          <a:p>
            <a:r>
              <a:rPr lang="fr-FR" noProof="0" dirty="0" smtClean="0"/>
              <a:t>Vous pouvez aussi utiliser les opérateurs ET logique </a:t>
            </a:r>
            <a:r>
              <a:rPr lang="fr-FR" noProof="0" dirty="0" smtClean="0">
                <a:latin typeface="Courier New" pitchFamily="49" charset="0"/>
              </a:rPr>
              <a:t>&amp;&amp;</a:t>
            </a:r>
            <a:r>
              <a:rPr lang="fr-FR" noProof="0" dirty="0" smtClean="0"/>
              <a:t> et OU logique </a:t>
            </a:r>
            <a:r>
              <a:rPr lang="fr-FR" noProof="0" dirty="0" smtClean="0">
                <a:latin typeface="Courier New" pitchFamily="49" charset="0"/>
              </a:rPr>
              <a:t>||</a:t>
            </a:r>
            <a:endParaRPr lang="fr-FR" noProof="0" dirty="0"/>
          </a:p>
        </p:txBody>
      </p:sp>
      <p:sp>
        <p:nvSpPr>
          <p:cNvPr id="331778" name="Rectangle 2"/>
          <p:cNvSpPr>
            <a:spLocks noGrp="1" noChangeArrowheads="1"/>
          </p:cNvSpPr>
          <p:nvPr>
            <p:ph type="title"/>
          </p:nvPr>
        </p:nvSpPr>
        <p:spPr/>
        <p:txBody>
          <a:bodyPr/>
          <a:lstStyle/>
          <a:p>
            <a:r>
              <a:rPr lang="fr-FR" noProof="0" dirty="0" smtClean="0"/>
              <a:t>Compléments sur </a:t>
            </a:r>
            <a:r>
              <a:rPr lang="fr-FR" noProof="0" dirty="0" smtClean="0">
                <a:latin typeface="Courier New" pitchFamily="49" charset="0"/>
              </a:rPr>
              <a:t>if … </a:t>
            </a:r>
            <a:r>
              <a:rPr lang="fr-FR" noProof="0" dirty="0" err="1" smtClean="0">
                <a:latin typeface="Courier New" pitchFamily="49" charset="0"/>
              </a:rPr>
              <a:t>else</a:t>
            </a:r>
            <a:endParaRPr lang="fr-FR" noProof="0" dirty="0"/>
          </a:p>
        </p:txBody>
      </p:sp>
      <p:grpSp>
        <p:nvGrpSpPr>
          <p:cNvPr id="2" name="Group 1"/>
          <p:cNvGrpSpPr/>
          <p:nvPr/>
        </p:nvGrpSpPr>
        <p:grpSpPr>
          <a:xfrm>
            <a:off x="1222523" y="1721747"/>
            <a:ext cx="6698955" cy="3632139"/>
            <a:chOff x="1222523" y="2203892"/>
            <a:chExt cx="6698955" cy="3632139"/>
          </a:xfrm>
        </p:grpSpPr>
        <p:sp>
          <p:nvSpPr>
            <p:cNvPr id="5" name="shape2"/>
            <p:cNvSpPr txBox="1">
              <a:spLocks noChangeArrowheads="1"/>
            </p:cNvSpPr>
            <p:nvPr/>
          </p:nvSpPr>
          <p:spPr bwMode="blackWhite">
            <a:xfrm>
              <a:off x="1222523" y="2203892"/>
              <a:ext cx="6698955" cy="2062103"/>
            </a:xfrm>
            <a:prstGeom prst="rect">
              <a:avLst/>
            </a:prstGeom>
            <a:noFill/>
            <a:ln w="28575">
              <a:solidFill>
                <a:srgbClr val="8CC8FF"/>
              </a:solidFill>
              <a:miter lim="800000"/>
              <a:headEnd/>
              <a:tailEnd/>
            </a:ln>
            <a:effectLst/>
          </p:spPr>
          <p:txBody>
            <a:bodyPr wrap="square">
              <a:spAutoFit/>
            </a:bodyPr>
            <a:lstStyle/>
            <a:p>
              <a:pPr lvl="1">
                <a:tabLst>
                  <a:tab pos="1146175" algn="l"/>
                </a:tabLst>
              </a:pPr>
              <a:r>
                <a:rPr lang="en-US" sz="1600" dirty="0">
                  <a:solidFill>
                    <a:schemeClr val="bg2"/>
                  </a:solidFill>
                  <a:latin typeface="Courier New" pitchFamily="49" charset="0"/>
                  <a:cs typeface="Courier New" pitchFamily="49" charset="0"/>
                </a:rPr>
                <a:t>var rnd = Math.random(</a:t>
              </a:r>
              <a:r>
                <a:rPr lang="en-US" sz="1600" dirty="0" smtClean="0">
                  <a:solidFill>
                    <a:schemeClr val="bg2"/>
                  </a:solidFill>
                  <a:latin typeface="Courier New" pitchFamily="49" charset="0"/>
                  <a:cs typeface="Courier New" pitchFamily="49" charset="0"/>
                </a:rPr>
                <a:t>) * 100;  </a:t>
              </a:r>
              <a:endParaRPr lang="en-US" sz="1600" dirty="0">
                <a:solidFill>
                  <a:schemeClr val="bg2"/>
                </a:solidFill>
                <a:latin typeface="Courier New" pitchFamily="49" charset="0"/>
                <a:cs typeface="Courier New" pitchFamily="49" charset="0"/>
              </a:endParaRPr>
            </a:p>
            <a:p>
              <a:pPr lvl="1">
                <a:buNone/>
                <a:tabLst>
                  <a:tab pos="1146175" algn="l"/>
                </a:tabLst>
              </a:pPr>
              <a:r>
                <a:rPr lang="en-US" sz="1600" b="1" dirty="0" smtClean="0">
                  <a:solidFill>
                    <a:schemeClr val="bg2"/>
                  </a:solidFill>
                  <a:latin typeface="Courier New" pitchFamily="49" charset="0"/>
                </a:rPr>
                <a:t>if (</a:t>
              </a:r>
              <a:r>
                <a:rPr lang="en-US" sz="1600" dirty="0">
                  <a:solidFill>
                    <a:schemeClr val="bg2"/>
                  </a:solidFill>
                  <a:latin typeface="Courier New" pitchFamily="49" charset="0"/>
                  <a:cs typeface="Courier New" pitchFamily="49" charset="0"/>
                </a:rPr>
                <a:t>rnd </a:t>
              </a:r>
              <a:r>
                <a:rPr lang="en-US" sz="1600" b="1" dirty="0" smtClean="0">
                  <a:solidFill>
                    <a:schemeClr val="bg2"/>
                  </a:solidFill>
                  <a:latin typeface="Courier New" pitchFamily="49" charset="0"/>
                </a:rPr>
                <a:t>=</a:t>
              </a:r>
              <a:r>
                <a:rPr lang="en-US" sz="1600" b="1" dirty="0">
                  <a:solidFill>
                    <a:schemeClr val="bg2"/>
                  </a:solidFill>
                  <a:latin typeface="Courier New" pitchFamily="49" charset="0"/>
                </a:rPr>
                <a:t>= 0</a:t>
              </a:r>
              <a:r>
                <a:rPr lang="en-US" sz="1600" b="1" dirty="0" smtClean="0">
                  <a:solidFill>
                    <a:schemeClr val="bg2"/>
                  </a:solidFill>
                  <a:latin typeface="Courier New" pitchFamily="49" charset="0"/>
                </a:rPr>
                <a:t>) {</a:t>
              </a:r>
              <a:endParaRPr lang="en-US" sz="1600" b="1" dirty="0">
                <a:solidFill>
                  <a:schemeClr val="bg2"/>
                </a:solidFill>
                <a:latin typeface="Courier New" pitchFamily="49" charset="0"/>
              </a:endParaRPr>
            </a:p>
            <a:p>
              <a:pPr lvl="1">
                <a:buFont typeface="Arial" charset="0"/>
                <a:buNone/>
                <a:tabLst>
                  <a:tab pos="1146175" algn="l"/>
                </a:tabLst>
              </a:pPr>
              <a:r>
                <a:rPr lang="en-US" sz="1600" dirty="0" smtClean="0">
                  <a:solidFill>
                    <a:schemeClr val="bg2"/>
                  </a:solidFill>
                  <a:latin typeface="Courier New" pitchFamily="49" charset="0"/>
                </a:rPr>
                <a:t>   console.log </a:t>
              </a:r>
              <a:r>
                <a:rPr lang="en-US" sz="1600" dirty="0">
                  <a:solidFill>
                    <a:schemeClr val="bg2"/>
                  </a:solidFill>
                  <a:latin typeface="Courier New" pitchFamily="49" charset="0"/>
                </a:rPr>
                <a:t>(</a:t>
              </a:r>
              <a:r>
                <a:rPr lang="en-US" sz="1600" dirty="0" smtClean="0">
                  <a:solidFill>
                    <a:schemeClr val="bg2"/>
                  </a:solidFill>
                  <a:latin typeface="Courier New" pitchFamily="49" charset="0"/>
                </a:rPr>
                <a:t>"Value is zero."</a:t>
              </a:r>
              <a:r>
                <a:rPr lang="en-US" sz="1600" dirty="0">
                  <a:solidFill>
                    <a:schemeClr val="bg2"/>
                  </a:solidFill>
                  <a:latin typeface="Courier New" pitchFamily="49" charset="0"/>
                </a:rPr>
                <a:t>);</a:t>
              </a:r>
            </a:p>
            <a:p>
              <a:pPr lvl="1">
                <a:buFont typeface="Arial" charset="0"/>
                <a:buNone/>
                <a:tabLst>
                  <a:tab pos="1146175" algn="l"/>
                </a:tabLst>
              </a:pPr>
              <a:r>
                <a:rPr lang="en-US" sz="1600" b="1" dirty="0" smtClean="0">
                  <a:solidFill>
                    <a:schemeClr val="bg2"/>
                  </a:solidFill>
                  <a:latin typeface="Courier New" pitchFamily="49" charset="0"/>
                </a:rPr>
                <a:t>} else if (</a:t>
              </a:r>
              <a:r>
                <a:rPr lang="en-US" sz="1600" dirty="0">
                  <a:solidFill>
                    <a:schemeClr val="bg2"/>
                  </a:solidFill>
                  <a:latin typeface="Courier New" pitchFamily="49" charset="0"/>
                  <a:cs typeface="Courier New" pitchFamily="49" charset="0"/>
                </a:rPr>
                <a:t>rnd </a:t>
              </a:r>
              <a:r>
                <a:rPr lang="en-US" sz="1600" dirty="0" smtClean="0">
                  <a:solidFill>
                    <a:schemeClr val="bg2"/>
                  </a:solidFill>
                  <a:latin typeface="Courier New" pitchFamily="49" charset="0"/>
                </a:rPr>
                <a:t>&lt;= 50</a:t>
              </a:r>
              <a:r>
                <a:rPr lang="en-US" sz="1600" b="1" dirty="0" smtClean="0">
                  <a:solidFill>
                    <a:schemeClr val="bg2"/>
                  </a:solidFill>
                  <a:latin typeface="Courier New" pitchFamily="49" charset="0"/>
                </a:rPr>
                <a:t>) {</a:t>
              </a:r>
              <a:endParaRPr lang="en-US" sz="1600" b="1" dirty="0">
                <a:solidFill>
                  <a:schemeClr val="bg2"/>
                </a:solidFill>
                <a:latin typeface="Courier New" pitchFamily="49" charset="0"/>
              </a:endParaRPr>
            </a:p>
            <a:p>
              <a:pPr lvl="1">
                <a:buNone/>
                <a:tabLst>
                  <a:tab pos="1146175" algn="l"/>
                </a:tabLst>
              </a:pPr>
              <a:r>
                <a:rPr lang="en-US" sz="1600" dirty="0">
                  <a:solidFill>
                    <a:schemeClr val="bg2"/>
                  </a:solidFill>
                  <a:latin typeface="Courier New" pitchFamily="49" charset="0"/>
                </a:rPr>
                <a:t>  </a:t>
              </a:r>
              <a:r>
                <a:rPr lang="en-US" sz="1600" dirty="0" smtClean="0">
                  <a:solidFill>
                    <a:schemeClr val="bg2"/>
                  </a:solidFill>
                  <a:latin typeface="Courier New" pitchFamily="49" charset="0"/>
                </a:rPr>
                <a:t> console.log </a:t>
              </a:r>
              <a:r>
                <a:rPr lang="en-US" sz="1600" dirty="0">
                  <a:solidFill>
                    <a:schemeClr val="bg2"/>
                  </a:solidFill>
                  <a:latin typeface="Courier New" pitchFamily="49" charset="0"/>
                </a:rPr>
                <a:t>("Value is </a:t>
              </a:r>
              <a:r>
                <a:rPr lang="en-US" sz="1600" dirty="0" smtClean="0">
                  <a:solidFill>
                    <a:schemeClr val="bg2"/>
                  </a:solidFill>
                  <a:latin typeface="Courier New" pitchFamily="49" charset="0"/>
                </a:rPr>
                <a:t>1 - 50"</a:t>
              </a:r>
              <a:r>
                <a:rPr lang="en-US" sz="1600" dirty="0">
                  <a:solidFill>
                    <a:schemeClr val="bg2"/>
                  </a:solidFill>
                  <a:latin typeface="Courier New" pitchFamily="49" charset="0"/>
                </a:rPr>
                <a:t>)</a:t>
              </a:r>
              <a:r>
                <a:rPr lang="en-US" sz="1600" dirty="0" smtClean="0">
                  <a:solidFill>
                    <a:schemeClr val="bg2"/>
                  </a:solidFill>
                  <a:latin typeface="Courier New" pitchFamily="49" charset="0"/>
                </a:rPr>
                <a:t>;</a:t>
              </a:r>
            </a:p>
            <a:p>
              <a:pPr lvl="1">
                <a:buNone/>
                <a:tabLst>
                  <a:tab pos="1146175" algn="l"/>
                </a:tabLst>
              </a:pPr>
              <a:r>
                <a:rPr lang="en-US" sz="1600" b="1" dirty="0" smtClean="0">
                  <a:solidFill>
                    <a:schemeClr val="bg2"/>
                  </a:solidFill>
                  <a:latin typeface="Courier New" pitchFamily="49" charset="0"/>
                </a:rPr>
                <a:t>} else {</a:t>
              </a:r>
            </a:p>
            <a:p>
              <a:pPr lvl="1">
                <a:buNone/>
                <a:tabLst>
                  <a:tab pos="1146175" algn="l"/>
                </a:tabLst>
              </a:pPr>
              <a:r>
                <a:rPr lang="en-US" sz="1600" dirty="0" smtClean="0">
                  <a:solidFill>
                    <a:schemeClr val="bg2"/>
                  </a:solidFill>
                  <a:latin typeface="Courier New" pitchFamily="49" charset="0"/>
                </a:rPr>
                <a:t>  </a:t>
              </a:r>
              <a:r>
                <a:rPr lang="en-US" sz="1600" dirty="0">
                  <a:solidFill>
                    <a:schemeClr val="bg2"/>
                  </a:solidFill>
                  <a:latin typeface="Courier New" pitchFamily="49" charset="0"/>
                </a:rPr>
                <a:t> </a:t>
              </a:r>
              <a:r>
                <a:rPr lang="en-US" sz="1600" dirty="0" smtClean="0">
                  <a:solidFill>
                    <a:schemeClr val="bg2"/>
                  </a:solidFill>
                  <a:latin typeface="Courier New" pitchFamily="49" charset="0"/>
                </a:rPr>
                <a:t>console.log </a:t>
              </a:r>
              <a:r>
                <a:rPr lang="en-US" sz="1600" dirty="0">
                  <a:solidFill>
                    <a:schemeClr val="bg2"/>
                  </a:solidFill>
                  <a:latin typeface="Courier New" pitchFamily="49" charset="0"/>
                </a:rPr>
                <a:t>("Value is </a:t>
              </a:r>
              <a:r>
                <a:rPr lang="en-US" sz="1600" dirty="0" smtClean="0">
                  <a:solidFill>
                    <a:schemeClr val="bg2"/>
                  </a:solidFill>
                  <a:latin typeface="Courier New" pitchFamily="49" charset="0"/>
                </a:rPr>
                <a:t>51 </a:t>
              </a:r>
              <a:r>
                <a:rPr lang="en-US" sz="1600" dirty="0">
                  <a:solidFill>
                    <a:schemeClr val="bg2"/>
                  </a:solidFill>
                  <a:latin typeface="Courier New" pitchFamily="49" charset="0"/>
                </a:rPr>
                <a:t>- </a:t>
              </a:r>
              <a:r>
                <a:rPr lang="en-US" sz="1600" dirty="0" smtClean="0">
                  <a:solidFill>
                    <a:schemeClr val="bg2"/>
                  </a:solidFill>
                  <a:latin typeface="Courier New" pitchFamily="49" charset="0"/>
                </a:rPr>
                <a:t>100"</a:t>
              </a:r>
              <a:r>
                <a:rPr lang="en-US" sz="1600" dirty="0">
                  <a:solidFill>
                    <a:schemeClr val="bg2"/>
                  </a:solidFill>
                  <a:latin typeface="Courier New" pitchFamily="49" charset="0"/>
                </a:rPr>
                <a:t>);</a:t>
              </a:r>
            </a:p>
            <a:p>
              <a:pPr lvl="1">
                <a:buNone/>
                <a:tabLst>
                  <a:tab pos="1146175" algn="l"/>
                </a:tabLst>
              </a:pPr>
              <a:r>
                <a:rPr lang="en-US" sz="1600" b="1" dirty="0" smtClean="0">
                  <a:solidFill>
                    <a:schemeClr val="bg2"/>
                  </a:solidFill>
                  <a:latin typeface="Courier New" pitchFamily="49" charset="0"/>
                </a:rPr>
                <a:t>}</a:t>
              </a:r>
              <a:endParaRPr lang="en-US" sz="1600" b="1" dirty="0">
                <a:solidFill>
                  <a:schemeClr val="bg2"/>
                </a:solidFill>
                <a:latin typeface="Courier New" pitchFamily="49" charset="0"/>
              </a:endParaRPr>
            </a:p>
          </p:txBody>
        </p:sp>
        <p:sp>
          <p:nvSpPr>
            <p:cNvPr id="6" name="shape1"/>
            <p:cNvSpPr txBox="1">
              <a:spLocks noChangeArrowheads="1"/>
            </p:cNvSpPr>
            <p:nvPr/>
          </p:nvSpPr>
          <p:spPr bwMode="blackWhite">
            <a:xfrm>
              <a:off x="1247406" y="5005034"/>
              <a:ext cx="6649189" cy="830997"/>
            </a:xfrm>
            <a:prstGeom prst="rect">
              <a:avLst/>
            </a:prstGeom>
            <a:noFill/>
            <a:ln w="28575">
              <a:solidFill>
                <a:srgbClr val="8CC8FF"/>
              </a:solidFill>
              <a:miter lim="800000"/>
              <a:headEnd/>
              <a:tailEnd/>
            </a:ln>
            <a:effectLst/>
          </p:spPr>
          <p:txBody>
            <a:bodyPr wrap="square">
              <a:spAutoFit/>
            </a:bodyPr>
            <a:lstStyle/>
            <a:p>
              <a:pPr lvl="1">
                <a:buNone/>
              </a:pPr>
              <a:r>
                <a:rPr lang="en-US" sz="1600" dirty="0">
                  <a:solidFill>
                    <a:srgbClr val="000000"/>
                  </a:solidFill>
                  <a:latin typeface="Courier New" pitchFamily="49" charset="0"/>
                </a:rPr>
                <a:t>if ((</a:t>
              </a:r>
              <a:r>
                <a:rPr lang="en-US" sz="1600" dirty="0">
                  <a:solidFill>
                    <a:srgbClr val="000000"/>
                  </a:solidFill>
                  <a:latin typeface="Courier New" pitchFamily="49" charset="0"/>
                  <a:cs typeface="Courier New" pitchFamily="49" charset="0"/>
                </a:rPr>
                <a:t>rnd </a:t>
              </a:r>
              <a:r>
                <a:rPr lang="en-US" sz="1600" dirty="0">
                  <a:solidFill>
                    <a:srgbClr val="000000"/>
                  </a:solidFill>
                  <a:latin typeface="Courier New" pitchFamily="49" charset="0"/>
                </a:rPr>
                <a:t>== 0) </a:t>
              </a:r>
              <a:r>
                <a:rPr lang="en-US" sz="1600" b="1" dirty="0">
                  <a:solidFill>
                    <a:srgbClr val="000000"/>
                  </a:solidFill>
                  <a:latin typeface="Courier New" pitchFamily="49" charset="0"/>
                </a:rPr>
                <a:t>||</a:t>
              </a:r>
              <a:r>
                <a:rPr lang="en-US" sz="1600" dirty="0">
                  <a:solidFill>
                    <a:srgbClr val="000000"/>
                  </a:solidFill>
                  <a:latin typeface="Courier New" pitchFamily="49" charset="0"/>
                </a:rPr>
                <a:t> (rnd == 100)) {</a:t>
              </a:r>
            </a:p>
            <a:p>
              <a:pPr lvl="1">
                <a:buFont typeface="Arial" charset="0"/>
                <a:buNone/>
              </a:pPr>
              <a:r>
                <a:rPr lang="en-US" sz="1600" dirty="0">
                  <a:solidFill>
                    <a:srgbClr val="000000"/>
                  </a:solidFill>
                  <a:latin typeface="Courier New" pitchFamily="49" charset="0"/>
                </a:rPr>
                <a:t>   console.log("Value is 0 or 100");</a:t>
              </a:r>
            </a:p>
            <a:p>
              <a:pPr lvl="1">
                <a:buFont typeface="Arial" charset="0"/>
                <a:buNone/>
              </a:pPr>
              <a:r>
                <a:rPr lang="en-US" sz="1600" dirty="0">
                  <a:solidFill>
                    <a:srgbClr val="000000"/>
                  </a:solidFill>
                  <a:latin typeface="Courier New" pitchFamily="49" charset="0"/>
                </a:rPr>
                <a:t>}</a:t>
              </a:r>
            </a:p>
          </p:txBody>
        </p:sp>
      </p:grpSp>
    </p:spTree>
    <p:custDataLst>
      <p:tags r:id="rId1"/>
    </p:custDataLst>
    <p:extLst>
      <p:ext uri="{BB962C8B-B14F-4D97-AF65-F5344CB8AC3E}">
        <p14:creationId xmlns:p14="http://schemas.microsoft.com/office/powerpoint/2010/main" val="1036220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2923877"/>
          </a:xfrm>
        </p:spPr>
        <p:txBody>
          <a:bodyPr/>
          <a:lstStyle/>
          <a:p>
            <a:r>
              <a:rPr lang="fr-FR" noProof="0" dirty="0" smtClean="0"/>
              <a:t>Fonctionne comme une instruction </a:t>
            </a:r>
            <a:r>
              <a:rPr lang="fr-FR" noProof="0" dirty="0" smtClean="0">
                <a:latin typeface="Courier New" pitchFamily="49" charset="0"/>
                <a:cs typeface="Courier New" pitchFamily="49" charset="0"/>
              </a:rPr>
              <a:t>if … </a:t>
            </a:r>
            <a:r>
              <a:rPr lang="fr-FR" noProof="0" dirty="0" err="1" smtClean="0">
                <a:latin typeface="Courier New" pitchFamily="49" charset="0"/>
                <a:cs typeface="Courier New" pitchFamily="49" charset="0"/>
              </a:rPr>
              <a:t>else</a:t>
            </a:r>
            <a:r>
              <a:rPr lang="fr-FR" dirty="0"/>
              <a:t> </a:t>
            </a:r>
            <a:r>
              <a:rPr lang="fr-FR" dirty="0" err="1"/>
              <a:t>inline</a:t>
            </a:r>
            <a:r>
              <a:rPr lang="fr-FR" dirty="0"/>
              <a:t> </a:t>
            </a:r>
            <a:endParaRPr lang="fr-FR" noProof="0" dirty="0" smtClean="0"/>
          </a:p>
          <a:p>
            <a:r>
              <a:rPr lang="fr-FR" noProof="0" dirty="0" smtClean="0"/>
              <a:t>Forme générale :</a:t>
            </a:r>
          </a:p>
          <a:p>
            <a:endParaRPr lang="fr-FR" noProof="0" dirty="0" smtClean="0"/>
          </a:p>
          <a:p>
            <a:r>
              <a:rPr lang="fr-FR" noProof="0" dirty="0" smtClean="0"/>
              <a:t>Tester pour déterminer combien il y a d’éléments </a:t>
            </a:r>
            <a:r>
              <a:rPr lang="fr-FR" noProof="0" dirty="0" smtClean="0">
                <a:latin typeface="Courier New"/>
                <a:cs typeface="Courier New"/>
              </a:rPr>
              <a:t>p</a:t>
            </a:r>
            <a:r>
              <a:rPr lang="fr-FR" noProof="0" dirty="0" smtClean="0"/>
              <a:t> dans la page</a:t>
            </a:r>
          </a:p>
          <a:p>
            <a:pPr lvl="1"/>
            <a:r>
              <a:rPr lang="fr-FR" dirty="0"/>
              <a:t>Affichera le nombre dans une alerte ou affichera à la console si aucun élément n’est trouvé</a:t>
            </a:r>
            <a:endParaRPr lang="fr-FR" noProof="0" dirty="0" smtClean="0">
              <a:solidFill>
                <a:srgbClr val="FF5050"/>
              </a:solidFill>
            </a:endParaRPr>
          </a:p>
          <a:p>
            <a:pPr lvl="1"/>
            <a:endParaRPr lang="fr-FR" noProof="0" dirty="0" smtClean="0"/>
          </a:p>
          <a:p>
            <a:pPr lvl="1"/>
            <a:endParaRPr lang="fr-FR" noProof="0" dirty="0" smtClean="0"/>
          </a:p>
        </p:txBody>
      </p:sp>
      <p:sp>
        <p:nvSpPr>
          <p:cNvPr id="2" name="Title 1"/>
          <p:cNvSpPr>
            <a:spLocks noGrp="1"/>
          </p:cNvSpPr>
          <p:nvPr>
            <p:ph type="title"/>
          </p:nvPr>
        </p:nvSpPr>
        <p:spPr/>
        <p:txBody>
          <a:bodyPr/>
          <a:lstStyle/>
          <a:p>
            <a:r>
              <a:rPr lang="fr-FR" noProof="0" dirty="0" smtClean="0"/>
              <a:t>L’opérateur conditionnel (ternaire)</a:t>
            </a:r>
            <a:endParaRPr lang="fr-FR" noProof="0" dirty="0"/>
          </a:p>
        </p:txBody>
      </p:sp>
      <p:grpSp>
        <p:nvGrpSpPr>
          <p:cNvPr id="6" name="Group 5"/>
          <p:cNvGrpSpPr/>
          <p:nvPr/>
        </p:nvGrpSpPr>
        <p:grpSpPr>
          <a:xfrm>
            <a:off x="670747" y="1465416"/>
            <a:ext cx="7802506" cy="2221813"/>
            <a:chOff x="670747" y="2196936"/>
            <a:chExt cx="7802506" cy="2221813"/>
          </a:xfrm>
        </p:grpSpPr>
        <p:sp>
          <p:nvSpPr>
            <p:cNvPr id="4" name="shape2"/>
            <p:cNvSpPr txBox="1"/>
            <p:nvPr/>
          </p:nvSpPr>
          <p:spPr>
            <a:xfrm>
              <a:off x="863055" y="2196936"/>
              <a:ext cx="7417890" cy="338554"/>
            </a:xfrm>
            <a:prstGeom prst="rect">
              <a:avLst/>
            </a:prstGeom>
            <a:noFill/>
            <a:ln w="28575">
              <a:solidFill>
                <a:srgbClr val="8CC8FF"/>
              </a:solidFill>
            </a:ln>
          </p:spPr>
          <p:txBody>
            <a:bodyPr wrap="square" rtlCol="0">
              <a:spAutoFit/>
            </a:bodyPr>
            <a:lstStyle/>
            <a:p>
              <a:r>
                <a:rPr lang="en-US" sz="1600" i="1" dirty="0" smtClean="0">
                  <a:solidFill>
                    <a:schemeClr val="bg2"/>
                  </a:solidFill>
                  <a:latin typeface="Courier New"/>
                  <a:cs typeface="Courier New"/>
                </a:rPr>
                <a:t>test expression</a:t>
              </a:r>
              <a:r>
                <a:rPr lang="en-US" sz="1600" dirty="0" smtClean="0">
                  <a:solidFill>
                    <a:schemeClr val="bg2"/>
                  </a:solidFill>
                  <a:latin typeface="Courier New"/>
                  <a:cs typeface="Courier New"/>
                </a:rPr>
                <a:t> ? </a:t>
              </a:r>
              <a:r>
                <a:rPr lang="en-US" sz="1600" i="1" dirty="0" smtClean="0">
                  <a:solidFill>
                    <a:schemeClr val="bg2"/>
                  </a:solidFill>
                  <a:latin typeface="Courier New"/>
                  <a:cs typeface="Courier New"/>
                </a:rPr>
                <a:t>true statement</a:t>
              </a:r>
              <a:r>
                <a:rPr lang="en-US" sz="1600" dirty="0" smtClean="0">
                  <a:solidFill>
                    <a:schemeClr val="bg2"/>
                  </a:solidFill>
                  <a:latin typeface="Courier New"/>
                  <a:cs typeface="Courier New"/>
                </a:rPr>
                <a:t> : </a:t>
              </a:r>
              <a:r>
                <a:rPr lang="en-US" sz="1600" i="1" dirty="0" smtClean="0">
                  <a:solidFill>
                    <a:schemeClr val="bg2"/>
                  </a:solidFill>
                  <a:latin typeface="Courier New"/>
                  <a:cs typeface="Courier New"/>
                </a:rPr>
                <a:t>false statement</a:t>
              </a:r>
              <a:endParaRPr lang="en-US" sz="1600" i="1" dirty="0">
                <a:solidFill>
                  <a:schemeClr val="bg2"/>
                </a:solidFill>
                <a:latin typeface="Courier New"/>
                <a:cs typeface="Courier New"/>
              </a:endParaRPr>
            </a:p>
          </p:txBody>
        </p:sp>
        <p:sp>
          <p:nvSpPr>
            <p:cNvPr id="5" name="shape1"/>
            <p:cNvSpPr txBox="1"/>
            <p:nvPr/>
          </p:nvSpPr>
          <p:spPr>
            <a:xfrm>
              <a:off x="670747" y="3833973"/>
              <a:ext cx="7802506" cy="584776"/>
            </a:xfrm>
            <a:prstGeom prst="rect">
              <a:avLst/>
            </a:prstGeom>
            <a:noFill/>
            <a:ln w="28575">
              <a:solidFill>
                <a:srgbClr val="8CC8FF"/>
              </a:solidFill>
            </a:ln>
          </p:spPr>
          <p:txBody>
            <a:bodyPr wrap="square" rtlCol="0">
              <a:spAutoFit/>
            </a:bodyPr>
            <a:lstStyle/>
            <a:p>
              <a:r>
                <a:rPr lang="en-US" sz="1600" dirty="0" smtClean="0">
                  <a:solidFill>
                    <a:schemeClr val="bg2"/>
                  </a:solidFill>
                  <a:latin typeface="Courier New"/>
                  <a:cs typeface="Courier New"/>
                </a:rPr>
                <a:t>var count = document.getElementsByTagName("p").length;</a:t>
              </a:r>
            </a:p>
            <a:p>
              <a:r>
                <a:rPr lang="en-US" sz="1600" dirty="0">
                  <a:solidFill>
                    <a:schemeClr val="bg2"/>
                  </a:solidFill>
                  <a:latin typeface="Courier New"/>
                  <a:cs typeface="Courier New"/>
                </a:rPr>
                <a:t>c</a:t>
              </a:r>
              <a:r>
                <a:rPr lang="en-US" sz="1600" dirty="0" smtClean="0">
                  <a:solidFill>
                    <a:schemeClr val="bg2"/>
                  </a:solidFill>
                  <a:latin typeface="Courier New"/>
                  <a:cs typeface="Courier New"/>
                </a:rPr>
                <a:t>ount == 0 ? console.log("No p found") : alert(count);</a:t>
              </a:r>
            </a:p>
          </p:txBody>
        </p:sp>
      </p:grpSp>
    </p:spTree>
    <p:custDataLst>
      <p:tags r:id="rId1"/>
    </p:custDataLst>
    <p:extLst>
      <p:ext uri="{BB962C8B-B14F-4D97-AF65-F5344CB8AC3E}">
        <p14:creationId xmlns:p14="http://schemas.microsoft.com/office/powerpoint/2010/main" val="2529942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3559949"/>
          </a:xfrm>
        </p:spPr>
        <p:txBody>
          <a:bodyPr/>
          <a:lstStyle/>
          <a:p>
            <a:r>
              <a:rPr lang="fr-FR" noProof="0" dirty="0" smtClean="0"/>
              <a:t>Il y a plusieurs façons d’ajouter JavaScript à une page</a:t>
            </a:r>
          </a:p>
          <a:p>
            <a:pPr marL="342900" indent="-342900">
              <a:buSzPct val="100000"/>
              <a:buFont typeface="+mj-lt"/>
              <a:buAutoNum type="arabicPeriod"/>
            </a:pPr>
            <a:r>
              <a:rPr lang="fr-FR" dirty="0" smtClean="0"/>
              <a:t>Encapsuler </a:t>
            </a:r>
            <a:r>
              <a:rPr lang="fr-FR" noProof="0" dirty="0" smtClean="0"/>
              <a:t>dans le HTML avec l’élément </a:t>
            </a:r>
            <a:r>
              <a:rPr lang="fr-FR" noProof="0" dirty="0" smtClean="0">
                <a:latin typeface="Courier New"/>
                <a:cs typeface="Courier New"/>
              </a:rPr>
              <a:t>&lt;script&gt;</a:t>
            </a:r>
            <a:r>
              <a:rPr lang="fr-FR" noProof="0" dirty="0" smtClean="0"/>
              <a:t> </a:t>
            </a:r>
          </a:p>
          <a:p>
            <a:pPr lvl="1"/>
            <a:r>
              <a:rPr lang="fr-FR" noProof="0" dirty="0" smtClean="0"/>
              <a:t>Peut être n’importe où dans les sections </a:t>
            </a:r>
            <a:r>
              <a:rPr lang="fr-FR" noProof="0" dirty="0" smtClean="0">
                <a:latin typeface="Courier New"/>
                <a:cs typeface="Courier New"/>
              </a:rPr>
              <a:t>&lt;</a:t>
            </a:r>
            <a:r>
              <a:rPr lang="fr-FR" noProof="0" dirty="0" err="1" smtClean="0">
                <a:latin typeface="Courier New"/>
                <a:cs typeface="Courier New"/>
              </a:rPr>
              <a:t>head</a:t>
            </a:r>
            <a:r>
              <a:rPr lang="fr-FR" noProof="0" dirty="0" smtClean="0">
                <a:latin typeface="Courier New"/>
                <a:cs typeface="Courier New"/>
              </a:rPr>
              <a:t>&gt; </a:t>
            </a:r>
            <a:r>
              <a:rPr lang="fr-FR" noProof="0" dirty="0" smtClean="0"/>
              <a:t>ou </a:t>
            </a:r>
            <a:r>
              <a:rPr lang="fr-FR" noProof="0" dirty="0" smtClean="0">
                <a:latin typeface="Courier New"/>
                <a:cs typeface="Courier New"/>
              </a:rPr>
              <a:t>&lt;body&gt;</a:t>
            </a:r>
            <a:endParaRPr lang="fr-FR" noProof="0" dirty="0" smtClean="0"/>
          </a:p>
          <a:p>
            <a:pPr lvl="1"/>
            <a:r>
              <a:rPr lang="fr-FR" noProof="0" dirty="0" smtClean="0"/>
              <a:t>Le nombre d’éléments </a:t>
            </a:r>
            <a:r>
              <a:rPr lang="fr-FR" noProof="0" dirty="0" smtClean="0">
                <a:latin typeface="Courier New"/>
                <a:cs typeface="Courier New"/>
              </a:rPr>
              <a:t>&lt;script&gt; </a:t>
            </a:r>
            <a:r>
              <a:rPr lang="fr-FR" noProof="0" dirty="0" smtClean="0"/>
              <a:t>n’est pas limité</a:t>
            </a:r>
          </a:p>
          <a:p>
            <a:endParaRPr lang="fr-FR" noProof="0" dirty="0" smtClean="0"/>
          </a:p>
          <a:p>
            <a:pPr marL="0" indent="0">
              <a:buNone/>
            </a:pPr>
            <a:endParaRPr lang="fr-FR" noProof="0" dirty="0" smtClean="0"/>
          </a:p>
          <a:p>
            <a:pPr marL="0" indent="0">
              <a:buNone/>
            </a:pPr>
            <a:endParaRPr lang="fr-FR" noProof="0" dirty="0" smtClean="0"/>
          </a:p>
          <a:p>
            <a:pPr marL="342900" indent="-342900">
              <a:buSzPct val="100000"/>
              <a:buFont typeface="+mj-lt"/>
              <a:buAutoNum type="arabicPeriod" startAt="2"/>
            </a:pPr>
            <a:r>
              <a:rPr lang="fr-FR" noProof="0" dirty="0" smtClean="0"/>
              <a:t>Référencer un fichier JavaScript externe</a:t>
            </a:r>
          </a:p>
          <a:p>
            <a:pPr lvl="1"/>
            <a:r>
              <a:rPr lang="fr-FR" noProof="0" dirty="0" smtClean="0"/>
              <a:t>Utiliser un élément </a:t>
            </a:r>
            <a:r>
              <a:rPr lang="fr-FR" noProof="0" dirty="0" smtClean="0">
                <a:latin typeface="Courier New"/>
                <a:cs typeface="Courier New"/>
              </a:rPr>
              <a:t>&lt;script&gt;</a:t>
            </a:r>
            <a:r>
              <a:rPr lang="fr-FR" noProof="0" dirty="0" smtClean="0"/>
              <a:t> avec un attribut </a:t>
            </a:r>
            <a:r>
              <a:rPr lang="fr-FR" noProof="0" dirty="0" err="1" smtClean="0">
                <a:latin typeface="Courier New"/>
                <a:cs typeface="Courier New"/>
              </a:rPr>
              <a:t>src</a:t>
            </a:r>
            <a:endParaRPr lang="fr-FR" noProof="0" dirty="0"/>
          </a:p>
        </p:txBody>
      </p:sp>
      <p:sp>
        <p:nvSpPr>
          <p:cNvPr id="2" name="Title 1"/>
          <p:cNvSpPr>
            <a:spLocks noGrp="1"/>
          </p:cNvSpPr>
          <p:nvPr>
            <p:ph type="title"/>
          </p:nvPr>
        </p:nvSpPr>
        <p:spPr/>
        <p:txBody>
          <a:bodyPr/>
          <a:lstStyle/>
          <a:p>
            <a:r>
              <a:rPr lang="fr-FR" noProof="0" dirty="0" smtClean="0"/>
              <a:t>Ajouter JavaScript à une page Web</a:t>
            </a:r>
            <a:endParaRPr lang="fr-FR" noProof="0" dirty="0"/>
          </a:p>
        </p:txBody>
      </p:sp>
      <p:grpSp>
        <p:nvGrpSpPr>
          <p:cNvPr id="6" name="Group 5"/>
          <p:cNvGrpSpPr/>
          <p:nvPr/>
        </p:nvGrpSpPr>
        <p:grpSpPr>
          <a:xfrm>
            <a:off x="1026427" y="2208381"/>
            <a:ext cx="7091146" cy="3196999"/>
            <a:chOff x="1026427" y="2869565"/>
            <a:chExt cx="7091146" cy="3196999"/>
          </a:xfrm>
        </p:grpSpPr>
        <p:sp>
          <p:nvSpPr>
            <p:cNvPr id="4" name="shape2"/>
            <p:cNvSpPr txBox="1">
              <a:spLocks noChangeArrowheads="1"/>
            </p:cNvSpPr>
            <p:nvPr/>
          </p:nvSpPr>
          <p:spPr bwMode="blackWhite">
            <a:xfrm>
              <a:off x="1612861" y="2869565"/>
              <a:ext cx="5918278" cy="844847"/>
            </a:xfrm>
            <a:prstGeom prst="rect">
              <a:avLst/>
            </a:prstGeom>
            <a:noFill/>
            <a:ln w="28575">
              <a:solidFill>
                <a:srgbClr val="009905"/>
              </a:solidFill>
              <a:miter lim="800000"/>
              <a:headEnd/>
              <a:tailEnd/>
            </a:ln>
            <a:effectLst/>
          </p:spPr>
          <p:txBody>
            <a:bodyPr wrap="square">
              <a:spAutoFit/>
            </a:bodyPr>
            <a:lstStyle/>
            <a:p>
              <a:pPr>
                <a:lnSpc>
                  <a:spcPct val="90000"/>
                </a:lnSpc>
              </a:pPr>
              <a:r>
                <a:rPr lang="en-US" sz="1800" dirty="0">
                  <a:solidFill>
                    <a:schemeClr val="bg2"/>
                  </a:solidFill>
                  <a:latin typeface="Courier New" pitchFamily="49" charset="0"/>
                </a:rPr>
                <a:t>&lt;</a:t>
              </a:r>
              <a:r>
                <a:rPr lang="en-US" sz="1800" dirty="0" smtClean="0">
                  <a:solidFill>
                    <a:schemeClr val="bg2"/>
                  </a:solidFill>
                  <a:latin typeface="Courier New" pitchFamily="49" charset="0"/>
                </a:rPr>
                <a:t>script&gt;</a:t>
              </a:r>
            </a:p>
            <a:p>
              <a:pPr>
                <a:lnSpc>
                  <a:spcPct val="90000"/>
                </a:lnSpc>
              </a:pPr>
              <a:r>
                <a:rPr lang="en-US" sz="1800" dirty="0">
                  <a:solidFill>
                    <a:schemeClr val="bg2"/>
                  </a:solidFill>
                  <a:latin typeface="Courier New" pitchFamily="49" charset="0"/>
                </a:rPr>
                <a:t> </a:t>
              </a:r>
              <a:r>
                <a:rPr lang="en-US" sz="1800" dirty="0" smtClean="0">
                  <a:solidFill>
                    <a:schemeClr val="bg2"/>
                  </a:solidFill>
                  <a:latin typeface="Courier New" pitchFamily="49" charset="0"/>
                </a:rPr>
                <a:t>  // Place JavaScript code here...</a:t>
              </a:r>
            </a:p>
            <a:p>
              <a:pPr>
                <a:lnSpc>
                  <a:spcPct val="90000"/>
                </a:lnSpc>
              </a:pPr>
              <a:r>
                <a:rPr lang="en-US" sz="1800" dirty="0" smtClean="0">
                  <a:solidFill>
                    <a:schemeClr val="bg2"/>
                  </a:solidFill>
                  <a:latin typeface="Courier New" pitchFamily="49" charset="0"/>
                </a:rPr>
                <a:t>&lt;/script&gt;</a:t>
              </a:r>
              <a:endParaRPr lang="en-US" sz="1800" dirty="0">
                <a:solidFill>
                  <a:schemeClr val="bg2"/>
                </a:solidFill>
                <a:latin typeface="Courier New" pitchFamily="49" charset="0"/>
              </a:endParaRPr>
            </a:p>
          </p:txBody>
        </p:sp>
        <p:sp>
          <p:nvSpPr>
            <p:cNvPr id="5" name="shape1"/>
            <p:cNvSpPr txBox="1">
              <a:spLocks noChangeArrowheads="1"/>
            </p:cNvSpPr>
            <p:nvPr/>
          </p:nvSpPr>
          <p:spPr bwMode="blackWhite">
            <a:xfrm>
              <a:off x="1026427" y="4972418"/>
              <a:ext cx="7091146" cy="1094146"/>
            </a:xfrm>
            <a:prstGeom prst="rect">
              <a:avLst/>
            </a:prstGeom>
            <a:noFill/>
            <a:ln w="28575">
              <a:solidFill>
                <a:srgbClr val="009905"/>
              </a:solidFill>
              <a:miter lim="800000"/>
              <a:headEnd/>
              <a:tailEnd/>
            </a:ln>
            <a:effectLst/>
          </p:spPr>
          <p:txBody>
            <a:bodyPr wrap="square">
              <a:spAutoFit/>
            </a:bodyPr>
            <a:lstStyle/>
            <a:p>
              <a:pPr>
                <a:lnSpc>
                  <a:spcPct val="90000"/>
                </a:lnSpc>
              </a:pPr>
              <a:r>
                <a:rPr lang="en-US" sz="1800" dirty="0">
                  <a:solidFill>
                    <a:schemeClr val="bg2"/>
                  </a:solidFill>
                  <a:latin typeface="Courier New" pitchFamily="49" charset="0"/>
                </a:rPr>
                <a:t>&lt;</a:t>
              </a:r>
              <a:r>
                <a:rPr lang="en-US" sz="1800" dirty="0" smtClean="0">
                  <a:solidFill>
                    <a:schemeClr val="bg2"/>
                  </a:solidFill>
                  <a:latin typeface="Courier New" pitchFamily="49" charset="0"/>
                </a:rPr>
                <a:t>script src="js/jTree.js"&gt;</a:t>
              </a:r>
            </a:p>
            <a:p>
              <a:pPr>
                <a:lnSpc>
                  <a:spcPct val="90000"/>
                </a:lnSpc>
              </a:pPr>
              <a:r>
                <a:rPr lang="en-US" sz="1800" dirty="0">
                  <a:solidFill>
                    <a:schemeClr val="bg2"/>
                  </a:solidFill>
                  <a:latin typeface="Courier New" pitchFamily="49" charset="0"/>
                </a:rPr>
                <a:t> </a:t>
              </a:r>
              <a:r>
                <a:rPr lang="en-US" sz="1800" dirty="0" smtClean="0">
                  <a:solidFill>
                    <a:schemeClr val="bg2"/>
                  </a:solidFill>
                  <a:latin typeface="Courier New" pitchFamily="49" charset="0"/>
                </a:rPr>
                <a:t>  // Do not put any code here</a:t>
              </a:r>
            </a:p>
            <a:p>
              <a:pPr>
                <a:lnSpc>
                  <a:spcPct val="90000"/>
                </a:lnSpc>
              </a:pPr>
              <a:r>
                <a:rPr lang="en-US" sz="1800" dirty="0">
                  <a:solidFill>
                    <a:schemeClr val="bg2"/>
                  </a:solidFill>
                  <a:latin typeface="Courier New" pitchFamily="49" charset="0"/>
                </a:rPr>
                <a:t> </a:t>
              </a:r>
              <a:r>
                <a:rPr lang="en-US" sz="1800" dirty="0" smtClean="0">
                  <a:solidFill>
                    <a:schemeClr val="bg2"/>
                  </a:solidFill>
                  <a:latin typeface="Courier New" pitchFamily="49" charset="0"/>
                </a:rPr>
                <a:t>  // Any code placed here will be ignored!</a:t>
              </a:r>
            </a:p>
            <a:p>
              <a:pPr>
                <a:lnSpc>
                  <a:spcPct val="90000"/>
                </a:lnSpc>
              </a:pPr>
              <a:r>
                <a:rPr lang="en-US" sz="1800" dirty="0" smtClean="0">
                  <a:solidFill>
                    <a:schemeClr val="bg2"/>
                  </a:solidFill>
                  <a:latin typeface="Courier New" pitchFamily="49" charset="0"/>
                </a:rPr>
                <a:t>&lt;/script&gt;</a:t>
              </a:r>
              <a:endParaRPr lang="en-US" sz="1800" dirty="0">
                <a:solidFill>
                  <a:schemeClr val="bg2"/>
                </a:solidFill>
                <a:latin typeface="Courier New" pitchFamily="49" charset="0"/>
              </a:endParaRPr>
            </a:p>
          </p:txBody>
        </p:sp>
      </p:grpSp>
    </p:spTree>
    <p:custDataLst>
      <p:tags r:id="rId1"/>
    </p:custDataLst>
    <p:extLst>
      <p:ext uri="{BB962C8B-B14F-4D97-AF65-F5344CB8AC3E}">
        <p14:creationId xmlns:p14="http://schemas.microsoft.com/office/powerpoint/2010/main" val="208821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7" name="Rectangle 3"/>
          <p:cNvSpPr>
            <a:spLocks noGrp="1" noChangeArrowheads="1"/>
          </p:cNvSpPr>
          <p:nvPr>
            <p:ph idx="1"/>
          </p:nvPr>
        </p:nvSpPr>
        <p:spPr>
          <a:xfrm>
            <a:off x="279400" y="584200"/>
            <a:ext cx="8599488" cy="2467342"/>
          </a:xfrm>
        </p:spPr>
        <p:txBody>
          <a:bodyPr/>
          <a:lstStyle/>
          <a:p>
            <a:r>
              <a:rPr lang="fr-FR" dirty="0" smtClean="0"/>
              <a:t>La boucle </a:t>
            </a:r>
            <a:r>
              <a:rPr lang="fr-FR" dirty="0" smtClean="0">
                <a:latin typeface="Courier New" pitchFamily="49" charset="0"/>
                <a:cs typeface="Courier New" pitchFamily="49" charset="0"/>
              </a:rPr>
              <a:t>for</a:t>
            </a:r>
            <a:r>
              <a:rPr lang="fr-FR" dirty="0" smtClean="0"/>
              <a:t> sert à répéter une instruction un nombre déterminé de fois</a:t>
            </a:r>
          </a:p>
          <a:p>
            <a:r>
              <a:rPr lang="fr-FR" dirty="0" smtClean="0"/>
              <a:t>JavaScript possède une boucle </a:t>
            </a:r>
            <a:r>
              <a:rPr lang="fr-FR" dirty="0" smtClean="0">
                <a:latin typeface="Courier New" pitchFamily="49" charset="0"/>
              </a:rPr>
              <a:t>for</a:t>
            </a:r>
            <a:r>
              <a:rPr lang="fr-FR" dirty="0" smtClean="0"/>
              <a:t> et une boucle </a:t>
            </a:r>
            <a:r>
              <a:rPr lang="fr-FR" dirty="0" err="1" smtClean="0">
                <a:latin typeface="Courier New" pitchFamily="49" charset="0"/>
              </a:rPr>
              <a:t>while</a:t>
            </a:r>
            <a:endParaRPr lang="fr-FR" dirty="0" smtClean="0"/>
          </a:p>
          <a:p>
            <a:pPr lvl="1"/>
            <a:r>
              <a:rPr lang="fr-FR" dirty="0" smtClean="0"/>
              <a:t>Répète une instruction jusqu’à ce qu’une condition soit fausse</a:t>
            </a:r>
          </a:p>
          <a:p>
            <a:pPr lvl="1"/>
            <a:r>
              <a:rPr lang="fr-FR" dirty="0" smtClean="0"/>
              <a:t>La condition est testée avant l’exécution de la boucle </a:t>
            </a:r>
          </a:p>
          <a:p>
            <a:r>
              <a:rPr lang="fr-FR" dirty="0" err="1" smtClean="0"/>
              <a:t>Syntae</a:t>
            </a:r>
            <a:r>
              <a:rPr lang="fr-FR" dirty="0" smtClean="0"/>
              <a:t> de la boucle </a:t>
            </a:r>
            <a:r>
              <a:rPr lang="fr-FR" dirty="0" smtClean="0">
                <a:latin typeface="Courier New" pitchFamily="49" charset="0"/>
              </a:rPr>
              <a:t>for</a:t>
            </a:r>
            <a:r>
              <a:rPr lang="fr-FR" dirty="0" smtClean="0"/>
              <a:t> : </a:t>
            </a:r>
            <a:endParaRPr lang="fr-FR" b="0" dirty="0" smtClean="0">
              <a:latin typeface="Courier New" pitchFamily="49" charset="0"/>
            </a:endParaRPr>
          </a:p>
          <a:p>
            <a:pPr>
              <a:lnSpc>
                <a:spcPct val="110000"/>
              </a:lnSpc>
              <a:spcBef>
                <a:spcPct val="0"/>
              </a:spcBef>
              <a:buFont typeface="Arial" charset="0"/>
              <a:buNone/>
            </a:pPr>
            <a:r>
              <a:rPr lang="fr-FR" b="0" dirty="0" smtClean="0">
                <a:latin typeface="Courier New" pitchFamily="49" charset="0"/>
              </a:rPr>
              <a:t>	</a:t>
            </a:r>
            <a:r>
              <a:rPr lang="fr-FR" b="0" dirty="0" smtClean="0">
                <a:solidFill>
                  <a:schemeClr val="bg2"/>
                </a:solidFill>
                <a:latin typeface="Courier New" pitchFamily="49" charset="0"/>
              </a:rPr>
              <a:t>for (</a:t>
            </a:r>
            <a:r>
              <a:rPr lang="fr-FR" b="0" i="1" dirty="0" err="1" smtClean="0">
                <a:solidFill>
                  <a:schemeClr val="bg2"/>
                </a:solidFill>
                <a:latin typeface="Courier New" pitchFamily="49" charset="0"/>
              </a:rPr>
              <a:t>initialize</a:t>
            </a:r>
            <a:r>
              <a:rPr lang="fr-FR" b="0" dirty="0" smtClean="0">
                <a:solidFill>
                  <a:schemeClr val="bg2"/>
                </a:solidFill>
                <a:latin typeface="Courier New" pitchFamily="49" charset="0"/>
              </a:rPr>
              <a:t>; </a:t>
            </a:r>
            <a:r>
              <a:rPr lang="fr-FR" b="0" i="1" dirty="0" smtClean="0">
                <a:solidFill>
                  <a:schemeClr val="bg2"/>
                </a:solidFill>
                <a:latin typeface="Courier New" pitchFamily="49" charset="0"/>
              </a:rPr>
              <a:t>test</a:t>
            </a:r>
            <a:r>
              <a:rPr lang="fr-FR" b="0" dirty="0" smtClean="0">
                <a:solidFill>
                  <a:schemeClr val="bg2"/>
                </a:solidFill>
                <a:latin typeface="Courier New" pitchFamily="49" charset="0"/>
              </a:rPr>
              <a:t>; </a:t>
            </a:r>
            <a:r>
              <a:rPr lang="fr-FR" b="0" i="1" dirty="0" err="1" smtClean="0">
                <a:solidFill>
                  <a:schemeClr val="bg2"/>
                </a:solidFill>
                <a:latin typeface="Courier New" pitchFamily="49" charset="0"/>
              </a:rPr>
              <a:t>increment</a:t>
            </a:r>
            <a:r>
              <a:rPr lang="fr-FR" b="0" dirty="0" smtClean="0">
                <a:solidFill>
                  <a:schemeClr val="bg2"/>
                </a:solidFill>
                <a:latin typeface="Courier New" pitchFamily="49" charset="0"/>
              </a:rPr>
              <a:t>)</a:t>
            </a:r>
          </a:p>
          <a:p>
            <a:pPr lvl="1">
              <a:lnSpc>
                <a:spcPct val="90000"/>
              </a:lnSpc>
              <a:buFont typeface="Arial" charset="0"/>
              <a:buNone/>
            </a:pPr>
            <a:r>
              <a:rPr lang="fr-FR" dirty="0" smtClean="0">
                <a:latin typeface="Courier New" pitchFamily="49" charset="0"/>
              </a:rPr>
              <a:t>   	</a:t>
            </a:r>
            <a:r>
              <a:rPr lang="fr-FR" i="1" dirty="0" err="1" smtClean="0">
                <a:latin typeface="Courier New" pitchFamily="49" charset="0"/>
              </a:rPr>
              <a:t>statement</a:t>
            </a:r>
            <a:r>
              <a:rPr lang="fr-FR" i="1" dirty="0" smtClean="0">
                <a:latin typeface="Courier New" pitchFamily="49" charset="0"/>
              </a:rPr>
              <a:t> to </a:t>
            </a:r>
            <a:r>
              <a:rPr lang="fr-FR" i="1" dirty="0" err="1" smtClean="0">
                <a:latin typeface="Courier New" pitchFamily="49" charset="0"/>
              </a:rPr>
              <a:t>execute</a:t>
            </a:r>
            <a:r>
              <a:rPr lang="fr-FR" dirty="0" smtClean="0">
                <a:latin typeface="Courier New" pitchFamily="49" charset="0"/>
              </a:rPr>
              <a:t>;</a:t>
            </a:r>
            <a:endParaRPr lang="fr-FR" dirty="0"/>
          </a:p>
        </p:txBody>
      </p:sp>
      <p:sp>
        <p:nvSpPr>
          <p:cNvPr id="333826" name="Rectangle 2"/>
          <p:cNvSpPr>
            <a:spLocks noGrp="1" noChangeArrowheads="1"/>
          </p:cNvSpPr>
          <p:nvPr>
            <p:ph type="title"/>
          </p:nvPr>
        </p:nvSpPr>
        <p:spPr/>
        <p:txBody>
          <a:bodyPr/>
          <a:lstStyle/>
          <a:p>
            <a:r>
              <a:rPr lang="fr-FR" dirty="0" smtClean="0"/>
              <a:t>Itérations en JavaScript : la boucle </a:t>
            </a:r>
            <a:r>
              <a:rPr lang="fr-FR" dirty="0" smtClean="0">
                <a:latin typeface="Courier New" pitchFamily="49" charset="0"/>
              </a:rPr>
              <a:t>for</a:t>
            </a:r>
            <a:endParaRPr lang="fr-FR" dirty="0"/>
          </a:p>
        </p:txBody>
      </p:sp>
      <p:grpSp>
        <p:nvGrpSpPr>
          <p:cNvPr id="2" name="Group 1"/>
          <p:cNvGrpSpPr/>
          <p:nvPr/>
        </p:nvGrpSpPr>
        <p:grpSpPr bwMode="gray">
          <a:xfrm>
            <a:off x="4493232" y="1948180"/>
            <a:ext cx="4334546" cy="3417690"/>
            <a:chOff x="4777328" y="2679700"/>
            <a:chExt cx="4334546" cy="3417690"/>
          </a:xfrm>
        </p:grpSpPr>
        <p:sp>
          <p:nvSpPr>
            <p:cNvPr id="333835" name="shape16"/>
            <p:cNvSpPr>
              <a:spLocks noChangeShapeType="1"/>
            </p:cNvSpPr>
            <p:nvPr/>
          </p:nvSpPr>
          <p:spPr bwMode="gray">
            <a:xfrm>
              <a:off x="6677891" y="4396509"/>
              <a:ext cx="2309" cy="634279"/>
            </a:xfrm>
            <a:prstGeom prst="line">
              <a:avLst/>
            </a:prstGeom>
            <a:noFill/>
            <a:ln w="15875">
              <a:solidFill>
                <a:schemeClr val="tx1"/>
              </a:solidFill>
              <a:round/>
              <a:headEnd/>
              <a:tailEnd type="triangle" w="lg" len="lg"/>
            </a:ln>
            <a:effectLst/>
          </p:spPr>
          <p:txBody>
            <a:bodyPr wrap="square" anchor="ctr">
              <a:spAutoFit/>
            </a:bodyPr>
            <a:lstStyle/>
            <a:p>
              <a:endParaRPr lang="fr-FR" dirty="0"/>
            </a:p>
          </p:txBody>
        </p:sp>
        <p:sp>
          <p:nvSpPr>
            <p:cNvPr id="333829" name="shape15"/>
            <p:cNvSpPr>
              <a:spLocks noChangeArrowheads="1"/>
            </p:cNvSpPr>
            <p:nvPr/>
          </p:nvSpPr>
          <p:spPr bwMode="gray">
            <a:xfrm>
              <a:off x="6098762" y="3843625"/>
              <a:ext cx="1173989" cy="672525"/>
            </a:xfrm>
            <a:prstGeom prst="flowChartDecision">
              <a:avLst/>
            </a:prstGeom>
            <a:solidFill>
              <a:schemeClr val="folHlink"/>
            </a:solidFill>
            <a:ln w="12700">
              <a:solidFill>
                <a:schemeClr val="tx1"/>
              </a:solidFill>
              <a:miter lim="800000"/>
              <a:headEnd/>
              <a:tailEnd/>
            </a:ln>
            <a:effectLst/>
          </p:spPr>
          <p:txBody>
            <a:bodyPr wrap="none" anchor="ctr">
              <a:spAutoFit/>
            </a:bodyPr>
            <a:lstStyle/>
            <a:p>
              <a:pPr algn="ctr"/>
              <a:r>
                <a:rPr lang="fr-FR" sz="1600" b="1" dirty="0" smtClean="0">
                  <a:solidFill>
                    <a:schemeClr val="bg2"/>
                  </a:solidFill>
                </a:rPr>
                <a:t>Test</a:t>
              </a:r>
              <a:endParaRPr lang="fr-FR" sz="1600" b="1" dirty="0">
                <a:solidFill>
                  <a:schemeClr val="bg2"/>
                </a:solidFill>
              </a:endParaRPr>
            </a:p>
          </p:txBody>
        </p:sp>
        <p:sp>
          <p:nvSpPr>
            <p:cNvPr id="333831" name="shape14"/>
            <p:cNvSpPr txBox="1">
              <a:spLocks noChangeArrowheads="1"/>
            </p:cNvSpPr>
            <p:nvPr/>
          </p:nvSpPr>
          <p:spPr bwMode="gray">
            <a:xfrm>
              <a:off x="5654675" y="3879850"/>
              <a:ext cx="582211" cy="307777"/>
            </a:xfrm>
            <a:prstGeom prst="rect">
              <a:avLst/>
            </a:prstGeom>
            <a:noFill/>
            <a:ln w="12700">
              <a:noFill/>
              <a:miter lim="800000"/>
              <a:headEnd/>
              <a:tailEnd/>
            </a:ln>
            <a:effectLst/>
          </p:spPr>
          <p:txBody>
            <a:bodyPr wrap="none">
              <a:spAutoFit/>
            </a:bodyPr>
            <a:lstStyle/>
            <a:p>
              <a:r>
                <a:rPr lang="fr-FR" dirty="0" smtClean="0">
                  <a:solidFill>
                    <a:schemeClr val="bg2"/>
                  </a:solidFill>
                </a:rPr>
                <a:t>Faux</a:t>
              </a:r>
              <a:endParaRPr lang="fr-FR" dirty="0">
                <a:solidFill>
                  <a:schemeClr val="bg2"/>
                </a:solidFill>
              </a:endParaRPr>
            </a:p>
          </p:txBody>
        </p:sp>
        <p:sp>
          <p:nvSpPr>
            <p:cNvPr id="333832" name="shape13"/>
            <p:cNvSpPr txBox="1">
              <a:spLocks noChangeArrowheads="1"/>
            </p:cNvSpPr>
            <p:nvPr/>
          </p:nvSpPr>
          <p:spPr bwMode="gray">
            <a:xfrm>
              <a:off x="6735905" y="4424363"/>
              <a:ext cx="496996" cy="307777"/>
            </a:xfrm>
            <a:prstGeom prst="rect">
              <a:avLst/>
            </a:prstGeom>
            <a:noFill/>
            <a:ln w="12700">
              <a:noFill/>
              <a:miter lim="800000"/>
              <a:headEnd/>
              <a:tailEnd/>
            </a:ln>
            <a:effectLst/>
          </p:spPr>
          <p:txBody>
            <a:bodyPr wrap="none">
              <a:spAutoFit/>
            </a:bodyPr>
            <a:lstStyle/>
            <a:p>
              <a:r>
                <a:rPr lang="fr-FR" dirty="0" smtClean="0">
                  <a:solidFill>
                    <a:schemeClr val="bg2"/>
                  </a:solidFill>
                </a:rPr>
                <a:t>Vrai</a:t>
              </a:r>
              <a:endParaRPr lang="fr-FR" dirty="0">
                <a:solidFill>
                  <a:schemeClr val="bg2"/>
                </a:solidFill>
              </a:endParaRPr>
            </a:p>
          </p:txBody>
        </p:sp>
        <p:sp>
          <p:nvSpPr>
            <p:cNvPr id="333833" name="shape12"/>
            <p:cNvSpPr>
              <a:spLocks noChangeArrowheads="1"/>
            </p:cNvSpPr>
            <p:nvPr/>
          </p:nvSpPr>
          <p:spPr bwMode="gray">
            <a:xfrm>
              <a:off x="5942552" y="5052011"/>
              <a:ext cx="1497526" cy="338554"/>
            </a:xfrm>
            <a:prstGeom prst="flowChartProcess">
              <a:avLst/>
            </a:prstGeom>
            <a:solidFill>
              <a:schemeClr val="hlink"/>
            </a:solidFill>
            <a:ln w="12700">
              <a:solidFill>
                <a:schemeClr val="tx1"/>
              </a:solidFill>
              <a:miter lim="800000"/>
              <a:headEnd/>
              <a:tailEnd/>
            </a:ln>
            <a:effectLst/>
          </p:spPr>
          <p:txBody>
            <a:bodyPr wrap="none" anchor="ctr">
              <a:spAutoFit/>
            </a:bodyPr>
            <a:lstStyle/>
            <a:p>
              <a:pPr algn="ctr"/>
              <a:r>
                <a:rPr lang="fr-FR" sz="1600" b="1" dirty="0" smtClean="0">
                  <a:solidFill>
                    <a:srgbClr val="000000"/>
                  </a:solidFill>
                </a:rPr>
                <a:t>Instruction(s)</a:t>
              </a:r>
              <a:endParaRPr lang="fr-FR" sz="1600" b="1" dirty="0">
                <a:solidFill>
                  <a:srgbClr val="000000"/>
                </a:solidFill>
              </a:endParaRPr>
            </a:p>
          </p:txBody>
        </p:sp>
        <p:sp>
          <p:nvSpPr>
            <p:cNvPr id="333834" name="shape11"/>
            <p:cNvSpPr>
              <a:spLocks noChangeShapeType="1"/>
            </p:cNvSpPr>
            <p:nvPr/>
          </p:nvSpPr>
          <p:spPr bwMode="gray">
            <a:xfrm>
              <a:off x="6686550" y="3336925"/>
              <a:ext cx="0" cy="520700"/>
            </a:xfrm>
            <a:prstGeom prst="line">
              <a:avLst/>
            </a:prstGeom>
            <a:noFill/>
            <a:ln w="15875">
              <a:solidFill>
                <a:schemeClr val="tx1"/>
              </a:solidFill>
              <a:round/>
              <a:headEnd/>
              <a:tailEnd type="triangle" w="lg" len="lg"/>
            </a:ln>
            <a:effectLst/>
          </p:spPr>
          <p:txBody>
            <a:bodyPr wrap="none" anchor="ctr">
              <a:spAutoFit/>
            </a:bodyPr>
            <a:lstStyle/>
            <a:p>
              <a:endParaRPr lang="fr-FR" dirty="0"/>
            </a:p>
          </p:txBody>
        </p:sp>
        <p:sp>
          <p:nvSpPr>
            <p:cNvPr id="333837" name="shape10"/>
            <p:cNvSpPr>
              <a:spLocks noChangeShapeType="1"/>
            </p:cNvSpPr>
            <p:nvPr/>
          </p:nvSpPr>
          <p:spPr bwMode="gray">
            <a:xfrm flipH="1">
              <a:off x="7239000" y="4181475"/>
              <a:ext cx="706438" cy="0"/>
            </a:xfrm>
            <a:prstGeom prst="line">
              <a:avLst/>
            </a:prstGeom>
            <a:noFill/>
            <a:ln w="15875">
              <a:solidFill>
                <a:schemeClr val="tx1"/>
              </a:solidFill>
              <a:round/>
              <a:headEnd/>
              <a:tailEnd type="triangle" w="lg" len="lg"/>
            </a:ln>
            <a:effectLst/>
          </p:spPr>
          <p:txBody>
            <a:bodyPr wrap="none" anchor="ctr">
              <a:spAutoFit/>
            </a:bodyPr>
            <a:lstStyle/>
            <a:p>
              <a:endParaRPr lang="fr-FR" dirty="0"/>
            </a:p>
          </p:txBody>
        </p:sp>
        <p:sp>
          <p:nvSpPr>
            <p:cNvPr id="333838" name="shape9"/>
            <p:cNvSpPr>
              <a:spLocks noChangeShapeType="1"/>
            </p:cNvSpPr>
            <p:nvPr/>
          </p:nvSpPr>
          <p:spPr bwMode="gray">
            <a:xfrm>
              <a:off x="6673850" y="5695950"/>
              <a:ext cx="1533525" cy="0"/>
            </a:xfrm>
            <a:prstGeom prst="line">
              <a:avLst/>
            </a:prstGeom>
            <a:noFill/>
            <a:ln w="15875">
              <a:solidFill>
                <a:schemeClr val="tx1"/>
              </a:solidFill>
              <a:round/>
              <a:headEnd/>
              <a:tailEnd/>
            </a:ln>
            <a:effectLst/>
          </p:spPr>
          <p:txBody>
            <a:bodyPr anchor="ctr">
              <a:spAutoFit/>
            </a:bodyPr>
            <a:lstStyle/>
            <a:p>
              <a:endParaRPr lang="fr-FR" dirty="0"/>
            </a:p>
          </p:txBody>
        </p:sp>
        <p:sp>
          <p:nvSpPr>
            <p:cNvPr id="333839" name="shape8"/>
            <p:cNvSpPr>
              <a:spLocks noChangeShapeType="1"/>
            </p:cNvSpPr>
            <p:nvPr/>
          </p:nvSpPr>
          <p:spPr bwMode="gray">
            <a:xfrm flipV="1">
              <a:off x="8194675" y="4395788"/>
              <a:ext cx="0" cy="1300162"/>
            </a:xfrm>
            <a:prstGeom prst="line">
              <a:avLst/>
            </a:prstGeom>
            <a:noFill/>
            <a:ln w="15875">
              <a:solidFill>
                <a:schemeClr val="tx1"/>
              </a:solidFill>
              <a:round/>
              <a:headEnd/>
              <a:tailEnd type="triangle" w="lg" len="lg"/>
            </a:ln>
            <a:effectLst/>
          </p:spPr>
          <p:txBody>
            <a:bodyPr anchor="ctr">
              <a:spAutoFit/>
            </a:bodyPr>
            <a:lstStyle/>
            <a:p>
              <a:endParaRPr lang="fr-FR" dirty="0"/>
            </a:p>
          </p:txBody>
        </p:sp>
        <p:sp>
          <p:nvSpPr>
            <p:cNvPr id="333840" name="shape7"/>
            <p:cNvSpPr>
              <a:spLocks noChangeShapeType="1"/>
            </p:cNvSpPr>
            <p:nvPr/>
          </p:nvSpPr>
          <p:spPr bwMode="gray">
            <a:xfrm flipH="1">
              <a:off x="5599113" y="4179888"/>
              <a:ext cx="536575" cy="0"/>
            </a:xfrm>
            <a:prstGeom prst="line">
              <a:avLst/>
            </a:prstGeom>
            <a:noFill/>
            <a:ln w="15875">
              <a:solidFill>
                <a:schemeClr val="tx1"/>
              </a:solidFill>
              <a:round/>
              <a:headEnd/>
              <a:tailEnd/>
            </a:ln>
            <a:effectLst/>
          </p:spPr>
          <p:txBody>
            <a:bodyPr anchor="ctr">
              <a:spAutoFit/>
            </a:bodyPr>
            <a:lstStyle/>
            <a:p>
              <a:endParaRPr lang="fr-FR" dirty="0"/>
            </a:p>
          </p:txBody>
        </p:sp>
        <p:sp>
          <p:nvSpPr>
            <p:cNvPr id="333841" name="shape6"/>
            <p:cNvSpPr>
              <a:spLocks noChangeShapeType="1"/>
            </p:cNvSpPr>
            <p:nvPr/>
          </p:nvSpPr>
          <p:spPr bwMode="gray">
            <a:xfrm>
              <a:off x="5602288" y="4179888"/>
              <a:ext cx="0" cy="1625600"/>
            </a:xfrm>
            <a:prstGeom prst="line">
              <a:avLst/>
            </a:prstGeom>
            <a:noFill/>
            <a:ln w="15875">
              <a:solidFill>
                <a:schemeClr val="tx1"/>
              </a:solidFill>
              <a:round/>
              <a:headEnd/>
              <a:tailEnd type="triangle" w="lg" len="lg"/>
            </a:ln>
            <a:effectLst/>
          </p:spPr>
          <p:txBody>
            <a:bodyPr wrap="none" anchor="ctr">
              <a:spAutoFit/>
            </a:bodyPr>
            <a:lstStyle/>
            <a:p>
              <a:endParaRPr lang="fr-FR" dirty="0"/>
            </a:p>
          </p:txBody>
        </p:sp>
        <p:sp>
          <p:nvSpPr>
            <p:cNvPr id="333842" name="shape5"/>
            <p:cNvSpPr txBox="1">
              <a:spLocks noChangeArrowheads="1"/>
            </p:cNvSpPr>
            <p:nvPr/>
          </p:nvSpPr>
          <p:spPr bwMode="gray">
            <a:xfrm>
              <a:off x="4777328" y="5789613"/>
              <a:ext cx="1667444" cy="307777"/>
            </a:xfrm>
            <a:prstGeom prst="rect">
              <a:avLst/>
            </a:prstGeom>
            <a:noFill/>
            <a:ln w="12700">
              <a:noFill/>
              <a:miter lim="800000"/>
              <a:headEnd/>
              <a:tailEnd/>
            </a:ln>
            <a:effectLst/>
          </p:spPr>
          <p:txBody>
            <a:bodyPr wrap="none">
              <a:spAutoFit/>
            </a:bodyPr>
            <a:lstStyle/>
            <a:p>
              <a:r>
                <a:rPr lang="fr-FR" dirty="0" smtClean="0">
                  <a:solidFill>
                    <a:srgbClr val="000000"/>
                  </a:solidFill>
                </a:rPr>
                <a:t>Sortie de la boucle</a:t>
              </a:r>
              <a:endParaRPr lang="fr-FR" dirty="0">
                <a:solidFill>
                  <a:srgbClr val="000000"/>
                </a:solidFill>
              </a:endParaRPr>
            </a:p>
          </p:txBody>
        </p:sp>
        <p:sp>
          <p:nvSpPr>
            <p:cNvPr id="333843" name="shape4"/>
            <p:cNvSpPr>
              <a:spLocks noChangeShapeType="1"/>
            </p:cNvSpPr>
            <p:nvPr/>
          </p:nvSpPr>
          <p:spPr bwMode="gray">
            <a:xfrm>
              <a:off x="6684963" y="2679700"/>
              <a:ext cx="0" cy="520700"/>
            </a:xfrm>
            <a:prstGeom prst="line">
              <a:avLst/>
            </a:prstGeom>
            <a:noFill/>
            <a:ln w="15875">
              <a:solidFill>
                <a:schemeClr val="tx1"/>
              </a:solidFill>
              <a:round/>
              <a:headEnd/>
              <a:tailEnd type="triangle" w="lg" len="lg"/>
            </a:ln>
            <a:effectLst/>
          </p:spPr>
          <p:txBody>
            <a:bodyPr wrap="none" anchor="ctr">
              <a:spAutoFit/>
            </a:bodyPr>
            <a:lstStyle/>
            <a:p>
              <a:endParaRPr lang="fr-FR" dirty="0"/>
            </a:p>
          </p:txBody>
        </p:sp>
        <p:sp>
          <p:nvSpPr>
            <p:cNvPr id="333845" name="shape3"/>
            <p:cNvSpPr>
              <a:spLocks noChangeShapeType="1"/>
            </p:cNvSpPr>
            <p:nvPr/>
          </p:nvSpPr>
          <p:spPr bwMode="gray">
            <a:xfrm>
              <a:off x="6680200" y="5414963"/>
              <a:ext cx="0" cy="273050"/>
            </a:xfrm>
            <a:prstGeom prst="line">
              <a:avLst/>
            </a:prstGeom>
            <a:noFill/>
            <a:ln w="15875">
              <a:solidFill>
                <a:schemeClr val="tx1"/>
              </a:solidFill>
              <a:round/>
              <a:headEnd/>
              <a:tailEnd type="triangle" w="lg" len="lg"/>
            </a:ln>
            <a:effectLst/>
          </p:spPr>
          <p:txBody>
            <a:bodyPr anchor="ctr">
              <a:spAutoFit/>
            </a:bodyPr>
            <a:lstStyle/>
            <a:p>
              <a:endParaRPr lang="fr-FR" dirty="0"/>
            </a:p>
          </p:txBody>
        </p:sp>
        <p:sp>
          <p:nvSpPr>
            <p:cNvPr id="333830" name="shape2"/>
            <p:cNvSpPr>
              <a:spLocks noChangeArrowheads="1"/>
            </p:cNvSpPr>
            <p:nvPr/>
          </p:nvSpPr>
          <p:spPr bwMode="gray">
            <a:xfrm>
              <a:off x="5551073" y="3231148"/>
              <a:ext cx="2296355" cy="338554"/>
            </a:xfrm>
            <a:prstGeom prst="flowChartPreparation">
              <a:avLst/>
            </a:prstGeom>
            <a:solidFill>
              <a:srgbClr val="CCCCFF"/>
            </a:solidFill>
            <a:ln w="12700">
              <a:solidFill>
                <a:schemeClr val="tx1"/>
              </a:solidFill>
              <a:miter lim="800000"/>
              <a:headEnd/>
              <a:tailEnd/>
            </a:ln>
            <a:effectLst/>
          </p:spPr>
          <p:txBody>
            <a:bodyPr wrap="none" anchor="ctr">
              <a:spAutoFit/>
            </a:bodyPr>
            <a:lstStyle/>
            <a:p>
              <a:pPr algn="ctr"/>
              <a:r>
                <a:rPr lang="fr-FR" sz="1600" b="1" dirty="0" smtClean="0">
                  <a:solidFill>
                    <a:schemeClr val="bg2"/>
                  </a:solidFill>
                </a:rPr>
                <a:t>Initialisation</a:t>
              </a:r>
              <a:endParaRPr lang="fr-FR" sz="1600" b="1" dirty="0">
                <a:solidFill>
                  <a:schemeClr val="bg2"/>
                </a:solidFill>
              </a:endParaRPr>
            </a:p>
          </p:txBody>
        </p:sp>
        <p:sp>
          <p:nvSpPr>
            <p:cNvPr id="333836" name="shape1"/>
            <p:cNvSpPr>
              <a:spLocks noChangeArrowheads="1"/>
            </p:cNvSpPr>
            <p:nvPr/>
          </p:nvSpPr>
          <p:spPr bwMode="gray">
            <a:xfrm>
              <a:off x="7480679" y="4006890"/>
              <a:ext cx="1631195" cy="374571"/>
            </a:xfrm>
            <a:prstGeom prst="flowChartAlternateProcess">
              <a:avLst/>
            </a:prstGeom>
            <a:solidFill>
              <a:srgbClr val="CCFFCC"/>
            </a:solidFill>
            <a:ln w="12700">
              <a:solidFill>
                <a:schemeClr val="tx1"/>
              </a:solidFill>
              <a:miter lim="800000"/>
              <a:headEnd/>
              <a:tailEnd/>
            </a:ln>
            <a:effectLst/>
          </p:spPr>
          <p:txBody>
            <a:bodyPr wrap="none" lIns="36000" rIns="36000" anchor="ctr">
              <a:spAutoFit/>
            </a:bodyPr>
            <a:lstStyle/>
            <a:p>
              <a:pPr algn="ctr"/>
              <a:r>
                <a:rPr lang="fr-FR" sz="1600" b="1" dirty="0" smtClean="0">
                  <a:solidFill>
                    <a:schemeClr val="bg2"/>
                  </a:solidFill>
                </a:rPr>
                <a:t>Incrémentation</a:t>
              </a:r>
              <a:endParaRPr lang="fr-FR" sz="1600" b="1" dirty="0">
                <a:solidFill>
                  <a:schemeClr val="bg2"/>
                </a:solidFill>
              </a:endParaRPr>
            </a:p>
          </p:txBody>
        </p:sp>
      </p:grpSp>
    </p:spTree>
    <p:custDataLst>
      <p:tags r:id="rId1"/>
    </p:custDataLst>
    <p:extLst>
      <p:ext uri="{BB962C8B-B14F-4D97-AF65-F5344CB8AC3E}">
        <p14:creationId xmlns:p14="http://schemas.microsoft.com/office/powerpoint/2010/main" val="1680314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3"/>
          <p:cNvSpPr>
            <a:spLocks noGrp="1" noChangeArrowheads="1"/>
          </p:cNvSpPr>
          <p:nvPr>
            <p:ph idx="1"/>
          </p:nvPr>
        </p:nvSpPr>
        <p:spPr>
          <a:xfrm>
            <a:off x="279400" y="584200"/>
            <a:ext cx="8599488" cy="369332"/>
          </a:xfrm>
        </p:spPr>
        <p:txBody>
          <a:bodyPr/>
          <a:lstStyle/>
          <a:p>
            <a:r>
              <a:rPr lang="fr-FR" noProof="0" dirty="0" smtClean="0"/>
              <a:t>Exemple pour afficher la table </a:t>
            </a:r>
            <a:r>
              <a:rPr lang="fr-FR" noProof="0" dirty="0" err="1" smtClean="0">
                <a:latin typeface="Courier New" pitchFamily="49" charset="0"/>
              </a:rPr>
              <a:t>Twelve</a:t>
            </a:r>
            <a:r>
              <a:rPr lang="fr-FR" noProof="0" dirty="0" smtClean="0">
                <a:latin typeface="Courier New" pitchFamily="49" charset="0"/>
              </a:rPr>
              <a:t>-Times</a:t>
            </a:r>
            <a:endParaRPr lang="fr-FR" noProof="0" dirty="0"/>
          </a:p>
        </p:txBody>
      </p:sp>
      <p:sp>
        <p:nvSpPr>
          <p:cNvPr id="335874" name="Rectangle 2"/>
          <p:cNvSpPr>
            <a:spLocks noGrp="1" noChangeArrowheads="1"/>
          </p:cNvSpPr>
          <p:nvPr>
            <p:ph type="title"/>
          </p:nvPr>
        </p:nvSpPr>
        <p:spPr/>
        <p:txBody>
          <a:bodyPr/>
          <a:lstStyle/>
          <a:p>
            <a:r>
              <a:rPr lang="fr-FR" dirty="0"/>
              <a:t>Itérations en JavaScript : la boucle </a:t>
            </a:r>
            <a:r>
              <a:rPr lang="fr-FR" dirty="0">
                <a:latin typeface="Courier New" pitchFamily="49" charset="0"/>
              </a:rPr>
              <a:t>for</a:t>
            </a:r>
            <a:endParaRPr lang="fr-FR" noProof="0" dirty="0"/>
          </a:p>
        </p:txBody>
      </p:sp>
      <p:sp>
        <p:nvSpPr>
          <p:cNvPr id="6" name="shape1"/>
          <p:cNvSpPr txBox="1">
            <a:spLocks noChangeArrowheads="1"/>
          </p:cNvSpPr>
          <p:nvPr/>
        </p:nvSpPr>
        <p:spPr bwMode="blackWhite">
          <a:xfrm>
            <a:off x="1222523" y="1252420"/>
            <a:ext cx="6698955" cy="900759"/>
          </a:xfrm>
          <a:prstGeom prst="rect">
            <a:avLst/>
          </a:prstGeom>
          <a:noFill/>
          <a:ln w="28575">
            <a:solidFill>
              <a:srgbClr val="8CC8FF"/>
            </a:solidFill>
            <a:miter lim="800000"/>
            <a:headEnd/>
            <a:tailEnd/>
          </a:ln>
          <a:effectLst/>
        </p:spPr>
        <p:txBody>
          <a:bodyPr wrap="square">
            <a:spAutoFit/>
          </a:bodyPr>
          <a:lstStyle/>
          <a:p>
            <a:pPr>
              <a:lnSpc>
                <a:spcPct val="110000"/>
              </a:lnSpc>
            </a:pPr>
            <a:r>
              <a:rPr lang="en-US" sz="1600" dirty="0">
                <a:solidFill>
                  <a:schemeClr val="bg2"/>
                </a:solidFill>
                <a:latin typeface="Courier New" pitchFamily="49" charset="0"/>
              </a:rPr>
              <a:t>for(var i = 1; i &lt;= 12; i++) {</a:t>
            </a:r>
          </a:p>
          <a:p>
            <a:pPr lvl="1">
              <a:lnSpc>
                <a:spcPct val="110000"/>
              </a:lnSpc>
            </a:pPr>
            <a:r>
              <a:rPr lang="en-US" sz="1600" b="1" dirty="0">
                <a:solidFill>
                  <a:schemeClr val="bg2"/>
                </a:solidFill>
                <a:latin typeface="Courier New" pitchFamily="49" charset="0"/>
              </a:rPr>
              <a:t>  console.log(i + " x 12 = " + (12 * i));</a:t>
            </a:r>
            <a:endParaRPr lang="en-US" sz="1600" dirty="0">
              <a:solidFill>
                <a:schemeClr val="bg2"/>
              </a:solidFill>
              <a:latin typeface="Courier New" pitchFamily="49" charset="0"/>
            </a:endParaRPr>
          </a:p>
          <a:p>
            <a:pPr>
              <a:lnSpc>
                <a:spcPct val="110000"/>
              </a:lnSpc>
            </a:pPr>
            <a:r>
              <a:rPr lang="en-US" sz="1600" dirty="0">
                <a:solidFill>
                  <a:schemeClr val="bg2"/>
                </a:solidFill>
                <a:latin typeface="Courier New" pitchFamily="49" charset="0"/>
              </a:rPr>
              <a:t>}</a:t>
            </a:r>
          </a:p>
        </p:txBody>
      </p:sp>
    </p:spTree>
    <p:custDataLst>
      <p:tags r:id="rId1"/>
    </p:custDataLst>
    <p:extLst>
      <p:ext uri="{BB962C8B-B14F-4D97-AF65-F5344CB8AC3E}">
        <p14:creationId xmlns:p14="http://schemas.microsoft.com/office/powerpoint/2010/main" val="1758570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3"/>
          <p:cNvSpPr>
            <a:spLocks noGrp="1" noChangeArrowheads="1"/>
          </p:cNvSpPr>
          <p:nvPr>
            <p:ph idx="1"/>
          </p:nvPr>
        </p:nvSpPr>
        <p:spPr>
          <a:xfrm>
            <a:off x="279400" y="584200"/>
            <a:ext cx="8599488" cy="2025683"/>
          </a:xfrm>
        </p:spPr>
        <p:txBody>
          <a:bodyPr/>
          <a:lstStyle/>
          <a:p>
            <a:pPr>
              <a:spcBef>
                <a:spcPts val="1200"/>
              </a:spcBef>
              <a:spcAft>
                <a:spcPts val="300"/>
              </a:spcAft>
            </a:pPr>
            <a:r>
              <a:rPr lang="fr-FR" dirty="0" smtClean="0"/>
              <a:t>La </a:t>
            </a:r>
            <a:r>
              <a:rPr lang="fr-FR" dirty="0"/>
              <a:t>b</a:t>
            </a:r>
            <a:r>
              <a:rPr lang="fr-FR" dirty="0" smtClean="0"/>
              <a:t>oucle </a:t>
            </a:r>
            <a:r>
              <a:rPr lang="fr-FR" dirty="0" err="1" smtClean="0">
                <a:latin typeface="Courier New" pitchFamily="49" charset="0"/>
              </a:rPr>
              <a:t>while</a:t>
            </a:r>
            <a:endParaRPr lang="fr-FR" dirty="0" smtClean="0"/>
          </a:p>
          <a:p>
            <a:pPr lvl="1"/>
            <a:r>
              <a:rPr lang="fr-FR" dirty="0" smtClean="0"/>
              <a:t>Teste une expression booléenne avant la boucle</a:t>
            </a:r>
          </a:p>
          <a:p>
            <a:pPr lvl="2"/>
            <a:r>
              <a:rPr lang="fr-FR" dirty="0"/>
              <a:t>Le corps de la boucle n’a pas besoin de s’exécuter</a:t>
            </a:r>
          </a:p>
          <a:p>
            <a:pPr>
              <a:lnSpc>
                <a:spcPct val="110000"/>
              </a:lnSpc>
              <a:spcBef>
                <a:spcPct val="0"/>
              </a:spcBef>
              <a:buFont typeface="Arial" charset="0"/>
              <a:buNone/>
            </a:pPr>
            <a:r>
              <a:rPr lang="fr-FR" b="0" dirty="0" smtClean="0">
                <a:latin typeface="Courier New" pitchFamily="49" charset="0"/>
              </a:rPr>
              <a:t>	</a:t>
            </a:r>
            <a:r>
              <a:rPr lang="fr-FR" b="0" dirty="0" err="1" smtClean="0">
                <a:solidFill>
                  <a:schemeClr val="bg2"/>
                </a:solidFill>
                <a:latin typeface="Courier New" pitchFamily="49" charset="0"/>
              </a:rPr>
              <a:t>while</a:t>
            </a:r>
            <a:r>
              <a:rPr lang="fr-FR" b="0" dirty="0" smtClean="0">
                <a:solidFill>
                  <a:schemeClr val="bg2"/>
                </a:solidFill>
                <a:latin typeface="Courier New" pitchFamily="49" charset="0"/>
              </a:rPr>
              <a:t>(</a:t>
            </a:r>
            <a:r>
              <a:rPr lang="fr-FR" b="0" i="1" dirty="0" smtClean="0">
                <a:solidFill>
                  <a:schemeClr val="bg2"/>
                </a:solidFill>
                <a:latin typeface="Courier New" pitchFamily="49" charset="0"/>
              </a:rPr>
              <a:t>expressio</a:t>
            </a:r>
            <a:r>
              <a:rPr lang="fr-FR" b="0" dirty="0" smtClean="0">
                <a:solidFill>
                  <a:schemeClr val="bg2"/>
                </a:solidFill>
                <a:latin typeface="Courier New" pitchFamily="49" charset="0"/>
              </a:rPr>
              <a:t>n)</a:t>
            </a:r>
          </a:p>
          <a:p>
            <a:pPr lvl="1">
              <a:spcBef>
                <a:spcPct val="0"/>
              </a:spcBef>
              <a:buFont typeface="Arial" charset="0"/>
              <a:buNone/>
            </a:pPr>
            <a:r>
              <a:rPr lang="fr-FR" dirty="0" smtClean="0">
                <a:latin typeface="Courier New" pitchFamily="49" charset="0"/>
              </a:rPr>
              <a:t>   </a:t>
            </a:r>
            <a:r>
              <a:rPr lang="fr-FR" i="1" dirty="0" err="1" smtClean="0">
                <a:latin typeface="Courier New" pitchFamily="49" charset="0"/>
              </a:rPr>
              <a:t>statement</a:t>
            </a:r>
            <a:r>
              <a:rPr lang="fr-FR" i="1" dirty="0" smtClean="0">
                <a:latin typeface="Courier New" pitchFamily="49" charset="0"/>
              </a:rPr>
              <a:t> to </a:t>
            </a:r>
            <a:r>
              <a:rPr lang="fr-FR" i="1" dirty="0" err="1" smtClean="0">
                <a:latin typeface="Courier New" pitchFamily="49" charset="0"/>
              </a:rPr>
              <a:t>execute</a:t>
            </a:r>
            <a:r>
              <a:rPr lang="fr-FR" dirty="0" smtClean="0">
                <a:latin typeface="Courier New" pitchFamily="49" charset="0"/>
              </a:rPr>
              <a:t>;	</a:t>
            </a:r>
          </a:p>
          <a:p>
            <a:pPr>
              <a:spcBef>
                <a:spcPts val="1200"/>
              </a:spcBef>
              <a:spcAft>
                <a:spcPts val="300"/>
              </a:spcAft>
            </a:pPr>
            <a:r>
              <a:rPr lang="fr-FR" dirty="0" smtClean="0"/>
              <a:t>Exemple pour compter de 5 en 5 jusqu’à 25 :</a:t>
            </a:r>
            <a:endParaRPr lang="fr-FR" dirty="0"/>
          </a:p>
        </p:txBody>
      </p:sp>
      <p:sp>
        <p:nvSpPr>
          <p:cNvPr id="337922" name="Rectangle 2"/>
          <p:cNvSpPr>
            <a:spLocks noGrp="1" noChangeArrowheads="1"/>
          </p:cNvSpPr>
          <p:nvPr>
            <p:ph type="title"/>
          </p:nvPr>
        </p:nvSpPr>
        <p:spPr/>
        <p:txBody>
          <a:bodyPr/>
          <a:lstStyle/>
          <a:p>
            <a:r>
              <a:rPr lang="fr-FR" dirty="0"/>
              <a:t>Itérations en JavaScript : la boucle </a:t>
            </a:r>
            <a:r>
              <a:rPr lang="fr-FR" dirty="0" err="1" smtClean="0">
                <a:latin typeface="Courier New" pitchFamily="49" charset="0"/>
              </a:rPr>
              <a:t>while</a:t>
            </a:r>
            <a:endParaRPr lang="fr-FR" dirty="0"/>
          </a:p>
        </p:txBody>
      </p:sp>
      <p:grpSp>
        <p:nvGrpSpPr>
          <p:cNvPr id="2" name="Group 1"/>
          <p:cNvGrpSpPr/>
          <p:nvPr/>
        </p:nvGrpSpPr>
        <p:grpSpPr bwMode="gray">
          <a:xfrm>
            <a:off x="2225093" y="584200"/>
            <a:ext cx="6529970" cy="3586740"/>
            <a:chOff x="2225093" y="1309403"/>
            <a:chExt cx="6529970" cy="3586740"/>
          </a:xfrm>
        </p:grpSpPr>
        <p:sp>
          <p:nvSpPr>
            <p:cNvPr id="337926" name="shape14"/>
            <p:cNvSpPr>
              <a:spLocks noChangeArrowheads="1"/>
            </p:cNvSpPr>
            <p:nvPr/>
          </p:nvSpPr>
          <p:spPr bwMode="gray">
            <a:xfrm>
              <a:off x="7133812" y="1766890"/>
              <a:ext cx="1173989" cy="672525"/>
            </a:xfrm>
            <a:prstGeom prst="flowChartDecision">
              <a:avLst/>
            </a:prstGeom>
            <a:solidFill>
              <a:schemeClr val="folHlink"/>
            </a:solidFill>
            <a:ln w="12700">
              <a:solidFill>
                <a:schemeClr val="tx1"/>
              </a:solidFill>
              <a:miter lim="800000"/>
              <a:headEnd/>
              <a:tailEnd/>
            </a:ln>
            <a:effectLst/>
          </p:spPr>
          <p:txBody>
            <a:bodyPr wrap="none" anchor="ctr">
              <a:spAutoFit/>
            </a:bodyPr>
            <a:lstStyle/>
            <a:p>
              <a:pPr algn="ctr"/>
              <a:r>
                <a:rPr lang="fr-FR" sz="1600" b="1" dirty="0" smtClean="0">
                  <a:solidFill>
                    <a:schemeClr val="bg2"/>
                  </a:solidFill>
                </a:rPr>
                <a:t>Test</a:t>
              </a:r>
              <a:endParaRPr lang="fr-FR" sz="1600" b="1" dirty="0">
                <a:solidFill>
                  <a:schemeClr val="bg2"/>
                </a:solidFill>
              </a:endParaRPr>
            </a:p>
          </p:txBody>
        </p:sp>
        <p:sp>
          <p:nvSpPr>
            <p:cNvPr id="337927" name="shape13"/>
            <p:cNvSpPr txBox="1">
              <a:spLocks noChangeArrowheads="1"/>
            </p:cNvSpPr>
            <p:nvPr/>
          </p:nvSpPr>
          <p:spPr bwMode="gray">
            <a:xfrm>
              <a:off x="6697798" y="1820578"/>
              <a:ext cx="582211" cy="307777"/>
            </a:xfrm>
            <a:prstGeom prst="rect">
              <a:avLst/>
            </a:prstGeom>
            <a:noFill/>
            <a:ln w="12700">
              <a:noFill/>
              <a:miter lim="800000"/>
              <a:headEnd/>
              <a:tailEnd/>
            </a:ln>
            <a:effectLst/>
          </p:spPr>
          <p:txBody>
            <a:bodyPr wrap="none">
              <a:spAutoFit/>
            </a:bodyPr>
            <a:lstStyle/>
            <a:p>
              <a:r>
                <a:rPr lang="fr-FR" dirty="0" smtClean="0">
                  <a:solidFill>
                    <a:schemeClr val="bg2"/>
                  </a:solidFill>
                </a:rPr>
                <a:t>Faux</a:t>
              </a:r>
              <a:endParaRPr lang="fr-FR" dirty="0">
                <a:solidFill>
                  <a:schemeClr val="bg2"/>
                </a:solidFill>
              </a:endParaRPr>
            </a:p>
          </p:txBody>
        </p:sp>
        <p:sp>
          <p:nvSpPr>
            <p:cNvPr id="337928" name="shape12"/>
            <p:cNvSpPr txBox="1">
              <a:spLocks noChangeArrowheads="1"/>
            </p:cNvSpPr>
            <p:nvPr/>
          </p:nvSpPr>
          <p:spPr bwMode="gray">
            <a:xfrm>
              <a:off x="7770955" y="2333340"/>
              <a:ext cx="496996" cy="307777"/>
            </a:xfrm>
            <a:prstGeom prst="rect">
              <a:avLst/>
            </a:prstGeom>
            <a:noFill/>
            <a:ln w="12700">
              <a:noFill/>
              <a:miter lim="800000"/>
              <a:headEnd/>
              <a:tailEnd/>
            </a:ln>
            <a:effectLst/>
          </p:spPr>
          <p:txBody>
            <a:bodyPr wrap="none">
              <a:spAutoFit/>
            </a:bodyPr>
            <a:lstStyle/>
            <a:p>
              <a:r>
                <a:rPr lang="fr-FR" dirty="0" smtClean="0">
                  <a:solidFill>
                    <a:schemeClr val="bg2"/>
                  </a:solidFill>
                </a:rPr>
                <a:t>Vrai</a:t>
              </a:r>
              <a:endParaRPr lang="fr-FR" dirty="0">
                <a:solidFill>
                  <a:schemeClr val="bg2"/>
                </a:solidFill>
              </a:endParaRPr>
            </a:p>
          </p:txBody>
        </p:sp>
        <p:sp>
          <p:nvSpPr>
            <p:cNvPr id="337929" name="shape11"/>
            <p:cNvSpPr>
              <a:spLocks noChangeArrowheads="1"/>
            </p:cNvSpPr>
            <p:nvPr/>
          </p:nvSpPr>
          <p:spPr bwMode="gray">
            <a:xfrm>
              <a:off x="6979189" y="2786363"/>
              <a:ext cx="1497526" cy="338554"/>
            </a:xfrm>
            <a:prstGeom prst="flowChartProcess">
              <a:avLst/>
            </a:prstGeom>
            <a:solidFill>
              <a:schemeClr val="hlink"/>
            </a:solidFill>
            <a:ln w="12700">
              <a:solidFill>
                <a:schemeClr val="tx1"/>
              </a:solidFill>
              <a:miter lim="800000"/>
              <a:headEnd/>
              <a:tailEnd/>
            </a:ln>
            <a:effectLst/>
          </p:spPr>
          <p:txBody>
            <a:bodyPr wrap="none" anchor="ctr">
              <a:spAutoFit/>
            </a:bodyPr>
            <a:lstStyle/>
            <a:p>
              <a:pPr algn="ctr"/>
              <a:r>
                <a:rPr lang="fr-FR" sz="1600" b="1" dirty="0" smtClean="0">
                  <a:solidFill>
                    <a:schemeClr val="bg2"/>
                  </a:solidFill>
                </a:rPr>
                <a:t>Instruction(s)</a:t>
              </a:r>
              <a:endParaRPr lang="fr-FR" sz="1600" b="1" dirty="0">
                <a:solidFill>
                  <a:schemeClr val="bg2"/>
                </a:solidFill>
              </a:endParaRPr>
            </a:p>
          </p:txBody>
        </p:sp>
        <p:sp>
          <p:nvSpPr>
            <p:cNvPr id="337930" name="shape10"/>
            <p:cNvSpPr>
              <a:spLocks noChangeShapeType="1"/>
            </p:cNvSpPr>
            <p:nvPr/>
          </p:nvSpPr>
          <p:spPr bwMode="gray">
            <a:xfrm>
              <a:off x="7721600" y="1309403"/>
              <a:ext cx="0" cy="490537"/>
            </a:xfrm>
            <a:prstGeom prst="line">
              <a:avLst/>
            </a:prstGeom>
            <a:noFill/>
            <a:ln w="15875">
              <a:solidFill>
                <a:schemeClr val="tx1"/>
              </a:solidFill>
              <a:round/>
              <a:headEnd/>
              <a:tailEnd type="triangle" w="lg" len="lg"/>
            </a:ln>
            <a:effectLst/>
          </p:spPr>
          <p:txBody>
            <a:bodyPr wrap="none" anchor="ctr">
              <a:spAutoFit/>
            </a:bodyPr>
            <a:lstStyle/>
            <a:p>
              <a:endParaRPr lang="fr-FR" dirty="0"/>
            </a:p>
          </p:txBody>
        </p:sp>
        <p:sp>
          <p:nvSpPr>
            <p:cNvPr id="337931" name="shape9"/>
            <p:cNvSpPr>
              <a:spLocks noChangeShapeType="1"/>
            </p:cNvSpPr>
            <p:nvPr/>
          </p:nvSpPr>
          <p:spPr bwMode="gray">
            <a:xfrm>
              <a:off x="7715250" y="2414303"/>
              <a:ext cx="0" cy="347662"/>
            </a:xfrm>
            <a:prstGeom prst="line">
              <a:avLst/>
            </a:prstGeom>
            <a:noFill/>
            <a:ln w="15875">
              <a:solidFill>
                <a:schemeClr val="tx1"/>
              </a:solidFill>
              <a:round/>
              <a:headEnd/>
              <a:tailEnd type="triangle" w="lg" len="lg"/>
            </a:ln>
            <a:effectLst/>
          </p:spPr>
          <p:txBody>
            <a:bodyPr anchor="ctr">
              <a:spAutoFit/>
            </a:bodyPr>
            <a:lstStyle/>
            <a:p>
              <a:endParaRPr lang="fr-FR" dirty="0"/>
            </a:p>
          </p:txBody>
        </p:sp>
        <p:sp>
          <p:nvSpPr>
            <p:cNvPr id="337932" name="shape8"/>
            <p:cNvSpPr>
              <a:spLocks noChangeShapeType="1"/>
            </p:cNvSpPr>
            <p:nvPr/>
          </p:nvSpPr>
          <p:spPr bwMode="gray">
            <a:xfrm flipH="1">
              <a:off x="8240713" y="2104740"/>
              <a:ext cx="511175" cy="0"/>
            </a:xfrm>
            <a:prstGeom prst="line">
              <a:avLst/>
            </a:prstGeom>
            <a:noFill/>
            <a:ln w="15875">
              <a:solidFill>
                <a:schemeClr val="tx1"/>
              </a:solidFill>
              <a:round/>
              <a:headEnd/>
              <a:tailEnd type="triangle" w="lg" len="lg"/>
            </a:ln>
            <a:effectLst/>
          </p:spPr>
          <p:txBody>
            <a:bodyPr anchor="ctr">
              <a:spAutoFit/>
            </a:bodyPr>
            <a:lstStyle/>
            <a:p>
              <a:endParaRPr lang="fr-FR" dirty="0"/>
            </a:p>
          </p:txBody>
        </p:sp>
        <p:sp>
          <p:nvSpPr>
            <p:cNvPr id="337933" name="shape7"/>
            <p:cNvSpPr>
              <a:spLocks noChangeShapeType="1"/>
            </p:cNvSpPr>
            <p:nvPr/>
          </p:nvSpPr>
          <p:spPr bwMode="gray">
            <a:xfrm>
              <a:off x="7734300" y="3346165"/>
              <a:ext cx="1020763" cy="0"/>
            </a:xfrm>
            <a:prstGeom prst="line">
              <a:avLst/>
            </a:prstGeom>
            <a:noFill/>
            <a:ln w="15875">
              <a:solidFill>
                <a:schemeClr val="tx1"/>
              </a:solidFill>
              <a:round/>
              <a:headEnd/>
              <a:tailEnd/>
            </a:ln>
            <a:effectLst/>
          </p:spPr>
          <p:txBody>
            <a:bodyPr anchor="ctr">
              <a:spAutoFit/>
            </a:bodyPr>
            <a:lstStyle/>
            <a:p>
              <a:endParaRPr lang="fr-FR" dirty="0"/>
            </a:p>
          </p:txBody>
        </p:sp>
        <p:sp>
          <p:nvSpPr>
            <p:cNvPr id="337934" name="shape6"/>
            <p:cNvSpPr>
              <a:spLocks noChangeShapeType="1"/>
            </p:cNvSpPr>
            <p:nvPr/>
          </p:nvSpPr>
          <p:spPr bwMode="gray">
            <a:xfrm flipH="1">
              <a:off x="6702924" y="2103153"/>
              <a:ext cx="450850" cy="0"/>
            </a:xfrm>
            <a:prstGeom prst="line">
              <a:avLst/>
            </a:prstGeom>
            <a:noFill/>
            <a:ln w="15875">
              <a:solidFill>
                <a:schemeClr val="tx1"/>
              </a:solidFill>
              <a:round/>
              <a:headEnd/>
              <a:tailEnd/>
            </a:ln>
            <a:effectLst/>
          </p:spPr>
          <p:txBody>
            <a:bodyPr anchor="ctr">
              <a:spAutoFit/>
            </a:bodyPr>
            <a:lstStyle/>
            <a:p>
              <a:endParaRPr lang="fr-FR" dirty="0"/>
            </a:p>
          </p:txBody>
        </p:sp>
        <p:sp>
          <p:nvSpPr>
            <p:cNvPr id="337935" name="shape5"/>
            <p:cNvSpPr>
              <a:spLocks noChangeShapeType="1"/>
            </p:cNvSpPr>
            <p:nvPr/>
          </p:nvSpPr>
          <p:spPr bwMode="gray">
            <a:xfrm>
              <a:off x="6707686" y="2098390"/>
              <a:ext cx="0" cy="1087438"/>
            </a:xfrm>
            <a:prstGeom prst="line">
              <a:avLst/>
            </a:prstGeom>
            <a:noFill/>
            <a:ln w="15875">
              <a:solidFill>
                <a:schemeClr val="tx1"/>
              </a:solidFill>
              <a:round/>
              <a:headEnd/>
              <a:tailEnd type="triangle" w="lg" len="lg"/>
            </a:ln>
            <a:effectLst/>
          </p:spPr>
          <p:txBody>
            <a:bodyPr anchor="ctr">
              <a:spAutoFit/>
            </a:bodyPr>
            <a:lstStyle/>
            <a:p>
              <a:endParaRPr lang="fr-FR" dirty="0"/>
            </a:p>
          </p:txBody>
        </p:sp>
        <p:sp>
          <p:nvSpPr>
            <p:cNvPr id="337936" name="shape4"/>
            <p:cNvSpPr txBox="1">
              <a:spLocks noChangeArrowheads="1"/>
            </p:cNvSpPr>
            <p:nvPr/>
          </p:nvSpPr>
          <p:spPr bwMode="gray">
            <a:xfrm>
              <a:off x="6383338" y="3149315"/>
              <a:ext cx="702436" cy="307777"/>
            </a:xfrm>
            <a:prstGeom prst="rect">
              <a:avLst/>
            </a:prstGeom>
            <a:noFill/>
            <a:ln w="12700">
              <a:noFill/>
              <a:miter lim="800000"/>
              <a:headEnd/>
              <a:tailEnd/>
            </a:ln>
            <a:effectLst/>
          </p:spPr>
          <p:txBody>
            <a:bodyPr wrap="none">
              <a:spAutoFit/>
            </a:bodyPr>
            <a:lstStyle/>
            <a:p>
              <a:r>
                <a:rPr lang="fr-FR" dirty="0" smtClean="0">
                  <a:solidFill>
                    <a:schemeClr val="bg2"/>
                  </a:solidFill>
                </a:rPr>
                <a:t>Sortie </a:t>
              </a:r>
              <a:endParaRPr lang="fr-FR" dirty="0">
                <a:solidFill>
                  <a:schemeClr val="bg2"/>
                </a:solidFill>
              </a:endParaRPr>
            </a:p>
          </p:txBody>
        </p:sp>
        <p:sp>
          <p:nvSpPr>
            <p:cNvPr id="337937" name="shape3"/>
            <p:cNvSpPr>
              <a:spLocks noChangeShapeType="1"/>
            </p:cNvSpPr>
            <p:nvPr/>
          </p:nvSpPr>
          <p:spPr bwMode="gray">
            <a:xfrm flipV="1">
              <a:off x="8747125" y="2106328"/>
              <a:ext cx="3175" cy="1243012"/>
            </a:xfrm>
            <a:prstGeom prst="line">
              <a:avLst/>
            </a:prstGeom>
            <a:noFill/>
            <a:ln w="15875">
              <a:solidFill>
                <a:schemeClr val="tx1"/>
              </a:solidFill>
              <a:round/>
              <a:headEnd/>
              <a:tailEnd/>
            </a:ln>
            <a:effectLst/>
          </p:spPr>
          <p:txBody>
            <a:bodyPr anchor="ctr">
              <a:spAutoFit/>
            </a:bodyPr>
            <a:lstStyle/>
            <a:p>
              <a:endParaRPr lang="fr-FR" dirty="0"/>
            </a:p>
          </p:txBody>
        </p:sp>
        <p:sp>
          <p:nvSpPr>
            <p:cNvPr id="337939" name="shape2"/>
            <p:cNvSpPr>
              <a:spLocks noChangeShapeType="1"/>
            </p:cNvSpPr>
            <p:nvPr/>
          </p:nvSpPr>
          <p:spPr bwMode="gray">
            <a:xfrm>
              <a:off x="7729538" y="3152490"/>
              <a:ext cx="0" cy="180975"/>
            </a:xfrm>
            <a:prstGeom prst="line">
              <a:avLst/>
            </a:prstGeom>
            <a:noFill/>
            <a:ln w="15875">
              <a:solidFill>
                <a:schemeClr val="tx1"/>
              </a:solidFill>
              <a:round/>
              <a:headEnd/>
              <a:tailEnd type="triangle" w="lg" len="lg"/>
            </a:ln>
            <a:effectLst/>
          </p:spPr>
          <p:txBody>
            <a:bodyPr anchor="ctr">
              <a:spAutoFit/>
            </a:bodyPr>
            <a:lstStyle/>
            <a:p>
              <a:endParaRPr lang="fr-FR" dirty="0"/>
            </a:p>
          </p:txBody>
        </p:sp>
        <p:sp>
          <p:nvSpPr>
            <p:cNvPr id="17" name="shape1"/>
            <p:cNvSpPr txBox="1">
              <a:spLocks noChangeArrowheads="1"/>
            </p:cNvSpPr>
            <p:nvPr/>
          </p:nvSpPr>
          <p:spPr bwMode="gray">
            <a:xfrm>
              <a:off x="2225093" y="3572704"/>
              <a:ext cx="4693814" cy="1323439"/>
            </a:xfrm>
            <a:prstGeom prst="rect">
              <a:avLst/>
            </a:prstGeom>
            <a:noFill/>
            <a:ln w="28575">
              <a:solidFill>
                <a:srgbClr val="8CC8FF"/>
              </a:solidFill>
              <a:miter lim="800000"/>
              <a:headEnd/>
              <a:tailEnd/>
            </a:ln>
            <a:effectLst/>
          </p:spPr>
          <p:txBody>
            <a:bodyPr wrap="square">
              <a:spAutoFit/>
            </a:bodyPr>
            <a:lstStyle/>
            <a:p>
              <a:r>
                <a:rPr lang="fr-FR" sz="1600" dirty="0" smtClean="0">
                  <a:solidFill>
                    <a:schemeClr val="bg2"/>
                  </a:solidFill>
                  <a:latin typeface="Courier New" pitchFamily="49" charset="0"/>
                </a:rPr>
                <a:t>var </a:t>
              </a:r>
              <a:r>
                <a:rPr lang="fr-FR" sz="1600" dirty="0" err="1" smtClean="0">
                  <a:solidFill>
                    <a:schemeClr val="bg2"/>
                  </a:solidFill>
                  <a:latin typeface="Courier New" pitchFamily="49" charset="0"/>
                </a:rPr>
                <a:t>num</a:t>
              </a:r>
              <a:r>
                <a:rPr lang="fr-FR" sz="1600" dirty="0" smtClean="0">
                  <a:solidFill>
                    <a:schemeClr val="bg2"/>
                  </a:solidFill>
                  <a:latin typeface="Courier New" pitchFamily="49" charset="0"/>
                </a:rPr>
                <a:t> = 0; </a:t>
              </a:r>
            </a:p>
            <a:p>
              <a:r>
                <a:rPr lang="fr-FR" sz="1600" dirty="0" err="1" smtClean="0">
                  <a:solidFill>
                    <a:schemeClr val="bg2"/>
                  </a:solidFill>
                  <a:latin typeface="Courier New" pitchFamily="49" charset="0"/>
                </a:rPr>
                <a:t>while</a:t>
              </a:r>
              <a:r>
                <a:rPr lang="fr-FR" sz="1600" dirty="0" smtClean="0">
                  <a:solidFill>
                    <a:schemeClr val="bg2"/>
                  </a:solidFill>
                  <a:latin typeface="Courier New" pitchFamily="49" charset="0"/>
                </a:rPr>
                <a:t> (</a:t>
              </a:r>
              <a:r>
                <a:rPr lang="fr-FR" sz="1600" dirty="0" err="1" smtClean="0">
                  <a:solidFill>
                    <a:schemeClr val="bg2"/>
                  </a:solidFill>
                  <a:latin typeface="Courier New" pitchFamily="49" charset="0"/>
                </a:rPr>
                <a:t>num</a:t>
              </a:r>
              <a:r>
                <a:rPr lang="fr-FR" sz="1600" dirty="0" smtClean="0">
                  <a:solidFill>
                    <a:schemeClr val="bg2"/>
                  </a:solidFill>
                  <a:latin typeface="Courier New" pitchFamily="49" charset="0"/>
                </a:rPr>
                <a:t> &lt; 25) { </a:t>
              </a:r>
            </a:p>
            <a:p>
              <a:r>
                <a:rPr lang="fr-FR" sz="1600" dirty="0" smtClean="0">
                  <a:solidFill>
                    <a:schemeClr val="bg2"/>
                  </a:solidFill>
                  <a:latin typeface="Courier New" pitchFamily="49" charset="0"/>
                </a:rPr>
                <a:t>   </a:t>
              </a:r>
              <a:r>
                <a:rPr lang="fr-FR" sz="1600" dirty="0" err="1" smtClean="0">
                  <a:solidFill>
                    <a:schemeClr val="bg2"/>
                  </a:solidFill>
                  <a:latin typeface="Courier New" pitchFamily="49" charset="0"/>
                </a:rPr>
                <a:t>num</a:t>
              </a:r>
              <a:r>
                <a:rPr lang="fr-FR" sz="1600" dirty="0" smtClean="0">
                  <a:solidFill>
                    <a:schemeClr val="bg2"/>
                  </a:solidFill>
                  <a:latin typeface="Courier New" pitchFamily="49" charset="0"/>
                </a:rPr>
                <a:t> = </a:t>
              </a:r>
              <a:r>
                <a:rPr lang="fr-FR" sz="1600" dirty="0" err="1" smtClean="0">
                  <a:solidFill>
                    <a:schemeClr val="bg2"/>
                  </a:solidFill>
                  <a:latin typeface="Courier New" pitchFamily="49" charset="0"/>
                </a:rPr>
                <a:t>num</a:t>
              </a:r>
              <a:r>
                <a:rPr lang="fr-FR" sz="1600" dirty="0" smtClean="0">
                  <a:solidFill>
                    <a:schemeClr val="bg2"/>
                  </a:solidFill>
                  <a:latin typeface="Courier New" pitchFamily="49" charset="0"/>
                </a:rPr>
                <a:t> + 5;</a:t>
              </a:r>
            </a:p>
            <a:p>
              <a:r>
                <a:rPr lang="fr-FR" sz="1600" dirty="0" smtClean="0">
                  <a:solidFill>
                    <a:schemeClr val="bg2"/>
                  </a:solidFill>
                  <a:latin typeface="Courier New" pitchFamily="49" charset="0"/>
                </a:rPr>
                <a:t>   console.log(</a:t>
              </a:r>
              <a:r>
                <a:rPr lang="fr-FR" sz="1600" dirty="0" err="1" smtClean="0">
                  <a:solidFill>
                    <a:schemeClr val="bg2"/>
                  </a:solidFill>
                  <a:latin typeface="Courier New" pitchFamily="49" charset="0"/>
                </a:rPr>
                <a:t>num</a:t>
              </a:r>
              <a:r>
                <a:rPr lang="fr-FR" sz="1600" dirty="0" smtClean="0">
                  <a:solidFill>
                    <a:schemeClr val="bg2"/>
                  </a:solidFill>
                  <a:latin typeface="Courier New" pitchFamily="49" charset="0"/>
                </a:rPr>
                <a:t>);</a:t>
              </a:r>
            </a:p>
            <a:p>
              <a:r>
                <a:rPr lang="fr-FR" sz="1600" dirty="0" smtClean="0">
                  <a:solidFill>
                    <a:schemeClr val="bg2"/>
                  </a:solidFill>
                  <a:latin typeface="Courier New" pitchFamily="49" charset="0"/>
                </a:rPr>
                <a:t>}</a:t>
              </a:r>
              <a:endParaRPr lang="fr-FR" sz="1600" dirty="0">
                <a:solidFill>
                  <a:schemeClr val="bg2"/>
                </a:solidFill>
                <a:latin typeface="Courier New" pitchFamily="49" charset="0"/>
              </a:endParaRPr>
            </a:p>
          </p:txBody>
        </p:sp>
      </p:grpSp>
    </p:spTree>
    <p:custDataLst>
      <p:tags r:id="rId1"/>
    </p:custDataLst>
    <p:extLst>
      <p:ext uri="{BB962C8B-B14F-4D97-AF65-F5344CB8AC3E}">
        <p14:creationId xmlns:p14="http://schemas.microsoft.com/office/powerpoint/2010/main" val="692768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3298339"/>
          </a:xfrm>
        </p:spPr>
        <p:txBody>
          <a:bodyPr/>
          <a:lstStyle/>
          <a:p>
            <a:r>
              <a:rPr lang="fr-FR" noProof="0" dirty="0" smtClean="0"/>
              <a:t>JavaScript possède également un </a:t>
            </a:r>
            <a:r>
              <a:rPr lang="fr-FR" noProof="0" dirty="0" smtClean="0">
                <a:latin typeface="Courier New" pitchFamily="49" charset="0"/>
                <a:cs typeface="Courier New" pitchFamily="49" charset="0"/>
              </a:rPr>
              <a:t>do … </a:t>
            </a:r>
            <a:r>
              <a:rPr lang="fr-FR" noProof="0" dirty="0" err="1" smtClean="0">
                <a:latin typeface="Courier New" pitchFamily="49" charset="0"/>
                <a:cs typeface="Courier New" pitchFamily="49" charset="0"/>
              </a:rPr>
              <a:t>while</a:t>
            </a:r>
            <a:endParaRPr lang="fr-FR" noProof="0" dirty="0" smtClean="0">
              <a:latin typeface="Courier New" pitchFamily="49" charset="0"/>
              <a:cs typeface="Courier New" pitchFamily="49" charset="0"/>
            </a:endParaRPr>
          </a:p>
          <a:p>
            <a:pPr lvl="1"/>
            <a:r>
              <a:rPr lang="fr-FR" noProof="0" dirty="0" smtClean="0"/>
              <a:t>La condition à tester est après</a:t>
            </a:r>
          </a:p>
          <a:p>
            <a:pPr lvl="1"/>
            <a:r>
              <a:rPr lang="fr-FR" noProof="0" dirty="0" smtClean="0"/>
              <a:t>La boucle présente la garantie de s’exécuter</a:t>
            </a:r>
            <a:br>
              <a:rPr lang="fr-FR" noProof="0" dirty="0" smtClean="0"/>
            </a:br>
            <a:r>
              <a:rPr lang="fr-FR" noProof="0" dirty="0" smtClean="0"/>
              <a:t>au moins une fois</a:t>
            </a:r>
          </a:p>
          <a:p>
            <a:pPr lvl="1"/>
            <a:r>
              <a:rPr lang="fr-FR" noProof="0" dirty="0" smtClean="0"/>
              <a:t/>
            </a:r>
            <a:br>
              <a:rPr lang="fr-FR" noProof="0" dirty="0" smtClean="0"/>
            </a:br>
            <a:r>
              <a:rPr lang="fr-FR" noProof="0" dirty="0" smtClean="0"/>
              <a:t>	</a:t>
            </a:r>
            <a:r>
              <a:rPr lang="fr-FR" noProof="0" dirty="0" smtClean="0">
                <a:latin typeface="Courier New" pitchFamily="49" charset="0"/>
              </a:rPr>
              <a:t>do { </a:t>
            </a:r>
            <a:br>
              <a:rPr lang="fr-FR" noProof="0" dirty="0" smtClean="0">
                <a:latin typeface="Courier New" pitchFamily="49" charset="0"/>
              </a:rPr>
            </a:br>
            <a:r>
              <a:rPr lang="fr-FR" noProof="0" dirty="0" smtClean="0">
                <a:latin typeface="Courier New" pitchFamily="49" charset="0"/>
              </a:rPr>
              <a:t>		... </a:t>
            </a:r>
            <a:br>
              <a:rPr lang="fr-FR" noProof="0" dirty="0" smtClean="0">
                <a:latin typeface="Courier New" pitchFamily="49" charset="0"/>
              </a:rPr>
            </a:br>
            <a:r>
              <a:rPr lang="fr-FR" noProof="0" dirty="0" smtClean="0">
                <a:latin typeface="Courier New" pitchFamily="49" charset="0"/>
              </a:rPr>
              <a:t>	} </a:t>
            </a:r>
            <a:r>
              <a:rPr lang="fr-FR" noProof="0" dirty="0" err="1" smtClean="0">
                <a:latin typeface="Courier New" pitchFamily="49" charset="0"/>
              </a:rPr>
              <a:t>while</a:t>
            </a:r>
            <a:r>
              <a:rPr lang="fr-FR" noProof="0" dirty="0" smtClean="0">
                <a:latin typeface="Courier New" pitchFamily="49" charset="0"/>
              </a:rPr>
              <a:t> ( </a:t>
            </a:r>
            <a:r>
              <a:rPr lang="fr-FR" i="1" noProof="0" dirty="0" smtClean="0">
                <a:latin typeface="Courier New" pitchFamily="49" charset="0"/>
              </a:rPr>
              <a:t>test</a:t>
            </a:r>
            <a:r>
              <a:rPr lang="fr-FR" noProof="0" dirty="0" smtClean="0">
                <a:latin typeface="Courier New" pitchFamily="49" charset="0"/>
              </a:rPr>
              <a:t> )</a:t>
            </a:r>
          </a:p>
          <a:p>
            <a:endParaRPr lang="fr-FR" noProof="0" dirty="0" smtClean="0">
              <a:latin typeface="Courier New" pitchFamily="49" charset="0"/>
            </a:endParaRPr>
          </a:p>
          <a:p>
            <a:endParaRPr lang="fr-FR" noProof="0" dirty="0"/>
          </a:p>
        </p:txBody>
      </p:sp>
      <p:sp>
        <p:nvSpPr>
          <p:cNvPr id="2" name="Title 1"/>
          <p:cNvSpPr>
            <a:spLocks noGrp="1"/>
          </p:cNvSpPr>
          <p:nvPr>
            <p:ph type="title"/>
          </p:nvPr>
        </p:nvSpPr>
        <p:spPr/>
        <p:txBody>
          <a:bodyPr/>
          <a:lstStyle/>
          <a:p>
            <a:r>
              <a:rPr lang="fr-FR" noProof="0" dirty="0" smtClean="0">
                <a:latin typeface="Courier New" pitchFamily="49" charset="0"/>
                <a:cs typeface="Courier New" pitchFamily="49" charset="0"/>
              </a:rPr>
              <a:t>do … </a:t>
            </a:r>
            <a:r>
              <a:rPr lang="fr-FR" noProof="0" dirty="0" err="1" smtClean="0">
                <a:latin typeface="Courier New" pitchFamily="49" charset="0"/>
                <a:cs typeface="Courier New" pitchFamily="49" charset="0"/>
              </a:rPr>
              <a:t>while</a:t>
            </a:r>
            <a:endParaRPr lang="fr-FR" noProof="0" dirty="0">
              <a:latin typeface="Courier New" pitchFamily="49" charset="0"/>
              <a:cs typeface="Courier New" pitchFamily="49" charset="0"/>
            </a:endParaRPr>
          </a:p>
        </p:txBody>
      </p:sp>
      <p:grpSp>
        <p:nvGrpSpPr>
          <p:cNvPr id="17" name="Group 16"/>
          <p:cNvGrpSpPr/>
          <p:nvPr/>
        </p:nvGrpSpPr>
        <p:grpSpPr bwMode="gray">
          <a:xfrm>
            <a:off x="6383338" y="644143"/>
            <a:ext cx="2371725" cy="2081429"/>
            <a:chOff x="6383338" y="1375663"/>
            <a:chExt cx="2371725" cy="2081429"/>
          </a:xfrm>
        </p:grpSpPr>
        <p:sp>
          <p:nvSpPr>
            <p:cNvPr id="4" name="shape13"/>
            <p:cNvSpPr>
              <a:spLocks noChangeArrowheads="1"/>
            </p:cNvSpPr>
            <p:nvPr/>
          </p:nvSpPr>
          <p:spPr bwMode="gray">
            <a:xfrm>
              <a:off x="7147064" y="2376489"/>
              <a:ext cx="1173989" cy="672525"/>
            </a:xfrm>
            <a:prstGeom prst="flowChartDecision">
              <a:avLst/>
            </a:prstGeom>
            <a:solidFill>
              <a:schemeClr val="folHlink"/>
            </a:solidFill>
            <a:ln w="12700">
              <a:solidFill>
                <a:schemeClr val="tx1"/>
              </a:solidFill>
              <a:miter lim="800000"/>
              <a:headEnd/>
              <a:tailEnd/>
            </a:ln>
            <a:effectLst/>
          </p:spPr>
          <p:txBody>
            <a:bodyPr wrap="none" anchor="ctr">
              <a:spAutoFit/>
            </a:bodyPr>
            <a:lstStyle/>
            <a:p>
              <a:pPr algn="ctr"/>
              <a:r>
                <a:rPr lang="fr-FR" sz="1600" b="1" dirty="0" smtClean="0">
                  <a:solidFill>
                    <a:schemeClr val="bg2"/>
                  </a:solidFill>
                </a:rPr>
                <a:t>Test</a:t>
              </a:r>
              <a:endParaRPr lang="fr-FR" sz="1600" b="1" dirty="0">
                <a:solidFill>
                  <a:schemeClr val="bg2"/>
                </a:solidFill>
              </a:endParaRPr>
            </a:p>
          </p:txBody>
        </p:sp>
        <p:sp>
          <p:nvSpPr>
            <p:cNvPr id="5" name="shape12"/>
            <p:cNvSpPr txBox="1">
              <a:spLocks noChangeArrowheads="1"/>
            </p:cNvSpPr>
            <p:nvPr/>
          </p:nvSpPr>
          <p:spPr bwMode="gray">
            <a:xfrm>
              <a:off x="6711050" y="2390421"/>
              <a:ext cx="582211" cy="307777"/>
            </a:xfrm>
            <a:prstGeom prst="rect">
              <a:avLst/>
            </a:prstGeom>
            <a:noFill/>
            <a:ln w="12700">
              <a:noFill/>
              <a:miter lim="800000"/>
              <a:headEnd/>
              <a:tailEnd/>
            </a:ln>
            <a:effectLst/>
          </p:spPr>
          <p:txBody>
            <a:bodyPr wrap="none">
              <a:spAutoFit/>
            </a:bodyPr>
            <a:lstStyle/>
            <a:p>
              <a:r>
                <a:rPr lang="fr-FR" dirty="0" smtClean="0">
                  <a:solidFill>
                    <a:schemeClr val="bg2"/>
                  </a:solidFill>
                </a:rPr>
                <a:t>Faux</a:t>
              </a:r>
              <a:endParaRPr lang="fr-FR" dirty="0">
                <a:solidFill>
                  <a:schemeClr val="bg2"/>
                </a:solidFill>
              </a:endParaRPr>
            </a:p>
          </p:txBody>
        </p:sp>
        <p:sp>
          <p:nvSpPr>
            <p:cNvPr id="6" name="shape11"/>
            <p:cNvSpPr txBox="1">
              <a:spLocks noChangeArrowheads="1"/>
            </p:cNvSpPr>
            <p:nvPr/>
          </p:nvSpPr>
          <p:spPr bwMode="gray">
            <a:xfrm>
              <a:off x="7784207" y="2929309"/>
              <a:ext cx="496996" cy="307777"/>
            </a:xfrm>
            <a:prstGeom prst="rect">
              <a:avLst/>
            </a:prstGeom>
            <a:noFill/>
            <a:ln w="12700">
              <a:noFill/>
              <a:miter lim="800000"/>
              <a:headEnd/>
              <a:tailEnd/>
            </a:ln>
            <a:effectLst/>
          </p:spPr>
          <p:txBody>
            <a:bodyPr wrap="none">
              <a:spAutoFit/>
            </a:bodyPr>
            <a:lstStyle/>
            <a:p>
              <a:r>
                <a:rPr lang="fr-FR" dirty="0" smtClean="0">
                  <a:solidFill>
                    <a:schemeClr val="bg2"/>
                  </a:solidFill>
                </a:rPr>
                <a:t>Vrai</a:t>
              </a:r>
              <a:endParaRPr lang="fr-FR" dirty="0">
                <a:solidFill>
                  <a:schemeClr val="bg2"/>
                </a:solidFill>
              </a:endParaRPr>
            </a:p>
          </p:txBody>
        </p:sp>
        <p:sp>
          <p:nvSpPr>
            <p:cNvPr id="7" name="shape10"/>
            <p:cNvSpPr>
              <a:spLocks noChangeArrowheads="1"/>
            </p:cNvSpPr>
            <p:nvPr/>
          </p:nvSpPr>
          <p:spPr bwMode="gray">
            <a:xfrm>
              <a:off x="6951423" y="1882691"/>
              <a:ext cx="1497526" cy="338554"/>
            </a:xfrm>
            <a:prstGeom prst="flowChartProcess">
              <a:avLst/>
            </a:prstGeom>
            <a:solidFill>
              <a:schemeClr val="hlink"/>
            </a:solidFill>
            <a:ln w="12700">
              <a:solidFill>
                <a:schemeClr val="tx1"/>
              </a:solidFill>
              <a:miter lim="800000"/>
              <a:headEnd/>
              <a:tailEnd/>
            </a:ln>
            <a:effectLst/>
          </p:spPr>
          <p:txBody>
            <a:bodyPr wrap="none" anchor="ctr">
              <a:spAutoFit/>
            </a:bodyPr>
            <a:lstStyle/>
            <a:p>
              <a:pPr algn="ctr"/>
              <a:r>
                <a:rPr lang="fr-FR" sz="1600" b="1" dirty="0" smtClean="0">
                  <a:solidFill>
                    <a:schemeClr val="bg2"/>
                  </a:solidFill>
                </a:rPr>
                <a:t>Instruction(s)</a:t>
              </a:r>
              <a:endParaRPr lang="fr-FR" sz="1600" b="1" dirty="0">
                <a:solidFill>
                  <a:schemeClr val="bg2"/>
                </a:solidFill>
              </a:endParaRPr>
            </a:p>
          </p:txBody>
        </p:sp>
        <p:sp>
          <p:nvSpPr>
            <p:cNvPr id="8" name="shape9"/>
            <p:cNvSpPr>
              <a:spLocks noChangeShapeType="1"/>
            </p:cNvSpPr>
            <p:nvPr/>
          </p:nvSpPr>
          <p:spPr bwMode="gray">
            <a:xfrm>
              <a:off x="7721600" y="1375663"/>
              <a:ext cx="0" cy="490537"/>
            </a:xfrm>
            <a:prstGeom prst="line">
              <a:avLst/>
            </a:prstGeom>
            <a:noFill/>
            <a:ln w="15875">
              <a:solidFill>
                <a:schemeClr val="tx1"/>
              </a:solidFill>
              <a:round/>
              <a:headEnd/>
              <a:tailEnd type="triangle" w="lg" len="lg"/>
            </a:ln>
            <a:effectLst/>
          </p:spPr>
          <p:txBody>
            <a:bodyPr wrap="none" anchor="ctr">
              <a:spAutoFit/>
            </a:bodyPr>
            <a:lstStyle/>
            <a:p>
              <a:endParaRPr lang="fr-FR" dirty="0"/>
            </a:p>
          </p:txBody>
        </p:sp>
        <p:sp>
          <p:nvSpPr>
            <p:cNvPr id="9" name="shape8"/>
            <p:cNvSpPr>
              <a:spLocks noChangeShapeType="1"/>
            </p:cNvSpPr>
            <p:nvPr/>
          </p:nvSpPr>
          <p:spPr bwMode="gray">
            <a:xfrm>
              <a:off x="7741754" y="3010650"/>
              <a:ext cx="0" cy="347662"/>
            </a:xfrm>
            <a:prstGeom prst="line">
              <a:avLst/>
            </a:prstGeom>
            <a:noFill/>
            <a:ln w="15875">
              <a:solidFill>
                <a:schemeClr val="tx1"/>
              </a:solidFill>
              <a:round/>
              <a:headEnd/>
              <a:tailEnd type="triangle" w="lg" len="lg"/>
            </a:ln>
            <a:effectLst/>
          </p:spPr>
          <p:txBody>
            <a:bodyPr anchor="ctr">
              <a:spAutoFit/>
            </a:bodyPr>
            <a:lstStyle/>
            <a:p>
              <a:endParaRPr lang="fr-FR" dirty="0"/>
            </a:p>
          </p:txBody>
        </p:sp>
        <p:sp>
          <p:nvSpPr>
            <p:cNvPr id="10" name="shape7"/>
            <p:cNvSpPr>
              <a:spLocks noChangeShapeType="1"/>
            </p:cNvSpPr>
            <p:nvPr/>
          </p:nvSpPr>
          <p:spPr bwMode="gray">
            <a:xfrm flipH="1">
              <a:off x="8428382" y="2104740"/>
              <a:ext cx="323505" cy="2356"/>
            </a:xfrm>
            <a:prstGeom prst="line">
              <a:avLst/>
            </a:prstGeom>
            <a:noFill/>
            <a:ln w="15875">
              <a:solidFill>
                <a:schemeClr val="tx1"/>
              </a:solidFill>
              <a:round/>
              <a:headEnd/>
              <a:tailEnd type="triangle" w="lg" len="lg"/>
            </a:ln>
            <a:effectLst/>
          </p:spPr>
          <p:txBody>
            <a:bodyPr wrap="square" anchor="ctr">
              <a:spAutoFit/>
            </a:bodyPr>
            <a:lstStyle/>
            <a:p>
              <a:endParaRPr lang="fr-FR" dirty="0"/>
            </a:p>
          </p:txBody>
        </p:sp>
        <p:sp>
          <p:nvSpPr>
            <p:cNvPr id="11" name="shape6"/>
            <p:cNvSpPr>
              <a:spLocks noChangeShapeType="1"/>
            </p:cNvSpPr>
            <p:nvPr/>
          </p:nvSpPr>
          <p:spPr bwMode="gray">
            <a:xfrm>
              <a:off x="7734300" y="3346165"/>
              <a:ext cx="1020763" cy="0"/>
            </a:xfrm>
            <a:prstGeom prst="line">
              <a:avLst/>
            </a:prstGeom>
            <a:noFill/>
            <a:ln w="15875">
              <a:solidFill>
                <a:schemeClr val="tx1"/>
              </a:solidFill>
              <a:round/>
              <a:headEnd/>
              <a:tailEnd/>
            </a:ln>
            <a:effectLst/>
          </p:spPr>
          <p:txBody>
            <a:bodyPr anchor="ctr">
              <a:spAutoFit/>
            </a:bodyPr>
            <a:lstStyle/>
            <a:p>
              <a:endParaRPr lang="fr-FR" dirty="0"/>
            </a:p>
          </p:txBody>
        </p:sp>
        <p:sp>
          <p:nvSpPr>
            <p:cNvPr id="12" name="shape5"/>
            <p:cNvSpPr>
              <a:spLocks noChangeShapeType="1"/>
            </p:cNvSpPr>
            <p:nvPr/>
          </p:nvSpPr>
          <p:spPr bwMode="gray">
            <a:xfrm flipH="1">
              <a:off x="6755365" y="2672996"/>
              <a:ext cx="450850" cy="0"/>
            </a:xfrm>
            <a:prstGeom prst="line">
              <a:avLst/>
            </a:prstGeom>
            <a:noFill/>
            <a:ln w="12700">
              <a:solidFill>
                <a:schemeClr val="tx1"/>
              </a:solidFill>
              <a:round/>
              <a:headEnd/>
              <a:tailEnd/>
            </a:ln>
            <a:effectLst/>
          </p:spPr>
          <p:txBody>
            <a:bodyPr anchor="ctr">
              <a:spAutoFit/>
            </a:bodyPr>
            <a:lstStyle/>
            <a:p>
              <a:endParaRPr lang="fr-FR" dirty="0"/>
            </a:p>
          </p:txBody>
        </p:sp>
        <p:sp>
          <p:nvSpPr>
            <p:cNvPr id="13" name="shape4"/>
            <p:cNvSpPr>
              <a:spLocks noChangeShapeType="1"/>
            </p:cNvSpPr>
            <p:nvPr/>
          </p:nvSpPr>
          <p:spPr bwMode="gray">
            <a:xfrm>
              <a:off x="6745357" y="2676938"/>
              <a:ext cx="1518" cy="508889"/>
            </a:xfrm>
            <a:prstGeom prst="line">
              <a:avLst/>
            </a:prstGeom>
            <a:noFill/>
            <a:ln w="15875">
              <a:solidFill>
                <a:schemeClr val="tx1"/>
              </a:solidFill>
              <a:round/>
              <a:headEnd/>
              <a:tailEnd type="triangle" w="lg" len="lg"/>
            </a:ln>
            <a:effectLst/>
          </p:spPr>
          <p:txBody>
            <a:bodyPr wrap="square" anchor="ctr">
              <a:spAutoFit/>
            </a:bodyPr>
            <a:lstStyle/>
            <a:p>
              <a:endParaRPr lang="fr-FR" dirty="0"/>
            </a:p>
          </p:txBody>
        </p:sp>
        <p:sp>
          <p:nvSpPr>
            <p:cNvPr id="14" name="shape3"/>
            <p:cNvSpPr txBox="1">
              <a:spLocks noChangeArrowheads="1"/>
            </p:cNvSpPr>
            <p:nvPr/>
          </p:nvSpPr>
          <p:spPr bwMode="gray">
            <a:xfrm>
              <a:off x="6383338" y="3149315"/>
              <a:ext cx="652743" cy="307777"/>
            </a:xfrm>
            <a:prstGeom prst="rect">
              <a:avLst/>
            </a:prstGeom>
            <a:noFill/>
            <a:ln w="12700">
              <a:noFill/>
              <a:miter lim="800000"/>
              <a:headEnd/>
              <a:tailEnd/>
            </a:ln>
            <a:effectLst/>
          </p:spPr>
          <p:txBody>
            <a:bodyPr wrap="none">
              <a:spAutoFit/>
            </a:bodyPr>
            <a:lstStyle/>
            <a:p>
              <a:r>
                <a:rPr lang="fr-FR" dirty="0" smtClean="0">
                  <a:solidFill>
                    <a:schemeClr val="bg2"/>
                  </a:solidFill>
                </a:rPr>
                <a:t>Sortie</a:t>
              </a:r>
              <a:endParaRPr lang="fr-FR" dirty="0">
                <a:solidFill>
                  <a:schemeClr val="bg2"/>
                </a:solidFill>
              </a:endParaRPr>
            </a:p>
          </p:txBody>
        </p:sp>
        <p:sp>
          <p:nvSpPr>
            <p:cNvPr id="15" name="shape2"/>
            <p:cNvSpPr>
              <a:spLocks noChangeShapeType="1"/>
            </p:cNvSpPr>
            <p:nvPr/>
          </p:nvSpPr>
          <p:spPr bwMode="gray">
            <a:xfrm flipV="1">
              <a:off x="8747125" y="2106328"/>
              <a:ext cx="3175" cy="1243012"/>
            </a:xfrm>
            <a:prstGeom prst="line">
              <a:avLst/>
            </a:prstGeom>
            <a:noFill/>
            <a:ln w="15875">
              <a:solidFill>
                <a:schemeClr val="tx1"/>
              </a:solidFill>
              <a:round/>
              <a:headEnd/>
              <a:tailEnd/>
            </a:ln>
            <a:effectLst/>
          </p:spPr>
          <p:txBody>
            <a:bodyPr anchor="ctr">
              <a:spAutoFit/>
            </a:bodyPr>
            <a:lstStyle/>
            <a:p>
              <a:endParaRPr lang="fr-FR" dirty="0"/>
            </a:p>
          </p:txBody>
        </p:sp>
        <p:sp>
          <p:nvSpPr>
            <p:cNvPr id="16" name="shape1"/>
            <p:cNvSpPr>
              <a:spLocks noChangeShapeType="1"/>
            </p:cNvSpPr>
            <p:nvPr/>
          </p:nvSpPr>
          <p:spPr bwMode="gray">
            <a:xfrm>
              <a:off x="7729539" y="2238090"/>
              <a:ext cx="0" cy="180975"/>
            </a:xfrm>
            <a:prstGeom prst="line">
              <a:avLst/>
            </a:prstGeom>
            <a:noFill/>
            <a:ln w="15875">
              <a:solidFill>
                <a:schemeClr val="tx1"/>
              </a:solidFill>
              <a:round/>
              <a:headEnd/>
              <a:tailEnd type="triangle" w="lg" len="lg"/>
            </a:ln>
            <a:effectLst/>
          </p:spPr>
          <p:txBody>
            <a:bodyPr anchor="ctr">
              <a:spAutoFit/>
            </a:bodyPr>
            <a:lstStyle/>
            <a:p>
              <a:endParaRPr lang="fr-FR" dirty="0"/>
            </a:p>
          </p:txBody>
        </p:sp>
      </p:grpSp>
    </p:spTree>
    <p:custDataLst>
      <p:tags r:id="rId1"/>
    </p:custDataLst>
    <p:extLst>
      <p:ext uri="{BB962C8B-B14F-4D97-AF65-F5344CB8AC3E}">
        <p14:creationId xmlns:p14="http://schemas.microsoft.com/office/powerpoint/2010/main" val="43383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199"/>
            <a:ext cx="8599488" cy="4257576"/>
          </a:xfrm>
        </p:spPr>
        <p:txBody>
          <a:bodyPr/>
          <a:lstStyle/>
          <a:p>
            <a:r>
              <a:rPr lang="fr-FR" noProof="0" dirty="0" smtClean="0"/>
              <a:t>Autre façon d’exécuter des instructions conditionnelles</a:t>
            </a:r>
          </a:p>
          <a:p>
            <a:pPr lvl="1"/>
            <a:r>
              <a:rPr lang="fr-FR" noProof="0" dirty="0" smtClean="0"/>
              <a:t>Similaire aux instructions </a:t>
            </a:r>
            <a:r>
              <a:rPr lang="fr-FR" noProof="0" dirty="0" smtClean="0">
                <a:latin typeface="Courier New" pitchFamily="49" charset="0"/>
                <a:cs typeface="Courier New" pitchFamily="49" charset="0"/>
              </a:rPr>
              <a:t>if … </a:t>
            </a:r>
            <a:r>
              <a:rPr lang="fr-FR" noProof="0" dirty="0" err="1" smtClean="0">
                <a:latin typeface="Courier New" pitchFamily="49" charset="0"/>
                <a:cs typeface="Courier New" pitchFamily="49" charset="0"/>
              </a:rPr>
              <a:t>else</a:t>
            </a:r>
            <a:endParaRPr lang="fr-FR" noProof="0" dirty="0" smtClean="0"/>
          </a:p>
          <a:p>
            <a:r>
              <a:rPr lang="fr-FR" noProof="0" dirty="0" smtClean="0"/>
              <a:t>Une instruction </a:t>
            </a:r>
            <a:r>
              <a:rPr lang="fr-FR" noProof="0" dirty="0" smtClean="0">
                <a:latin typeface="Courier New" pitchFamily="49" charset="0"/>
                <a:cs typeface="Courier New" pitchFamily="49" charset="0"/>
              </a:rPr>
              <a:t>switch</a:t>
            </a:r>
            <a:endParaRPr lang="fr-FR" noProof="0" dirty="0" smtClean="0"/>
          </a:p>
          <a:p>
            <a:pPr marL="687387" lvl="1" indent="-342900">
              <a:buSzPct val="100000"/>
              <a:buFont typeface="+mj-lt"/>
              <a:buAutoNum type="arabicPeriod"/>
            </a:pPr>
            <a:r>
              <a:rPr lang="fr-FR" noProof="0" dirty="0" smtClean="0"/>
              <a:t>Calcule la valeur d’une expression</a:t>
            </a:r>
          </a:p>
          <a:p>
            <a:pPr marL="687387" lvl="1" indent="-342900">
              <a:buSzPct val="100000"/>
              <a:buFont typeface="+mj-lt"/>
              <a:buAutoNum type="arabicPeriod"/>
            </a:pPr>
            <a:r>
              <a:rPr lang="fr-FR" noProof="0" dirty="0" smtClean="0"/>
              <a:t>Cherche une instruction </a:t>
            </a:r>
            <a:r>
              <a:rPr lang="fr-FR" dirty="0" smtClean="0">
                <a:latin typeface="Courier New" pitchFamily="49" charset="0"/>
                <a:cs typeface="Courier New" pitchFamily="49" charset="0"/>
              </a:rPr>
              <a:t>case</a:t>
            </a:r>
            <a:r>
              <a:rPr lang="fr-FR" noProof="0" dirty="0" smtClean="0"/>
              <a:t> correspondante (avec l’opérateur </a:t>
            </a:r>
            <a:r>
              <a:rPr lang="fr-FR" noProof="0" dirty="0" smtClean="0">
                <a:latin typeface="Courier New" pitchFamily="49" charset="0"/>
                <a:cs typeface="Courier New" pitchFamily="49" charset="0"/>
              </a:rPr>
              <a:t>===</a:t>
            </a:r>
            <a:r>
              <a:rPr lang="fr-FR" noProof="0" dirty="0" smtClean="0"/>
              <a:t>)</a:t>
            </a:r>
          </a:p>
          <a:p>
            <a:pPr marL="1019175" lvl="2" indent="-223838"/>
            <a:r>
              <a:rPr lang="fr-FR" noProof="0" dirty="0" smtClean="0"/>
              <a:t>Placer la ou les correspondances les plus probables en premier</a:t>
            </a:r>
          </a:p>
          <a:p>
            <a:pPr marL="687387" lvl="1" indent="-342900">
              <a:buSzPct val="100000"/>
              <a:buFont typeface="+mj-lt"/>
              <a:buAutoNum type="arabicPeriod"/>
            </a:pPr>
            <a:r>
              <a:rPr lang="fr-FR" noProof="0" dirty="0" smtClean="0"/>
              <a:t>Si une  correspondance est trouvée, commence à exécuter le code après le </a:t>
            </a:r>
            <a:r>
              <a:rPr lang="fr-FR" dirty="0" smtClean="0">
                <a:latin typeface="Courier New" pitchFamily="49" charset="0"/>
                <a:cs typeface="Courier New" pitchFamily="49" charset="0"/>
              </a:rPr>
              <a:t>case </a:t>
            </a:r>
            <a:r>
              <a:rPr lang="fr-FR" dirty="0" smtClean="0"/>
              <a:t>correspondant</a:t>
            </a:r>
            <a:endParaRPr lang="fr-FR" dirty="0">
              <a:latin typeface="Courier New" pitchFamily="49" charset="0"/>
              <a:cs typeface="Courier New" pitchFamily="49" charset="0"/>
            </a:endParaRPr>
          </a:p>
          <a:p>
            <a:pPr marL="1033463" lvl="2" indent="-238125"/>
            <a:r>
              <a:rPr lang="fr-FR" noProof="0" dirty="0" smtClean="0"/>
              <a:t>Une fois une correspondance trouvée, continue l’exécution jusqu’à ce qu’un </a:t>
            </a:r>
            <a:r>
              <a:rPr lang="fr-FR" dirty="0" smtClean="0">
                <a:latin typeface="Courier New" pitchFamily="49" charset="0"/>
                <a:cs typeface="Courier New" pitchFamily="49" charset="0"/>
              </a:rPr>
              <a:t>break</a:t>
            </a:r>
            <a:r>
              <a:rPr lang="fr-FR" noProof="0" dirty="0" smtClean="0"/>
              <a:t> soit rencontré ou que l’instruction </a:t>
            </a:r>
            <a:r>
              <a:rPr lang="fr-FR" noProof="0" dirty="0" smtClean="0">
                <a:latin typeface="Courier New" pitchFamily="49" charset="0"/>
                <a:cs typeface="Courier New" pitchFamily="49" charset="0"/>
              </a:rPr>
              <a:t>switch</a:t>
            </a:r>
            <a:r>
              <a:rPr lang="fr-FR" noProof="0" dirty="0" smtClean="0"/>
              <a:t> se termine</a:t>
            </a:r>
          </a:p>
          <a:p>
            <a:pPr marL="687387" lvl="1" indent="-342900">
              <a:buSzPct val="100000"/>
              <a:buFont typeface="+mj-lt"/>
              <a:buAutoNum type="arabicPeriod"/>
            </a:pPr>
            <a:r>
              <a:rPr lang="fr-FR" noProof="0" dirty="0" smtClean="0"/>
              <a:t>Sinon, exécute l’instruction </a:t>
            </a:r>
            <a:r>
              <a:rPr lang="fr-FR" noProof="0" dirty="0" smtClean="0">
                <a:latin typeface="Courier New"/>
                <a:cs typeface="Courier New"/>
              </a:rPr>
              <a:t>default</a:t>
            </a:r>
            <a:r>
              <a:rPr lang="fr-FR" noProof="0" dirty="0" smtClean="0"/>
              <a:t>  si elle existe</a:t>
            </a:r>
          </a:p>
          <a:p>
            <a:pPr marL="231775" indent="-342900"/>
            <a:r>
              <a:rPr lang="fr-FR" noProof="0" dirty="0" smtClean="0">
                <a:latin typeface="Courier New" pitchFamily="49" charset="0"/>
                <a:cs typeface="Courier New" pitchFamily="49" charset="0"/>
              </a:rPr>
              <a:t>switch</a:t>
            </a:r>
            <a:r>
              <a:rPr lang="fr-FR" noProof="0" dirty="0" smtClean="0"/>
              <a:t> n’évalue l’expression qu’une fois</a:t>
            </a:r>
          </a:p>
          <a:p>
            <a:pPr marL="687387" lvl="1" indent="-342900"/>
            <a:r>
              <a:rPr lang="fr-FR" noProof="0" dirty="0" smtClean="0"/>
              <a:t>Puis compare le résultat aux instructions case</a:t>
            </a:r>
            <a:endParaRPr lang="fr-FR" noProof="0" dirty="0"/>
          </a:p>
        </p:txBody>
      </p:sp>
      <p:sp>
        <p:nvSpPr>
          <p:cNvPr id="2" name="Title 1"/>
          <p:cNvSpPr>
            <a:spLocks noGrp="1"/>
          </p:cNvSpPr>
          <p:nvPr>
            <p:ph type="title"/>
          </p:nvPr>
        </p:nvSpPr>
        <p:spPr/>
        <p:txBody>
          <a:bodyPr/>
          <a:lstStyle/>
          <a:p>
            <a:r>
              <a:rPr lang="fr-FR" dirty="0" smtClean="0"/>
              <a:t>Instructions </a:t>
            </a:r>
            <a:r>
              <a:rPr lang="fr-FR" noProof="0" dirty="0" smtClean="0">
                <a:latin typeface="Courier New" pitchFamily="49" charset="0"/>
                <a:cs typeface="Courier New" pitchFamily="49" charset="0"/>
              </a:rPr>
              <a:t>switch</a:t>
            </a:r>
            <a:endParaRPr lang="fr-FR" noProof="0" dirty="0"/>
          </a:p>
        </p:txBody>
      </p:sp>
    </p:spTree>
    <p:custDataLst>
      <p:tags r:id="rId1"/>
    </p:custDataLst>
    <p:extLst>
      <p:ext uri="{BB962C8B-B14F-4D97-AF65-F5344CB8AC3E}">
        <p14:creationId xmlns:p14="http://schemas.microsoft.com/office/powerpoint/2010/main" val="3296447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Instructions </a:t>
            </a:r>
            <a:r>
              <a:rPr lang="fr-FR" dirty="0">
                <a:latin typeface="Courier New" pitchFamily="49" charset="0"/>
                <a:cs typeface="Courier New" pitchFamily="49" charset="0"/>
              </a:rPr>
              <a:t>switch</a:t>
            </a:r>
            <a:endParaRPr lang="fr-FR" noProof="0" dirty="0"/>
          </a:p>
        </p:txBody>
      </p:sp>
      <p:sp>
        <p:nvSpPr>
          <p:cNvPr id="4" name="shape1"/>
          <p:cNvSpPr txBox="1"/>
          <p:nvPr/>
        </p:nvSpPr>
        <p:spPr>
          <a:xfrm>
            <a:off x="1216705" y="584200"/>
            <a:ext cx="6710591" cy="4770537"/>
          </a:xfrm>
          <a:prstGeom prst="rect">
            <a:avLst/>
          </a:prstGeom>
          <a:noFill/>
          <a:ln w="28575">
            <a:solidFill>
              <a:srgbClr val="8CC8FF"/>
            </a:solidFill>
          </a:ln>
        </p:spPr>
        <p:txBody>
          <a:bodyPr wrap="none" rtlCol="0">
            <a:spAutoFit/>
          </a:bodyPr>
          <a:lstStyle/>
          <a:p>
            <a:r>
              <a:rPr lang="en-US" sz="1600" dirty="0">
                <a:solidFill>
                  <a:schemeClr val="bg2"/>
                </a:solidFill>
                <a:latin typeface="Courier New"/>
                <a:cs typeface="Courier New"/>
              </a:rPr>
              <a:t>var origin = document.getElementById("origin").value;</a:t>
            </a:r>
          </a:p>
          <a:p>
            <a:r>
              <a:rPr lang="en-US" sz="1600" dirty="0" smtClean="0">
                <a:solidFill>
                  <a:schemeClr val="bg2"/>
                </a:solidFill>
                <a:latin typeface="Courier New"/>
                <a:cs typeface="Courier New"/>
              </a:rPr>
              <a:t>switch</a:t>
            </a:r>
            <a:r>
              <a:rPr lang="en-US" sz="1600" dirty="0">
                <a:solidFill>
                  <a:schemeClr val="bg2"/>
                </a:solidFill>
                <a:latin typeface="Courier New"/>
                <a:cs typeface="Courier New"/>
              </a:rPr>
              <a:t>(origin) {</a:t>
            </a:r>
          </a:p>
          <a:p>
            <a:r>
              <a:rPr lang="en-US" sz="1600" dirty="0" smtClean="0">
                <a:solidFill>
                  <a:schemeClr val="bg2"/>
                </a:solidFill>
                <a:latin typeface="Courier New"/>
                <a:cs typeface="Courier New"/>
              </a:rPr>
              <a:t>   case </a:t>
            </a:r>
            <a:r>
              <a:rPr lang="en-US" sz="1600" dirty="0">
                <a:solidFill>
                  <a:schemeClr val="bg2"/>
                </a:solidFill>
                <a:latin typeface="Courier New"/>
                <a:cs typeface="Courier New"/>
              </a:rPr>
              <a:t>'LAX':</a:t>
            </a:r>
          </a:p>
          <a:p>
            <a:r>
              <a:rPr lang="en-US" sz="1600" dirty="0" smtClean="0">
                <a:solidFill>
                  <a:schemeClr val="bg2"/>
                </a:solidFill>
                <a:latin typeface="Courier New"/>
                <a:cs typeface="Courier New"/>
              </a:rPr>
              <a:t>   case </a:t>
            </a:r>
            <a:r>
              <a:rPr lang="en-US" sz="1600" dirty="0">
                <a:solidFill>
                  <a:schemeClr val="bg2"/>
                </a:solidFill>
                <a:latin typeface="Courier New"/>
                <a:cs typeface="Courier New"/>
              </a:rPr>
              <a:t>'JFK'</a:t>
            </a:r>
            <a:r>
              <a:rPr lang="en-US" sz="1600" dirty="0" smtClean="0">
                <a:solidFill>
                  <a:schemeClr val="bg2"/>
                </a:solidFill>
                <a:latin typeface="Courier New"/>
                <a:cs typeface="Courier New"/>
              </a:rPr>
              <a:t>:</a:t>
            </a:r>
          </a:p>
          <a:p>
            <a:r>
              <a:rPr lang="en-US" sz="1600" dirty="0" smtClean="0">
                <a:solidFill>
                  <a:schemeClr val="bg2"/>
                </a:solidFill>
                <a:latin typeface="Courier New"/>
                <a:cs typeface="Courier New"/>
              </a:rPr>
              <a:t>   case </a:t>
            </a:r>
            <a:r>
              <a:rPr lang="en-US" sz="1600" dirty="0">
                <a:solidFill>
                  <a:schemeClr val="bg2"/>
                </a:solidFill>
                <a:latin typeface="Courier New"/>
                <a:cs typeface="Courier New"/>
              </a:rPr>
              <a:t>'IAD':</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alert</a:t>
            </a:r>
            <a:r>
              <a:rPr lang="en-US" sz="1600" dirty="0">
                <a:solidFill>
                  <a:schemeClr val="bg2"/>
                </a:solidFill>
                <a:latin typeface="Courier New"/>
                <a:cs typeface="Courier New"/>
              </a:rPr>
              <a:t>("That airport is in the US");</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break</a:t>
            </a:r>
            <a:r>
              <a:rPr lang="en-US" sz="1600" dirty="0">
                <a:solidFill>
                  <a:schemeClr val="bg2"/>
                </a:solidFill>
                <a:latin typeface="Courier New"/>
                <a:cs typeface="Courier New"/>
              </a:rPr>
              <a:t>;</a:t>
            </a:r>
          </a:p>
          <a:p>
            <a:r>
              <a:rPr lang="en-US" sz="1600" dirty="0" smtClean="0">
                <a:solidFill>
                  <a:schemeClr val="bg2"/>
                </a:solidFill>
                <a:latin typeface="Courier New"/>
                <a:cs typeface="Courier New"/>
              </a:rPr>
              <a:t>   case </a:t>
            </a:r>
            <a:r>
              <a:rPr lang="en-US" sz="1600" dirty="0">
                <a:solidFill>
                  <a:schemeClr val="bg2"/>
                </a:solidFill>
                <a:latin typeface="Courier New"/>
                <a:cs typeface="Courier New"/>
              </a:rPr>
              <a:t>'LHR':</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alert</a:t>
            </a:r>
            <a:r>
              <a:rPr lang="en-US" sz="1600" dirty="0">
                <a:solidFill>
                  <a:schemeClr val="bg2"/>
                </a:solidFill>
                <a:latin typeface="Courier New"/>
                <a:cs typeface="Courier New"/>
              </a:rPr>
              <a:t>("That airport is in the UK");</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break; </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case </a:t>
            </a:r>
            <a:r>
              <a:rPr lang="en-US" sz="1600" dirty="0">
                <a:solidFill>
                  <a:schemeClr val="bg2"/>
                </a:solidFill>
                <a:latin typeface="Courier New"/>
                <a:cs typeface="Courier New"/>
              </a:rPr>
              <a:t>'YYZ':</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alert</a:t>
            </a:r>
            <a:r>
              <a:rPr lang="en-US" sz="1600" dirty="0">
                <a:solidFill>
                  <a:schemeClr val="bg2"/>
                </a:solidFill>
                <a:latin typeface="Courier New"/>
                <a:cs typeface="Courier New"/>
              </a:rPr>
              <a:t>("That airport is in Canada")</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break</a:t>
            </a:r>
            <a:r>
              <a:rPr lang="en-US" sz="1600" dirty="0">
                <a:solidFill>
                  <a:schemeClr val="bg2"/>
                </a:solidFill>
                <a:latin typeface="Courier New"/>
                <a:cs typeface="Courier New"/>
              </a:rPr>
              <a:t>;</a:t>
            </a:r>
          </a:p>
          <a:p>
            <a:r>
              <a:rPr lang="en-US" sz="1600" dirty="0" smtClean="0">
                <a:solidFill>
                  <a:schemeClr val="bg2"/>
                </a:solidFill>
                <a:latin typeface="Courier New"/>
                <a:cs typeface="Courier New"/>
              </a:rPr>
              <a:t>   case </a:t>
            </a:r>
            <a:r>
              <a:rPr lang="en-US" sz="1600" dirty="0">
                <a:solidFill>
                  <a:schemeClr val="bg2"/>
                </a:solidFill>
                <a:latin typeface="Courier New"/>
                <a:cs typeface="Courier New"/>
              </a:rPr>
              <a:t>'CDG':</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alert</a:t>
            </a:r>
            <a:r>
              <a:rPr lang="en-US" sz="1600" dirty="0">
                <a:solidFill>
                  <a:schemeClr val="bg2"/>
                </a:solidFill>
                <a:latin typeface="Courier New"/>
                <a:cs typeface="Courier New"/>
              </a:rPr>
              <a:t>("That airport is in France");</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break</a:t>
            </a:r>
            <a:r>
              <a:rPr lang="en-US" sz="1600" dirty="0">
                <a:solidFill>
                  <a:schemeClr val="bg2"/>
                </a:solidFill>
                <a:latin typeface="Courier New"/>
                <a:cs typeface="Courier New"/>
              </a:rPr>
              <a:t>;</a:t>
            </a:r>
          </a:p>
          <a:p>
            <a:r>
              <a:rPr lang="en-US" sz="1600" dirty="0" smtClean="0">
                <a:solidFill>
                  <a:schemeClr val="bg2"/>
                </a:solidFill>
                <a:latin typeface="Courier New"/>
                <a:cs typeface="Courier New"/>
              </a:rPr>
              <a:t>   default</a:t>
            </a:r>
            <a:r>
              <a:rPr lang="en-US" sz="1600" dirty="0">
                <a:solidFill>
                  <a:schemeClr val="bg2"/>
                </a:solidFill>
                <a:latin typeface="Courier New"/>
                <a:cs typeface="Courier New"/>
              </a:rPr>
              <a:t>:</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alert</a:t>
            </a:r>
            <a:r>
              <a:rPr lang="en-US" sz="1600" dirty="0">
                <a:solidFill>
                  <a:schemeClr val="bg2"/>
                </a:solidFill>
                <a:latin typeface="Courier New"/>
                <a:cs typeface="Courier New"/>
              </a:rPr>
              <a:t>("Unknown airport");</a:t>
            </a:r>
          </a:p>
          <a:p>
            <a:r>
              <a:rPr lang="en-US" sz="1600" dirty="0" smtClean="0">
                <a:solidFill>
                  <a:schemeClr val="bg2"/>
                </a:solidFill>
                <a:latin typeface="Courier New"/>
                <a:cs typeface="Courier New"/>
              </a:rPr>
              <a:t>}</a:t>
            </a:r>
            <a:endParaRPr lang="en-US" sz="1600" dirty="0">
              <a:solidFill>
                <a:schemeClr val="bg2"/>
              </a:solidFill>
              <a:latin typeface="Courier New"/>
              <a:cs typeface="Courier New"/>
            </a:endParaRPr>
          </a:p>
        </p:txBody>
      </p:sp>
    </p:spTree>
    <p:custDataLst>
      <p:tags r:id="rId1"/>
    </p:custDataLst>
    <p:extLst>
      <p:ext uri="{BB962C8B-B14F-4D97-AF65-F5344CB8AC3E}">
        <p14:creationId xmlns:p14="http://schemas.microsoft.com/office/powerpoint/2010/main" val="2524459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307" name="Rectangle 19"/>
          <p:cNvSpPr>
            <a:spLocks noGrp="1" noChangeArrowheads="1"/>
          </p:cNvSpPr>
          <p:nvPr>
            <p:ph idx="1"/>
          </p:nvPr>
        </p:nvSpPr>
        <p:spPr>
          <a:xfrm>
            <a:off x="279400" y="584200"/>
            <a:ext cx="8599488" cy="4560223"/>
          </a:xfrm>
        </p:spPr>
        <p:txBody>
          <a:bodyPr/>
          <a:lstStyle/>
          <a:p>
            <a:r>
              <a:rPr lang="fr-FR" noProof="0" dirty="0" smtClean="0"/>
              <a:t>Les objets sont une composante essentielle de JavaScript</a:t>
            </a:r>
          </a:p>
          <a:p>
            <a:pPr lvl="1"/>
            <a:r>
              <a:rPr lang="fr-FR" noProof="0" dirty="0" smtClean="0"/>
              <a:t>Les objets sont des combinaisons de variables et de fonctions associées</a:t>
            </a:r>
          </a:p>
          <a:p>
            <a:pPr lvl="2"/>
            <a:r>
              <a:rPr lang="fr-FR" dirty="0" smtClean="0"/>
              <a:t>Les va</a:t>
            </a:r>
            <a:r>
              <a:rPr lang="fr-FR" noProof="0" dirty="0" err="1" smtClean="0"/>
              <a:t>riables</a:t>
            </a:r>
            <a:r>
              <a:rPr lang="fr-FR" noProof="0" dirty="0" smtClean="0"/>
              <a:t> sont appelées </a:t>
            </a:r>
            <a:r>
              <a:rPr lang="fr-FR" i="1" noProof="0" dirty="0" smtClean="0">
                <a:latin typeface="Century Schoolbook" pitchFamily="18" charset="0"/>
              </a:rPr>
              <a:t>propriétés</a:t>
            </a:r>
          </a:p>
          <a:p>
            <a:pPr lvl="2"/>
            <a:r>
              <a:rPr lang="fr-FR" noProof="0" dirty="0" smtClean="0"/>
              <a:t>Les </a:t>
            </a:r>
            <a:r>
              <a:rPr lang="fr-FR" dirty="0"/>
              <a:t>fonctions sont appelées </a:t>
            </a:r>
            <a:r>
              <a:rPr lang="fr-FR" i="1" noProof="0" dirty="0" smtClean="0">
                <a:latin typeface="Century Schoolbook" pitchFamily="18" charset="0"/>
              </a:rPr>
              <a:t>méthodes</a:t>
            </a:r>
          </a:p>
          <a:p>
            <a:pPr lvl="1"/>
            <a:r>
              <a:rPr lang="fr-FR" noProof="0" dirty="0" smtClean="0">
                <a:latin typeface="Arial"/>
                <a:cs typeface="Arial"/>
              </a:rPr>
              <a:t>Les objets peuvent aussi avoir des événements qui se déclenchent quand quelque chose de significatif se produit</a:t>
            </a:r>
          </a:p>
          <a:p>
            <a:pPr lvl="2"/>
            <a:r>
              <a:rPr lang="fr-FR" noProof="0" dirty="0" smtClean="0">
                <a:latin typeface="Arial"/>
                <a:cs typeface="Arial"/>
              </a:rPr>
              <a:t>Ils peuvent être gérés ou ignorés</a:t>
            </a:r>
          </a:p>
          <a:p>
            <a:pPr lvl="2"/>
            <a:r>
              <a:rPr lang="fr-FR" noProof="0" dirty="0" smtClean="0">
                <a:latin typeface="Arial"/>
                <a:cs typeface="Arial"/>
              </a:rPr>
              <a:t>Des détails sur les événements plus tard</a:t>
            </a:r>
          </a:p>
          <a:p>
            <a:r>
              <a:rPr lang="fr-FR" noProof="0" dirty="0" smtClean="0"/>
              <a:t>Les navigateurs contiennent des objets JavaScript prédéfinis</a:t>
            </a:r>
          </a:p>
          <a:p>
            <a:pPr lvl="1"/>
            <a:r>
              <a:rPr lang="fr-FR" noProof="0" dirty="0" smtClean="0"/>
              <a:t>Qui obtiennent des informations du navigateur</a:t>
            </a:r>
          </a:p>
          <a:p>
            <a:pPr lvl="1"/>
            <a:r>
              <a:rPr lang="fr-FR" noProof="0" dirty="0" smtClean="0"/>
              <a:t>Et lui donnent des instructions</a:t>
            </a:r>
          </a:p>
          <a:p>
            <a:r>
              <a:rPr lang="fr-FR" noProof="0" dirty="0" smtClean="0"/>
              <a:t>Vous pouvez aussi écrire vos propres objets si vous voulez utiliser des techniques de programmation orientée objet</a:t>
            </a:r>
          </a:p>
          <a:p>
            <a:pPr lvl="1"/>
            <a:r>
              <a:rPr lang="fr-FR" noProof="0" dirty="0" smtClean="0"/>
              <a:t>Abordées au chapitre suivant</a:t>
            </a:r>
            <a:endParaRPr lang="fr-FR" noProof="0" dirty="0"/>
          </a:p>
        </p:txBody>
      </p:sp>
      <p:sp>
        <p:nvSpPr>
          <p:cNvPr id="268306" name="Rectangle 18"/>
          <p:cNvSpPr>
            <a:spLocks noGrp="1" noChangeArrowheads="1"/>
          </p:cNvSpPr>
          <p:nvPr>
            <p:ph type="title"/>
          </p:nvPr>
        </p:nvSpPr>
        <p:spPr/>
        <p:txBody>
          <a:bodyPr/>
          <a:lstStyle/>
          <a:p>
            <a:r>
              <a:rPr lang="fr-FR" noProof="0" dirty="0" smtClean="0"/>
              <a:t>Objets</a:t>
            </a:r>
            <a:endParaRPr lang="fr-FR" noProof="0" dirty="0"/>
          </a:p>
        </p:txBody>
      </p:sp>
    </p:spTree>
    <p:custDataLst>
      <p:tags r:id="rId1"/>
    </p:custDataLst>
    <p:extLst>
      <p:ext uri="{BB962C8B-B14F-4D97-AF65-F5344CB8AC3E}">
        <p14:creationId xmlns:p14="http://schemas.microsoft.com/office/powerpoint/2010/main" val="2571367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Grp="1" noChangeArrowheads="1"/>
          </p:cNvSpPr>
          <p:nvPr>
            <p:ph idx="1"/>
          </p:nvPr>
        </p:nvSpPr>
        <p:spPr>
          <a:xfrm>
            <a:off x="279400" y="584200"/>
            <a:ext cx="8599488" cy="2487861"/>
          </a:xfrm>
        </p:spPr>
        <p:txBody>
          <a:bodyPr/>
          <a:lstStyle/>
          <a:p>
            <a:r>
              <a:rPr lang="fr-FR" noProof="0" dirty="0" smtClean="0"/>
              <a:t>Vous avez déjà rencontré des objets prédéfinis</a:t>
            </a:r>
          </a:p>
          <a:p>
            <a:pPr lvl="1"/>
            <a:r>
              <a:rPr lang="fr-FR" dirty="0" smtClean="0"/>
              <a:t>L’objet </a:t>
            </a:r>
            <a:r>
              <a:rPr lang="fr-FR" noProof="0" dirty="0" err="1" smtClean="0">
                <a:latin typeface="Courier New" pitchFamily="49" charset="0"/>
              </a:rPr>
              <a:t>window</a:t>
            </a:r>
            <a:endParaRPr lang="fr-FR" noProof="0" dirty="0" smtClean="0"/>
          </a:p>
          <a:p>
            <a:pPr lvl="2"/>
            <a:r>
              <a:rPr lang="fr-FR" noProof="0" dirty="0" err="1" smtClean="0">
                <a:latin typeface="Courier New" pitchFamily="49" charset="0"/>
              </a:rPr>
              <a:t>window.alert</a:t>
            </a:r>
            <a:r>
              <a:rPr lang="fr-FR" noProof="0" dirty="0" smtClean="0">
                <a:latin typeface="Courier New" pitchFamily="49" charset="0"/>
              </a:rPr>
              <a:t>()</a:t>
            </a:r>
            <a:r>
              <a:rPr lang="fr-FR" noProof="0" dirty="0" smtClean="0"/>
              <a:t> est une méthode de l’objet </a:t>
            </a:r>
            <a:r>
              <a:rPr lang="fr-FR" noProof="0" dirty="0" err="1" smtClean="0">
                <a:latin typeface="Courier New" pitchFamily="49" charset="0"/>
              </a:rPr>
              <a:t>window</a:t>
            </a:r>
            <a:endParaRPr lang="fr-FR" noProof="0" dirty="0" smtClean="0"/>
          </a:p>
          <a:p>
            <a:pPr lvl="1"/>
            <a:r>
              <a:rPr lang="fr-FR" dirty="0"/>
              <a:t>L’objet </a:t>
            </a:r>
            <a:r>
              <a:rPr lang="fr-FR" noProof="0" dirty="0" smtClean="0">
                <a:latin typeface="Courier New" pitchFamily="49" charset="0"/>
              </a:rPr>
              <a:t>document</a:t>
            </a:r>
            <a:endParaRPr lang="fr-FR" noProof="0" dirty="0" smtClean="0"/>
          </a:p>
          <a:p>
            <a:pPr lvl="2"/>
            <a:r>
              <a:rPr lang="fr-FR" noProof="0" dirty="0" err="1" smtClean="0">
                <a:latin typeface="Courier New" pitchFamily="49" charset="0"/>
              </a:rPr>
              <a:t>document.referrer</a:t>
            </a:r>
            <a:r>
              <a:rPr lang="fr-FR" noProof="0" dirty="0" smtClean="0"/>
              <a:t> est une propriété de l’objet </a:t>
            </a:r>
            <a:r>
              <a:rPr lang="fr-FR" noProof="0" dirty="0" smtClean="0">
                <a:latin typeface="Courier New" pitchFamily="49" charset="0"/>
              </a:rPr>
              <a:t>document</a:t>
            </a:r>
            <a:endParaRPr lang="fr-FR" noProof="0" dirty="0" smtClean="0"/>
          </a:p>
          <a:p>
            <a:pPr lvl="1"/>
            <a:r>
              <a:rPr lang="fr-FR" dirty="0"/>
              <a:t>L’objet </a:t>
            </a:r>
            <a:r>
              <a:rPr lang="fr-FR" noProof="0" dirty="0" smtClean="0">
                <a:latin typeface="Courier New" pitchFamily="49" charset="0"/>
              </a:rPr>
              <a:t>Math</a:t>
            </a:r>
            <a:endParaRPr lang="fr-FR" noProof="0" dirty="0" smtClean="0"/>
          </a:p>
          <a:p>
            <a:pPr lvl="2"/>
            <a:r>
              <a:rPr lang="fr-FR" noProof="0" dirty="0" err="1" smtClean="0">
                <a:latin typeface="Courier New" pitchFamily="49" charset="0"/>
              </a:rPr>
              <a:t>Math.random</a:t>
            </a:r>
            <a:r>
              <a:rPr lang="fr-FR" noProof="0" dirty="0" smtClean="0">
                <a:latin typeface="Courier New" pitchFamily="49" charset="0"/>
              </a:rPr>
              <a:t>()</a:t>
            </a:r>
            <a:r>
              <a:rPr lang="fr-FR" dirty="0"/>
              <a:t> est une méthode de l’objet </a:t>
            </a:r>
            <a:r>
              <a:rPr lang="fr-FR" noProof="0" dirty="0" smtClean="0">
                <a:latin typeface="Courier New" pitchFamily="49" charset="0"/>
              </a:rPr>
              <a:t>Math</a:t>
            </a:r>
            <a:endParaRPr lang="fr-FR" noProof="0" dirty="0" smtClean="0"/>
          </a:p>
          <a:p>
            <a:pPr lvl="2"/>
            <a:r>
              <a:rPr lang="fr-FR" noProof="0" dirty="0" err="1" smtClean="0">
                <a:latin typeface="Courier New"/>
                <a:cs typeface="Courier New"/>
              </a:rPr>
              <a:t>Math.PI</a:t>
            </a:r>
            <a:r>
              <a:rPr lang="fr-FR" dirty="0"/>
              <a:t> est une propriété de </a:t>
            </a:r>
            <a:r>
              <a:rPr lang="fr-FR" dirty="0" smtClean="0"/>
              <a:t>l’objet </a:t>
            </a:r>
            <a:r>
              <a:rPr lang="fr-FR" dirty="0">
                <a:latin typeface="Courier New" pitchFamily="49" charset="0"/>
              </a:rPr>
              <a:t>Math</a:t>
            </a:r>
          </a:p>
        </p:txBody>
      </p:sp>
      <p:sp>
        <p:nvSpPr>
          <p:cNvPr id="270338" name="Rectangle 2"/>
          <p:cNvSpPr>
            <a:spLocks noGrp="1" noChangeArrowheads="1"/>
          </p:cNvSpPr>
          <p:nvPr>
            <p:ph type="title"/>
          </p:nvPr>
        </p:nvSpPr>
        <p:spPr/>
        <p:txBody>
          <a:bodyPr/>
          <a:lstStyle/>
          <a:p>
            <a:r>
              <a:rPr lang="fr-FR" noProof="0" dirty="0" smtClean="0"/>
              <a:t>Quelques objets prédéfinis utiles</a:t>
            </a:r>
            <a:endParaRPr lang="fr-FR" noProof="0" dirty="0"/>
          </a:p>
        </p:txBody>
      </p:sp>
    </p:spTree>
    <p:custDataLst>
      <p:tags r:id="rId1"/>
    </p:custDataLst>
    <p:extLst>
      <p:ext uri="{BB962C8B-B14F-4D97-AF65-F5344CB8AC3E}">
        <p14:creationId xmlns:p14="http://schemas.microsoft.com/office/powerpoint/2010/main" val="4029384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3221395"/>
          </a:xfrm>
        </p:spPr>
        <p:txBody>
          <a:bodyPr/>
          <a:lstStyle/>
          <a:p>
            <a:r>
              <a:rPr lang="fr-FR" sz="1700" noProof="0" dirty="0" smtClean="0"/>
              <a:t>On accède aux méthodes et aux propriétés au moyen de </a:t>
            </a:r>
            <a:r>
              <a:rPr lang="fr-FR" sz="1700" noProof="0" dirty="0" err="1" smtClean="0">
                <a:latin typeface="Courier New"/>
                <a:cs typeface="Courier New"/>
              </a:rPr>
              <a:t>object</a:t>
            </a:r>
            <a:r>
              <a:rPr lang="fr-FR" sz="1700" noProof="0" dirty="0" smtClean="0">
                <a:latin typeface="Courier New"/>
                <a:cs typeface="Courier New"/>
              </a:rPr>
              <a:t>.</a:t>
            </a:r>
            <a:r>
              <a:rPr lang="fr-FR" sz="1700" noProof="0" dirty="0" smtClean="0">
                <a:cs typeface="Courier New"/>
              </a:rPr>
              <a:t/>
            </a:r>
            <a:br>
              <a:rPr lang="fr-FR" sz="1700" noProof="0" dirty="0" smtClean="0">
                <a:cs typeface="Courier New"/>
              </a:rPr>
            </a:br>
            <a:r>
              <a:rPr lang="fr-FR" sz="1700" noProof="0" dirty="0" smtClean="0">
                <a:cs typeface="Courier New"/>
              </a:rPr>
              <a:t>(le point doit suivre </a:t>
            </a:r>
            <a:r>
              <a:rPr lang="fr-FR" sz="1700" noProof="0" dirty="0" err="1" smtClean="0">
                <a:latin typeface="Courier New" pitchFamily="49" charset="0"/>
                <a:cs typeface="Courier New" pitchFamily="49" charset="0"/>
              </a:rPr>
              <a:t>object</a:t>
            </a:r>
            <a:r>
              <a:rPr lang="fr-FR" sz="1700" noProof="0" dirty="0" smtClean="0">
                <a:cs typeface="Courier New"/>
              </a:rPr>
              <a:t>)</a:t>
            </a:r>
          </a:p>
          <a:p>
            <a:pPr lvl="1"/>
            <a:r>
              <a:rPr lang="fr-FR" sz="1700" noProof="0" dirty="0" smtClean="0"/>
              <a:t>On appelle une méthode avec le nom de méthode et des parenthèses</a:t>
            </a:r>
            <a:r>
              <a:rPr lang="fr-FR" sz="1700" noProof="0" dirty="0" smtClean="0">
                <a:latin typeface="Courier New" pitchFamily="49" charset="0"/>
              </a:rPr>
              <a:t>()</a:t>
            </a:r>
          </a:p>
          <a:p>
            <a:pPr lvl="2"/>
            <a:r>
              <a:rPr lang="fr-FR" sz="1700" i="1" noProof="0" dirty="0" err="1" smtClean="0">
                <a:latin typeface="Courier New"/>
                <a:cs typeface="Courier New"/>
              </a:rPr>
              <a:t>object</a:t>
            </a:r>
            <a:r>
              <a:rPr lang="fr-FR" sz="1700" noProof="0" dirty="0" err="1" smtClean="0">
                <a:latin typeface="Courier New"/>
                <a:cs typeface="Courier New"/>
              </a:rPr>
              <a:t>.</a:t>
            </a:r>
            <a:r>
              <a:rPr lang="fr-FR" sz="1700" i="1" noProof="0" dirty="0" err="1" smtClean="0">
                <a:latin typeface="Courier New"/>
                <a:cs typeface="Courier New"/>
              </a:rPr>
              <a:t>method</a:t>
            </a:r>
            <a:r>
              <a:rPr lang="fr-FR" sz="1700" noProof="0" dirty="0" smtClean="0">
                <a:latin typeface="Courier New"/>
                <a:cs typeface="Courier New"/>
              </a:rPr>
              <a:t>();</a:t>
            </a:r>
          </a:p>
          <a:p>
            <a:pPr lvl="1"/>
            <a:r>
              <a:rPr lang="fr-FR" sz="1700" noProof="0" dirty="0" smtClean="0"/>
              <a:t>On accède </a:t>
            </a:r>
            <a:r>
              <a:rPr lang="fr-FR" sz="1700" noProof="0" smtClean="0"/>
              <a:t>aux propriétés </a:t>
            </a:r>
            <a:r>
              <a:rPr lang="fr-FR" sz="1700" noProof="0" dirty="0" smtClean="0"/>
              <a:t>sans parenthèses</a:t>
            </a:r>
            <a:r>
              <a:rPr lang="fr-FR" sz="1700" noProof="0" dirty="0" smtClean="0">
                <a:latin typeface="Courier New" pitchFamily="49" charset="0"/>
              </a:rPr>
              <a:t>()</a:t>
            </a:r>
          </a:p>
          <a:p>
            <a:pPr lvl="2"/>
            <a:r>
              <a:rPr lang="fr-FR" sz="1700" i="1" noProof="0" dirty="0" err="1" smtClean="0">
                <a:latin typeface="Courier New"/>
                <a:cs typeface="Courier New"/>
              </a:rPr>
              <a:t>object</a:t>
            </a:r>
            <a:r>
              <a:rPr lang="fr-FR" sz="1700" noProof="0" dirty="0" err="1" smtClean="0">
                <a:latin typeface="Courier New" pitchFamily="49" charset="0"/>
              </a:rPr>
              <a:t>.</a:t>
            </a:r>
            <a:r>
              <a:rPr lang="fr-FR" sz="1700" i="1" noProof="0" dirty="0" err="1" smtClean="0">
                <a:latin typeface="Courier New" pitchFamily="49" charset="0"/>
              </a:rPr>
              <a:t>property</a:t>
            </a:r>
            <a:r>
              <a:rPr lang="fr-FR" sz="1700" noProof="0" dirty="0" smtClean="0">
                <a:latin typeface="Courier New" pitchFamily="49" charset="0"/>
              </a:rPr>
              <a:t>;</a:t>
            </a:r>
          </a:p>
          <a:p>
            <a:r>
              <a:rPr lang="fr-FR" sz="1700" noProof="0" dirty="0" smtClean="0"/>
              <a:t>On accède également aux propriétés au moyens de crochets </a:t>
            </a:r>
            <a:r>
              <a:rPr lang="fr-FR" sz="1700" noProof="0" dirty="0" smtClean="0">
                <a:latin typeface="Courier New" pitchFamily="49" charset="0"/>
                <a:cs typeface="Courier New" pitchFamily="49" charset="0"/>
              </a:rPr>
              <a:t>[ ]</a:t>
            </a:r>
            <a:endParaRPr lang="fr-FR" sz="1700" noProof="0" dirty="0" smtClean="0"/>
          </a:p>
          <a:p>
            <a:pPr lvl="1"/>
            <a:r>
              <a:rPr lang="fr-FR" sz="1700" i="1" noProof="0" dirty="0" err="1" smtClean="0">
                <a:latin typeface="Courier New"/>
                <a:cs typeface="Courier New"/>
              </a:rPr>
              <a:t>object</a:t>
            </a:r>
            <a:r>
              <a:rPr lang="fr-FR" sz="1700" noProof="0" dirty="0" smtClean="0">
                <a:latin typeface="Courier New"/>
                <a:cs typeface="Courier New"/>
              </a:rPr>
              <a:t>[</a:t>
            </a:r>
            <a:r>
              <a:rPr lang="fr-FR" sz="1700" i="1" noProof="0" dirty="0" err="1" smtClean="0">
                <a:latin typeface="Courier New"/>
                <a:cs typeface="Courier New"/>
              </a:rPr>
              <a:t>property</a:t>
            </a:r>
            <a:r>
              <a:rPr lang="fr-FR" sz="1700" noProof="0" dirty="0" smtClean="0">
                <a:latin typeface="Courier New"/>
                <a:cs typeface="Courier New"/>
              </a:rPr>
              <a:t>];</a:t>
            </a:r>
          </a:p>
          <a:p>
            <a:r>
              <a:rPr lang="fr-FR" sz="1700" noProof="0" dirty="0" smtClean="0">
                <a:latin typeface="Arial"/>
                <a:cs typeface="Arial"/>
              </a:rPr>
              <a:t>On préfère généralement les points, mais cela ne fonctionne pas toujours</a:t>
            </a:r>
          </a:p>
          <a:p>
            <a:pPr lvl="1"/>
            <a:r>
              <a:rPr lang="fr-FR" sz="1700" noProof="0" dirty="0" smtClean="0">
                <a:latin typeface="Arial"/>
                <a:cs typeface="Arial"/>
              </a:rPr>
              <a:t>Permet les noms de propriété dynamiques</a:t>
            </a:r>
            <a:endParaRPr lang="fr-FR" sz="1700" noProof="0" dirty="0">
              <a:latin typeface="Arial"/>
              <a:cs typeface="Arial"/>
            </a:endParaRPr>
          </a:p>
        </p:txBody>
      </p:sp>
      <p:sp>
        <p:nvSpPr>
          <p:cNvPr id="2" name="Title 1"/>
          <p:cNvSpPr>
            <a:spLocks noGrp="1"/>
          </p:cNvSpPr>
          <p:nvPr>
            <p:ph type="title"/>
          </p:nvPr>
        </p:nvSpPr>
        <p:spPr/>
        <p:txBody>
          <a:bodyPr/>
          <a:lstStyle/>
          <a:p>
            <a:r>
              <a:rPr lang="fr-FR" noProof="0" dirty="0" smtClean="0"/>
              <a:t>Notation avec points ou avec crochets</a:t>
            </a:r>
            <a:endParaRPr lang="fr-FR" noProof="0" dirty="0"/>
          </a:p>
        </p:txBody>
      </p:sp>
      <p:sp>
        <p:nvSpPr>
          <p:cNvPr id="4" name="shape1"/>
          <p:cNvSpPr txBox="1"/>
          <p:nvPr/>
        </p:nvSpPr>
        <p:spPr>
          <a:xfrm>
            <a:off x="1278270" y="3773214"/>
            <a:ext cx="6587461" cy="1815882"/>
          </a:xfrm>
          <a:prstGeom prst="rect">
            <a:avLst/>
          </a:prstGeom>
          <a:noFill/>
          <a:ln w="28575">
            <a:solidFill>
              <a:srgbClr val="8CC8FF"/>
            </a:solidFill>
          </a:ln>
        </p:spPr>
        <p:txBody>
          <a:bodyPr wrap="none" rtlCol="0">
            <a:spAutoFit/>
          </a:bodyPr>
          <a:lstStyle/>
          <a:p>
            <a:r>
              <a:rPr lang="en-US" sz="1600" dirty="0" smtClean="0">
                <a:solidFill>
                  <a:schemeClr val="bg2"/>
                </a:solidFill>
                <a:latin typeface="Courier New" pitchFamily="49" charset="0"/>
              </a:rPr>
              <a:t>var string1 = "last";</a:t>
            </a:r>
          </a:p>
          <a:p>
            <a:r>
              <a:rPr lang="en-US" sz="1600" dirty="0" smtClean="0">
                <a:solidFill>
                  <a:schemeClr val="bg2"/>
                </a:solidFill>
                <a:latin typeface="Courier New" pitchFamily="49" charset="0"/>
              </a:rPr>
              <a:t>var string2 = "Modified";</a:t>
            </a:r>
          </a:p>
          <a:p>
            <a:r>
              <a:rPr lang="en-US" sz="1600" dirty="0" smtClean="0">
                <a:solidFill>
                  <a:schemeClr val="bg2"/>
                </a:solidFill>
                <a:latin typeface="Courier New" pitchFamily="49" charset="0"/>
              </a:rPr>
              <a:t>// display document.lastModified using string values</a:t>
            </a:r>
          </a:p>
          <a:p>
            <a:r>
              <a:rPr lang="en-US" sz="1600" dirty="0" smtClean="0">
                <a:solidFill>
                  <a:schemeClr val="bg2"/>
                </a:solidFill>
                <a:latin typeface="Courier New" pitchFamily="49" charset="0"/>
              </a:rPr>
              <a:t>console.log(document[string1 + string2]);</a:t>
            </a:r>
          </a:p>
          <a:p>
            <a:endParaRPr lang="en-US" sz="1600" dirty="0" smtClean="0">
              <a:solidFill>
                <a:schemeClr val="bg2"/>
              </a:solidFill>
              <a:latin typeface="Courier New" pitchFamily="49" charset="0"/>
            </a:endParaRPr>
          </a:p>
          <a:p>
            <a:r>
              <a:rPr lang="en-US" sz="1600" dirty="0" smtClean="0">
                <a:solidFill>
                  <a:schemeClr val="bg2"/>
                </a:solidFill>
                <a:latin typeface="Courier New" pitchFamily="49" charset="0"/>
              </a:rPr>
              <a:t>// Will not work with dot notation</a:t>
            </a:r>
            <a:endParaRPr lang="en-US" sz="1600" dirty="0">
              <a:solidFill>
                <a:schemeClr val="bg2"/>
              </a:solidFill>
              <a:latin typeface="Courier New" pitchFamily="49" charset="0"/>
            </a:endParaRPr>
          </a:p>
          <a:p>
            <a:r>
              <a:rPr lang="en-US" sz="1600" dirty="0">
                <a:solidFill>
                  <a:schemeClr val="bg2"/>
                </a:solidFill>
                <a:latin typeface="Courier New" pitchFamily="49" charset="0"/>
              </a:rPr>
              <a:t>console.log(</a:t>
            </a:r>
            <a:r>
              <a:rPr lang="en-US" sz="1600" dirty="0" smtClean="0">
                <a:solidFill>
                  <a:schemeClr val="bg2"/>
                </a:solidFill>
                <a:latin typeface="Courier New" pitchFamily="49" charset="0"/>
              </a:rPr>
              <a:t>document.string1 + string2);</a:t>
            </a:r>
            <a:endParaRPr lang="en-US" sz="1600" dirty="0">
              <a:solidFill>
                <a:schemeClr val="bg2"/>
              </a:solidFill>
              <a:latin typeface="Courier New" pitchFamily="49" charset="0"/>
            </a:endParaRPr>
          </a:p>
        </p:txBody>
      </p:sp>
    </p:spTree>
    <p:custDataLst>
      <p:tags r:id="rId1"/>
    </p:custDataLst>
    <p:extLst>
      <p:ext uri="{BB962C8B-B14F-4D97-AF65-F5344CB8AC3E}">
        <p14:creationId xmlns:p14="http://schemas.microsoft.com/office/powerpoint/2010/main" val="2253791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2339102"/>
          </a:xfrm>
        </p:spPr>
        <p:txBody>
          <a:bodyPr/>
          <a:lstStyle/>
          <a:p>
            <a:r>
              <a:rPr lang="fr-FR" noProof="0" dirty="0" smtClean="0"/>
              <a:t>Tout environnement JavaScript possède un objet global</a:t>
            </a:r>
          </a:p>
          <a:p>
            <a:pPr lvl="1"/>
            <a:r>
              <a:rPr lang="fr-FR" noProof="0" dirty="0" smtClean="0"/>
              <a:t>Créé automatiquement quand le moteur de scripts est initialisé</a:t>
            </a:r>
          </a:p>
          <a:p>
            <a:pPr lvl="1"/>
            <a:r>
              <a:rPr lang="fr-FR" noProof="0" dirty="0" smtClean="0"/>
              <a:t>Contient de nombreuses propriétés, fonctions et constantes</a:t>
            </a:r>
          </a:p>
          <a:p>
            <a:pPr lvl="2"/>
            <a:r>
              <a:rPr lang="fr-FR" noProof="0" dirty="0" smtClean="0"/>
              <a:t>Le contenu exact dépend de l’environnement</a:t>
            </a:r>
          </a:p>
          <a:p>
            <a:r>
              <a:rPr lang="fr-FR" noProof="0" dirty="0" smtClean="0"/>
              <a:t>Pour JavaScript côté client, l’objet global est l’objet </a:t>
            </a:r>
            <a:r>
              <a:rPr lang="fr-FR" noProof="0" dirty="0" err="1" smtClean="0">
                <a:latin typeface="Courier New"/>
                <a:cs typeface="Courier New"/>
              </a:rPr>
              <a:t>window</a:t>
            </a:r>
            <a:endParaRPr lang="fr-FR" noProof="0" dirty="0" smtClean="0"/>
          </a:p>
          <a:p>
            <a:pPr lvl="1"/>
            <a:r>
              <a:rPr lang="fr-FR" noProof="0" dirty="0" smtClean="0"/>
              <a:t>Si aucun nom d’objet n’est spécifié, l’objet global est implicite</a:t>
            </a:r>
          </a:p>
          <a:p>
            <a:pPr lvl="1"/>
            <a:r>
              <a:rPr lang="fr-FR" noProof="0" dirty="0" err="1" smtClean="0">
                <a:latin typeface="Courier New"/>
                <a:cs typeface="Courier New"/>
              </a:rPr>
              <a:t>window.alert</a:t>
            </a:r>
            <a:r>
              <a:rPr lang="fr-FR" noProof="0" dirty="0" smtClean="0">
                <a:latin typeface="Courier New"/>
                <a:cs typeface="Courier New"/>
              </a:rPr>
              <a:t>()</a:t>
            </a:r>
            <a:r>
              <a:rPr lang="fr-FR" noProof="0" dirty="0" smtClean="0"/>
              <a:t> et </a:t>
            </a:r>
            <a:r>
              <a:rPr lang="fr-FR" noProof="0" dirty="0" err="1" smtClean="0">
                <a:latin typeface="Courier New"/>
                <a:cs typeface="Courier New"/>
              </a:rPr>
              <a:t>alert</a:t>
            </a:r>
            <a:r>
              <a:rPr lang="fr-FR" noProof="0" dirty="0" smtClean="0">
                <a:latin typeface="Courier New"/>
                <a:cs typeface="Courier New"/>
              </a:rPr>
              <a:t>()</a:t>
            </a:r>
            <a:r>
              <a:rPr lang="fr-FR" noProof="0" dirty="0" smtClean="0"/>
              <a:t> sont exactement identiques</a:t>
            </a:r>
          </a:p>
        </p:txBody>
      </p:sp>
      <p:sp>
        <p:nvSpPr>
          <p:cNvPr id="2" name="Title 1"/>
          <p:cNvSpPr>
            <a:spLocks noGrp="1"/>
          </p:cNvSpPr>
          <p:nvPr>
            <p:ph type="title"/>
          </p:nvPr>
        </p:nvSpPr>
        <p:spPr/>
        <p:txBody>
          <a:bodyPr/>
          <a:lstStyle/>
          <a:p>
            <a:r>
              <a:rPr lang="fr-FR" noProof="0" dirty="0" smtClean="0"/>
              <a:t>L’objet global</a:t>
            </a:r>
            <a:endParaRPr lang="fr-FR" noProof="0" dirty="0"/>
          </a:p>
        </p:txBody>
      </p:sp>
    </p:spTree>
    <p:custDataLst>
      <p:tags r:id="rId1"/>
    </p:custDataLst>
    <p:extLst>
      <p:ext uri="{BB962C8B-B14F-4D97-AF65-F5344CB8AC3E}">
        <p14:creationId xmlns:p14="http://schemas.microsoft.com/office/powerpoint/2010/main" val="2268739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399" y="584200"/>
            <a:ext cx="8653585" cy="2344231"/>
          </a:xfrm>
        </p:spPr>
        <p:txBody>
          <a:bodyPr/>
          <a:lstStyle/>
          <a:p>
            <a:pPr marL="342900" indent="-342900">
              <a:buSzPct val="100000"/>
              <a:buFont typeface="+mj-lt"/>
              <a:buAutoNum type="arabicPeriod" startAt="3"/>
            </a:pPr>
            <a:r>
              <a:rPr lang="fr-FR" noProof="0" dirty="0" smtClean="0"/>
              <a:t>JavaScript </a:t>
            </a:r>
            <a:r>
              <a:rPr lang="fr-FR" noProof="0" dirty="0" err="1" smtClean="0"/>
              <a:t>inline</a:t>
            </a:r>
            <a:r>
              <a:rPr lang="fr-FR" noProof="0" dirty="0" smtClean="0"/>
              <a:t> inclus directement dans une balise HTML</a:t>
            </a:r>
          </a:p>
          <a:p>
            <a:pPr lvl="1"/>
            <a:r>
              <a:rPr lang="fr-FR" noProof="0" dirty="0" smtClean="0"/>
              <a:t>Couramment utilisé par les développeurs pour les gestionnaires d’événements</a:t>
            </a:r>
          </a:p>
          <a:p>
            <a:pPr marL="342900" indent="-342900">
              <a:buFont typeface="+mj-lt"/>
              <a:buAutoNum type="arabicPeriod" startAt="3"/>
            </a:pPr>
            <a:endParaRPr lang="fr-FR" noProof="0" dirty="0" smtClean="0"/>
          </a:p>
          <a:p>
            <a:pPr marL="0" indent="0">
              <a:buNone/>
            </a:pPr>
            <a:endParaRPr lang="fr-FR" noProof="0" dirty="0" smtClean="0"/>
          </a:p>
          <a:p>
            <a:pPr marL="342900" indent="-342900">
              <a:buSzPct val="100000"/>
              <a:buFont typeface="+mj-lt"/>
              <a:buAutoNum type="arabicPeriod" startAt="4"/>
            </a:pPr>
            <a:r>
              <a:rPr lang="fr-FR" noProof="0" dirty="0" smtClean="0"/>
              <a:t>Ajouter des scripts dynamiquement (</a:t>
            </a:r>
            <a:r>
              <a:rPr lang="fr-FR" i="1" dirty="0" err="1"/>
              <a:t>lazy</a:t>
            </a:r>
            <a:r>
              <a:rPr lang="fr-FR" i="1" dirty="0"/>
              <a:t> </a:t>
            </a:r>
            <a:r>
              <a:rPr lang="fr-FR" i="1" dirty="0" err="1"/>
              <a:t>load</a:t>
            </a:r>
            <a:r>
              <a:rPr lang="fr-FR" noProof="0" dirty="0" smtClean="0"/>
              <a:t>)</a:t>
            </a:r>
          </a:p>
          <a:p>
            <a:pPr lvl="1"/>
            <a:r>
              <a:rPr lang="fr-FR" noProof="0" dirty="0" smtClean="0"/>
              <a:t>Des détails plus tard</a:t>
            </a:r>
          </a:p>
        </p:txBody>
      </p:sp>
      <p:sp>
        <p:nvSpPr>
          <p:cNvPr id="2" name="Title 1"/>
          <p:cNvSpPr>
            <a:spLocks noGrp="1"/>
          </p:cNvSpPr>
          <p:nvPr>
            <p:ph type="title"/>
          </p:nvPr>
        </p:nvSpPr>
        <p:spPr/>
        <p:txBody>
          <a:bodyPr/>
          <a:lstStyle/>
          <a:p>
            <a:r>
              <a:rPr lang="fr-FR" dirty="0"/>
              <a:t>Ajouter JavaScript à une page Web</a:t>
            </a:r>
            <a:endParaRPr lang="fr-FR" noProof="0" dirty="0"/>
          </a:p>
        </p:txBody>
      </p:sp>
      <p:sp>
        <p:nvSpPr>
          <p:cNvPr id="4" name="shape1"/>
          <p:cNvSpPr txBox="1">
            <a:spLocks noChangeArrowheads="1"/>
          </p:cNvSpPr>
          <p:nvPr/>
        </p:nvSpPr>
        <p:spPr bwMode="blackWhite">
          <a:xfrm>
            <a:off x="514922" y="1370072"/>
            <a:ext cx="8114157" cy="595548"/>
          </a:xfrm>
          <a:prstGeom prst="rect">
            <a:avLst/>
          </a:prstGeom>
          <a:noFill/>
          <a:ln w="28575">
            <a:solidFill>
              <a:srgbClr val="009905"/>
            </a:solidFill>
            <a:miter lim="800000"/>
            <a:headEnd/>
            <a:tailEnd/>
          </a:ln>
          <a:effectLst/>
        </p:spPr>
        <p:txBody>
          <a:bodyPr wrap="square">
            <a:spAutoFit/>
          </a:bodyPr>
          <a:lstStyle/>
          <a:p>
            <a:pPr>
              <a:lnSpc>
                <a:spcPct val="90000"/>
              </a:lnSpc>
            </a:pPr>
            <a:r>
              <a:rPr lang="en-US" sz="1800" dirty="0" smtClean="0">
                <a:solidFill>
                  <a:schemeClr val="bg2"/>
                </a:solidFill>
                <a:latin typeface="Courier New" pitchFamily="49" charset="0"/>
              </a:rPr>
              <a:t>&lt;input type="button" </a:t>
            </a:r>
            <a:r>
              <a:rPr lang="en-US" sz="1800" b="1" dirty="0" smtClean="0">
                <a:solidFill>
                  <a:schemeClr val="bg2"/>
                </a:solidFill>
                <a:latin typeface="Courier New" pitchFamily="49" charset="0"/>
              </a:rPr>
              <a:t>onclick="window.alert('You pressed the button')"</a:t>
            </a:r>
            <a:r>
              <a:rPr lang="en-US" sz="1800" dirty="0" smtClean="0">
                <a:solidFill>
                  <a:schemeClr val="bg2"/>
                </a:solidFill>
                <a:latin typeface="Courier New" pitchFamily="49" charset="0"/>
              </a:rPr>
              <a:t>&gt;</a:t>
            </a:r>
            <a:endParaRPr lang="en-US" sz="1800" dirty="0">
              <a:solidFill>
                <a:schemeClr val="bg2"/>
              </a:solidFill>
              <a:latin typeface="Courier New" pitchFamily="49" charset="0"/>
            </a:endParaRPr>
          </a:p>
        </p:txBody>
      </p:sp>
    </p:spTree>
    <p:custDataLst>
      <p:tags r:id="rId1"/>
    </p:custDataLst>
    <p:extLst>
      <p:ext uri="{BB962C8B-B14F-4D97-AF65-F5344CB8AC3E}">
        <p14:creationId xmlns:p14="http://schemas.microsoft.com/office/powerpoint/2010/main" val="41357316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Grp="1" noChangeArrowheads="1"/>
          </p:cNvSpPr>
          <p:nvPr>
            <p:ph idx="1"/>
          </p:nvPr>
        </p:nvSpPr>
        <p:spPr>
          <a:xfrm>
            <a:off x="279400" y="584200"/>
            <a:ext cx="8599488" cy="3323987"/>
          </a:xfrm>
        </p:spPr>
        <p:txBody>
          <a:bodyPr/>
          <a:lstStyle/>
          <a:p>
            <a:r>
              <a:rPr lang="fr-FR" noProof="0" dirty="0" smtClean="0"/>
              <a:t>L’objet </a:t>
            </a:r>
            <a:r>
              <a:rPr lang="fr-FR" noProof="0" dirty="0" smtClean="0">
                <a:latin typeface="Courier New" pitchFamily="49" charset="0"/>
              </a:rPr>
              <a:t>Date</a:t>
            </a:r>
            <a:endParaRPr lang="fr-FR" noProof="0" dirty="0" smtClean="0"/>
          </a:p>
          <a:p>
            <a:pPr lvl="1"/>
            <a:r>
              <a:rPr lang="fr-FR" noProof="0" dirty="0" smtClean="0"/>
              <a:t>Sert à manipuler les dates et les heures</a:t>
            </a:r>
          </a:p>
          <a:p>
            <a:r>
              <a:rPr lang="fr-FR" noProof="0" dirty="0" smtClean="0"/>
              <a:t>Quelques méthodes utiles de l’objet </a:t>
            </a:r>
            <a:r>
              <a:rPr lang="fr-FR" noProof="0" dirty="0" smtClean="0">
                <a:latin typeface="Courier New" pitchFamily="49" charset="0"/>
              </a:rPr>
              <a:t>Date</a:t>
            </a:r>
            <a:endParaRPr lang="fr-FR" noProof="0" dirty="0" smtClean="0"/>
          </a:p>
          <a:p>
            <a:pPr lvl="1"/>
            <a:r>
              <a:rPr lang="fr-FR" noProof="0" dirty="0" err="1" smtClean="0">
                <a:latin typeface="Courier New" pitchFamily="49" charset="0"/>
              </a:rPr>
              <a:t>getDate</a:t>
            </a:r>
            <a:r>
              <a:rPr lang="fr-FR" noProof="0" dirty="0" smtClean="0">
                <a:latin typeface="Courier New" pitchFamily="49" charset="0"/>
              </a:rPr>
              <a:t>()</a:t>
            </a:r>
            <a:r>
              <a:rPr lang="fr-FR" noProof="0" dirty="0" smtClean="0"/>
              <a:t>, </a:t>
            </a:r>
            <a:r>
              <a:rPr lang="fr-FR" noProof="0" dirty="0" err="1" smtClean="0">
                <a:latin typeface="Courier New" pitchFamily="49" charset="0"/>
              </a:rPr>
              <a:t>getDay</a:t>
            </a:r>
            <a:r>
              <a:rPr lang="fr-FR" noProof="0" dirty="0" smtClean="0">
                <a:latin typeface="Courier New" pitchFamily="49" charset="0"/>
              </a:rPr>
              <a:t>()</a:t>
            </a:r>
            <a:r>
              <a:rPr lang="fr-FR" noProof="0" dirty="0" smtClean="0"/>
              <a:t>, </a:t>
            </a:r>
            <a:r>
              <a:rPr lang="fr-FR" noProof="0" dirty="0" err="1" smtClean="0">
                <a:latin typeface="Courier New" pitchFamily="49" charset="0"/>
              </a:rPr>
              <a:t>getHours</a:t>
            </a:r>
            <a:r>
              <a:rPr lang="fr-FR" noProof="0" dirty="0" smtClean="0">
                <a:latin typeface="Courier New" pitchFamily="49" charset="0"/>
              </a:rPr>
              <a:t>()</a:t>
            </a:r>
            <a:r>
              <a:rPr lang="fr-FR" noProof="0" dirty="0" smtClean="0"/>
              <a:t>, </a:t>
            </a:r>
            <a:r>
              <a:rPr lang="fr-FR" noProof="0" dirty="0" err="1" smtClean="0">
                <a:latin typeface="Courier New" pitchFamily="49" charset="0"/>
              </a:rPr>
              <a:t>getMinutes</a:t>
            </a:r>
            <a:r>
              <a:rPr lang="fr-FR" noProof="0" dirty="0" smtClean="0">
                <a:latin typeface="Courier New" pitchFamily="49" charset="0"/>
              </a:rPr>
              <a:t>()</a:t>
            </a:r>
            <a:r>
              <a:rPr lang="fr-FR" noProof="0" dirty="0" smtClean="0"/>
              <a:t>, </a:t>
            </a:r>
            <a:r>
              <a:rPr lang="fr-FR" noProof="0" dirty="0" err="1" smtClean="0">
                <a:latin typeface="Courier New" pitchFamily="49" charset="0"/>
              </a:rPr>
              <a:t>getMonth</a:t>
            </a:r>
            <a:r>
              <a:rPr lang="fr-FR" noProof="0" dirty="0" smtClean="0">
                <a:latin typeface="Courier New" pitchFamily="49" charset="0"/>
              </a:rPr>
              <a:t>()</a:t>
            </a:r>
            <a:r>
              <a:rPr lang="fr-FR" noProof="0" dirty="0" smtClean="0"/>
              <a:t>, </a:t>
            </a:r>
            <a:r>
              <a:rPr lang="fr-FR" noProof="0" dirty="0" err="1" smtClean="0">
                <a:latin typeface="Courier New" pitchFamily="49" charset="0"/>
              </a:rPr>
              <a:t>getSeconds</a:t>
            </a:r>
            <a:r>
              <a:rPr lang="fr-FR" noProof="0" dirty="0" smtClean="0">
                <a:latin typeface="Courier New" pitchFamily="49" charset="0"/>
              </a:rPr>
              <a:t>()</a:t>
            </a:r>
            <a:r>
              <a:rPr lang="fr-FR" noProof="0" dirty="0" smtClean="0"/>
              <a:t>, </a:t>
            </a:r>
            <a:r>
              <a:rPr lang="fr-FR" noProof="0" dirty="0" err="1" smtClean="0">
                <a:latin typeface="Courier New" pitchFamily="49" charset="0"/>
              </a:rPr>
              <a:t>getTime</a:t>
            </a:r>
            <a:r>
              <a:rPr lang="fr-FR" noProof="0" dirty="0" smtClean="0">
                <a:latin typeface="Courier New" pitchFamily="49" charset="0"/>
              </a:rPr>
              <a:t>()</a:t>
            </a:r>
            <a:r>
              <a:rPr lang="fr-FR" noProof="0" dirty="0" smtClean="0"/>
              <a:t>, </a:t>
            </a:r>
            <a:r>
              <a:rPr lang="fr-FR" noProof="0" dirty="0" err="1" smtClean="0">
                <a:latin typeface="Courier New" pitchFamily="49" charset="0"/>
              </a:rPr>
              <a:t>getYear</a:t>
            </a:r>
            <a:r>
              <a:rPr lang="fr-FR" noProof="0" dirty="0" smtClean="0">
                <a:latin typeface="Courier New" pitchFamily="49" charset="0"/>
              </a:rPr>
              <a:t>()</a:t>
            </a:r>
            <a:r>
              <a:rPr lang="fr-FR" noProof="0" dirty="0" smtClean="0"/>
              <a:t>,</a:t>
            </a:r>
            <a:r>
              <a:rPr lang="fr-FR" noProof="0" dirty="0" smtClean="0">
                <a:latin typeface="Courier New" pitchFamily="49" charset="0"/>
              </a:rPr>
              <a:t> </a:t>
            </a:r>
            <a:r>
              <a:rPr lang="fr-FR" noProof="0" dirty="0" err="1" smtClean="0">
                <a:latin typeface="Courier New" pitchFamily="49" charset="0"/>
              </a:rPr>
              <a:t>setDate</a:t>
            </a:r>
            <a:r>
              <a:rPr lang="fr-FR" noProof="0" dirty="0" smtClean="0">
                <a:latin typeface="Courier New" pitchFamily="49" charset="0"/>
              </a:rPr>
              <a:t>()</a:t>
            </a:r>
            <a:r>
              <a:rPr lang="fr-FR" noProof="0" dirty="0" smtClean="0"/>
              <a:t>, </a:t>
            </a:r>
            <a:r>
              <a:rPr lang="fr-FR" noProof="0" dirty="0" err="1" smtClean="0">
                <a:latin typeface="Courier New" pitchFamily="49" charset="0"/>
              </a:rPr>
              <a:t>setHours</a:t>
            </a:r>
            <a:r>
              <a:rPr lang="fr-FR" noProof="0" dirty="0" smtClean="0">
                <a:latin typeface="Courier New" pitchFamily="49" charset="0"/>
              </a:rPr>
              <a:t>()</a:t>
            </a:r>
            <a:r>
              <a:rPr lang="fr-FR" noProof="0" dirty="0" smtClean="0"/>
              <a:t>, </a:t>
            </a:r>
            <a:r>
              <a:rPr lang="fr-FR" noProof="0" dirty="0" err="1" smtClean="0">
                <a:latin typeface="Courier New" pitchFamily="49" charset="0"/>
              </a:rPr>
              <a:t>setMinutes</a:t>
            </a:r>
            <a:r>
              <a:rPr lang="fr-FR" noProof="0" dirty="0" smtClean="0">
                <a:latin typeface="Courier New" pitchFamily="49" charset="0"/>
              </a:rPr>
              <a:t>()</a:t>
            </a:r>
            <a:r>
              <a:rPr lang="fr-FR" noProof="0" dirty="0" smtClean="0"/>
              <a:t>, </a:t>
            </a:r>
            <a:r>
              <a:rPr lang="fr-FR" noProof="0" dirty="0" err="1" smtClean="0">
                <a:latin typeface="Courier New" pitchFamily="49" charset="0"/>
              </a:rPr>
              <a:t>setMonth</a:t>
            </a:r>
            <a:r>
              <a:rPr lang="fr-FR" noProof="0" dirty="0" smtClean="0">
                <a:latin typeface="Courier New" pitchFamily="49" charset="0"/>
              </a:rPr>
              <a:t>()</a:t>
            </a:r>
            <a:r>
              <a:rPr lang="fr-FR" noProof="0" dirty="0" smtClean="0"/>
              <a:t>, </a:t>
            </a:r>
            <a:r>
              <a:rPr lang="fr-FR" noProof="0" dirty="0" err="1" smtClean="0">
                <a:latin typeface="Courier New" pitchFamily="49" charset="0"/>
              </a:rPr>
              <a:t>setSeconds</a:t>
            </a:r>
            <a:r>
              <a:rPr lang="fr-FR" noProof="0" dirty="0" smtClean="0">
                <a:latin typeface="Courier New" pitchFamily="49" charset="0"/>
              </a:rPr>
              <a:t>()</a:t>
            </a:r>
            <a:r>
              <a:rPr lang="fr-FR" noProof="0" dirty="0" smtClean="0"/>
              <a:t>, </a:t>
            </a:r>
            <a:r>
              <a:rPr lang="fr-FR" noProof="0" dirty="0" err="1" smtClean="0">
                <a:latin typeface="Courier New" pitchFamily="49" charset="0"/>
              </a:rPr>
              <a:t>setTime</a:t>
            </a:r>
            <a:r>
              <a:rPr lang="fr-FR" noProof="0" dirty="0" smtClean="0">
                <a:latin typeface="Courier New" pitchFamily="49" charset="0"/>
              </a:rPr>
              <a:t>()</a:t>
            </a:r>
            <a:r>
              <a:rPr lang="fr-FR" noProof="0" dirty="0" smtClean="0"/>
              <a:t>, </a:t>
            </a:r>
            <a:r>
              <a:rPr lang="fr-FR" noProof="0" dirty="0" err="1" smtClean="0">
                <a:latin typeface="Courier New" pitchFamily="49" charset="0"/>
              </a:rPr>
              <a:t>setYear</a:t>
            </a:r>
            <a:r>
              <a:rPr lang="fr-FR" noProof="0" dirty="0" smtClean="0">
                <a:latin typeface="Courier New" pitchFamily="49" charset="0"/>
              </a:rPr>
              <a:t>()</a:t>
            </a:r>
            <a:r>
              <a:rPr lang="fr-FR" noProof="0" dirty="0" smtClean="0"/>
              <a:t>, </a:t>
            </a:r>
            <a:r>
              <a:rPr lang="fr-FR" noProof="0" dirty="0" err="1" smtClean="0">
                <a:latin typeface="Courier New" pitchFamily="49" charset="0"/>
              </a:rPr>
              <a:t>toUTCString</a:t>
            </a:r>
            <a:r>
              <a:rPr lang="fr-FR" noProof="0" dirty="0" smtClean="0">
                <a:latin typeface="Courier New" pitchFamily="49" charset="0"/>
              </a:rPr>
              <a:t>()</a:t>
            </a:r>
            <a:r>
              <a:rPr lang="fr-FR" noProof="0" dirty="0" smtClean="0"/>
              <a:t>, </a:t>
            </a:r>
            <a:r>
              <a:rPr lang="fr-FR" noProof="0" dirty="0" err="1" smtClean="0">
                <a:latin typeface="Courier New" pitchFamily="49" charset="0"/>
              </a:rPr>
              <a:t>toLocaleString</a:t>
            </a:r>
            <a:r>
              <a:rPr lang="fr-FR" noProof="0" dirty="0" smtClean="0">
                <a:latin typeface="Courier New" pitchFamily="49" charset="0"/>
              </a:rPr>
              <a:t>()</a:t>
            </a:r>
            <a:endParaRPr lang="fr-FR" noProof="0" dirty="0" smtClean="0"/>
          </a:p>
          <a:p>
            <a:r>
              <a:rPr lang="fr-FR" dirty="0" smtClean="0"/>
              <a:t>Il faut créer les objets </a:t>
            </a:r>
            <a:r>
              <a:rPr lang="fr-FR" noProof="0" dirty="0" smtClean="0">
                <a:latin typeface="Courier New" pitchFamily="49" charset="0"/>
              </a:rPr>
              <a:t>Date</a:t>
            </a:r>
            <a:r>
              <a:rPr lang="fr-FR" noProof="0" dirty="0" smtClean="0"/>
              <a:t> avant de pouvoir les utiliser</a:t>
            </a:r>
          </a:p>
          <a:p>
            <a:pPr lvl="1"/>
            <a:r>
              <a:rPr lang="fr-FR" noProof="0" dirty="0" smtClean="0"/>
              <a:t>Dire au navigateur quelle date créer !</a:t>
            </a:r>
          </a:p>
          <a:p>
            <a:pPr lvl="2"/>
            <a:r>
              <a:rPr lang="fr-FR" noProof="0" dirty="0" smtClean="0"/>
              <a:t>Une fois la date créée, vous pouvez accéder à toutes les méthodes</a:t>
            </a:r>
            <a:endParaRPr lang="fr-FR" noProof="0" dirty="0"/>
          </a:p>
        </p:txBody>
      </p:sp>
      <p:sp>
        <p:nvSpPr>
          <p:cNvPr id="272386" name="Rectangle 2"/>
          <p:cNvSpPr>
            <a:spLocks noGrp="1" noChangeArrowheads="1"/>
          </p:cNvSpPr>
          <p:nvPr>
            <p:ph type="title"/>
          </p:nvPr>
        </p:nvSpPr>
        <p:spPr/>
        <p:txBody>
          <a:bodyPr/>
          <a:lstStyle/>
          <a:p>
            <a:r>
              <a:rPr lang="fr-FR" dirty="0" smtClean="0"/>
              <a:t>Objets </a:t>
            </a:r>
            <a:r>
              <a:rPr lang="fr-FR" noProof="0" dirty="0" smtClean="0">
                <a:latin typeface="Courier New" pitchFamily="49" charset="0"/>
                <a:cs typeface="Courier New" pitchFamily="49" charset="0"/>
              </a:rPr>
              <a:t>Date</a:t>
            </a:r>
            <a:endParaRPr lang="fr-FR" noProof="0" dirty="0"/>
          </a:p>
        </p:txBody>
      </p:sp>
    </p:spTree>
    <p:custDataLst>
      <p:tags r:id="rId1"/>
    </p:custDataLst>
    <p:extLst>
      <p:ext uri="{BB962C8B-B14F-4D97-AF65-F5344CB8AC3E}">
        <p14:creationId xmlns:p14="http://schemas.microsoft.com/office/powerpoint/2010/main" val="257923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p:cNvSpPr>
            <a:spLocks noGrp="1" noChangeArrowheads="1"/>
          </p:cNvSpPr>
          <p:nvPr>
            <p:ph idx="1"/>
          </p:nvPr>
        </p:nvSpPr>
        <p:spPr>
          <a:xfrm>
            <a:off x="279400" y="584200"/>
            <a:ext cx="8599488" cy="3677930"/>
          </a:xfrm>
        </p:spPr>
        <p:txBody>
          <a:bodyPr/>
          <a:lstStyle/>
          <a:p>
            <a:r>
              <a:rPr lang="fr-FR" noProof="0" dirty="0" smtClean="0"/>
              <a:t>Il existe plusieurs façons de créer un objet </a:t>
            </a:r>
            <a:r>
              <a:rPr lang="fr-FR" noProof="0" dirty="0" smtClean="0">
                <a:latin typeface="Courier New" pitchFamily="49" charset="0"/>
              </a:rPr>
              <a:t>Date</a:t>
            </a:r>
            <a:endParaRPr lang="fr-FR" noProof="0" dirty="0" smtClean="0"/>
          </a:p>
          <a:p>
            <a:pPr lvl="1"/>
            <a:r>
              <a:rPr lang="fr-FR" noProof="0" dirty="0" smtClean="0"/>
              <a:t>On les appelle des constructeurs</a:t>
            </a:r>
          </a:p>
          <a:p>
            <a:pPr>
              <a:spcBef>
                <a:spcPts val="200"/>
              </a:spcBef>
              <a:buNone/>
            </a:pPr>
            <a:r>
              <a:rPr lang="fr-FR" b="0" noProof="0" dirty="0" smtClean="0">
                <a:latin typeface="Courier New" pitchFamily="49" charset="0"/>
              </a:rPr>
              <a:t> </a:t>
            </a:r>
            <a:r>
              <a:rPr lang="fr-FR" b="0" noProof="0" dirty="0" smtClean="0">
                <a:solidFill>
                  <a:schemeClr val="bg2"/>
                </a:solidFill>
                <a:latin typeface="Courier New" pitchFamily="49" charset="0"/>
              </a:rPr>
              <a:t>var </a:t>
            </a:r>
            <a:r>
              <a:rPr lang="fr-FR" b="0" noProof="0" dirty="0" err="1" smtClean="0">
                <a:solidFill>
                  <a:schemeClr val="bg2"/>
                </a:solidFill>
                <a:latin typeface="Courier New" pitchFamily="49" charset="0"/>
              </a:rPr>
              <a:t>myDate</a:t>
            </a:r>
            <a:r>
              <a:rPr lang="fr-FR" b="0" noProof="0" dirty="0" smtClean="0">
                <a:solidFill>
                  <a:schemeClr val="bg2"/>
                </a:solidFill>
                <a:latin typeface="Courier New" pitchFamily="49" charset="0"/>
              </a:rPr>
              <a:t> = new Date();	// </a:t>
            </a:r>
            <a:r>
              <a:rPr lang="fr-FR" b="0" noProof="0" dirty="0" err="1" smtClean="0">
                <a:solidFill>
                  <a:schemeClr val="bg2"/>
                </a:solidFill>
                <a:latin typeface="Courier New" pitchFamily="49" charset="0"/>
              </a:rPr>
              <a:t>current</a:t>
            </a:r>
            <a:r>
              <a:rPr lang="fr-FR" b="0" noProof="0" dirty="0" smtClean="0">
                <a:solidFill>
                  <a:schemeClr val="bg2"/>
                </a:solidFill>
                <a:latin typeface="Courier New" pitchFamily="49" charset="0"/>
              </a:rPr>
              <a:t> date and time</a:t>
            </a:r>
          </a:p>
          <a:p>
            <a:pPr>
              <a:spcBef>
                <a:spcPts val="200"/>
              </a:spcBef>
              <a:buFont typeface="Arial" charset="0"/>
              <a:buNone/>
            </a:pPr>
            <a:r>
              <a:rPr lang="fr-FR" b="0" noProof="0" dirty="0" smtClean="0">
                <a:solidFill>
                  <a:schemeClr val="bg2"/>
                </a:solidFill>
                <a:latin typeface="Courier New" pitchFamily="49" charset="0"/>
              </a:rPr>
              <a:t> var </a:t>
            </a:r>
            <a:r>
              <a:rPr lang="fr-FR" b="0" noProof="0" dirty="0" err="1" smtClean="0">
                <a:solidFill>
                  <a:schemeClr val="bg2"/>
                </a:solidFill>
                <a:latin typeface="Courier New" pitchFamily="49" charset="0"/>
              </a:rPr>
              <a:t>myDate</a:t>
            </a:r>
            <a:r>
              <a:rPr lang="fr-FR" b="0" noProof="0" dirty="0" smtClean="0">
                <a:solidFill>
                  <a:schemeClr val="bg2"/>
                </a:solidFill>
                <a:latin typeface="Courier New" pitchFamily="49" charset="0"/>
              </a:rPr>
              <a:t> = new Date(</a:t>
            </a:r>
            <a:r>
              <a:rPr lang="fr-FR" b="0" noProof="0" dirty="0" err="1" smtClean="0">
                <a:solidFill>
                  <a:schemeClr val="bg2"/>
                </a:solidFill>
                <a:latin typeface="Courier New" pitchFamily="49" charset="0"/>
              </a:rPr>
              <a:t>milliseconds</a:t>
            </a:r>
            <a:r>
              <a:rPr lang="fr-FR" b="0" noProof="0" dirty="0" smtClean="0">
                <a:solidFill>
                  <a:schemeClr val="bg2"/>
                </a:solidFill>
                <a:latin typeface="Courier New" pitchFamily="49" charset="0"/>
              </a:rPr>
              <a:t>);	// </a:t>
            </a:r>
            <a:r>
              <a:rPr lang="fr-FR" b="0" noProof="0" dirty="0" err="1" smtClean="0">
                <a:solidFill>
                  <a:schemeClr val="bg2"/>
                </a:solidFill>
                <a:latin typeface="Courier New" pitchFamily="49" charset="0"/>
              </a:rPr>
              <a:t>since</a:t>
            </a:r>
            <a:r>
              <a:rPr lang="fr-FR" b="0" noProof="0" dirty="0" smtClean="0">
                <a:solidFill>
                  <a:schemeClr val="bg2"/>
                </a:solidFill>
                <a:latin typeface="Courier New" pitchFamily="49" charset="0"/>
              </a:rPr>
              <a:t> 1970!</a:t>
            </a:r>
          </a:p>
          <a:p>
            <a:pPr>
              <a:spcBef>
                <a:spcPts val="200"/>
              </a:spcBef>
              <a:buFont typeface="Arial" charset="0"/>
              <a:buNone/>
            </a:pPr>
            <a:r>
              <a:rPr lang="fr-FR" b="0" noProof="0" dirty="0" smtClean="0">
                <a:solidFill>
                  <a:schemeClr val="bg2"/>
                </a:solidFill>
                <a:latin typeface="Courier New" pitchFamily="49" charset="0"/>
              </a:rPr>
              <a:t> var </a:t>
            </a:r>
            <a:r>
              <a:rPr lang="fr-FR" b="0" noProof="0" dirty="0" err="1" smtClean="0">
                <a:solidFill>
                  <a:schemeClr val="bg2"/>
                </a:solidFill>
                <a:latin typeface="Courier New" pitchFamily="49" charset="0"/>
              </a:rPr>
              <a:t>myDate</a:t>
            </a:r>
            <a:r>
              <a:rPr lang="fr-FR" b="0" noProof="0" dirty="0" smtClean="0">
                <a:solidFill>
                  <a:schemeClr val="bg2"/>
                </a:solidFill>
                <a:latin typeface="Courier New" pitchFamily="49" charset="0"/>
              </a:rPr>
              <a:t> = new Date(</a:t>
            </a:r>
            <a:r>
              <a:rPr lang="fr-FR" b="0" noProof="0" dirty="0" err="1" smtClean="0">
                <a:solidFill>
                  <a:schemeClr val="bg2"/>
                </a:solidFill>
                <a:latin typeface="Courier New" pitchFamily="49" charset="0"/>
              </a:rPr>
              <a:t>year</a:t>
            </a:r>
            <a:r>
              <a:rPr lang="fr-FR" b="0" noProof="0" dirty="0" smtClean="0">
                <a:solidFill>
                  <a:schemeClr val="bg2"/>
                </a:solidFill>
                <a:latin typeface="Courier New" pitchFamily="49" charset="0"/>
              </a:rPr>
              <a:t>, </a:t>
            </a:r>
            <a:r>
              <a:rPr lang="fr-FR" b="0" noProof="0" dirty="0" err="1" smtClean="0">
                <a:solidFill>
                  <a:schemeClr val="bg2"/>
                </a:solidFill>
                <a:latin typeface="Courier New" pitchFamily="49" charset="0"/>
              </a:rPr>
              <a:t>month</a:t>
            </a:r>
            <a:r>
              <a:rPr lang="fr-FR" b="0" noProof="0" dirty="0" smtClean="0">
                <a:solidFill>
                  <a:schemeClr val="bg2"/>
                </a:solidFill>
                <a:latin typeface="Courier New" pitchFamily="49" charset="0"/>
              </a:rPr>
              <a:t>, </a:t>
            </a:r>
            <a:r>
              <a:rPr lang="fr-FR" b="0" noProof="0" dirty="0" err="1" smtClean="0">
                <a:solidFill>
                  <a:schemeClr val="bg2"/>
                </a:solidFill>
                <a:latin typeface="Courier New" pitchFamily="49" charset="0"/>
              </a:rPr>
              <a:t>day</a:t>
            </a:r>
            <a:r>
              <a:rPr lang="fr-FR" b="0" noProof="0" dirty="0" smtClean="0">
                <a:solidFill>
                  <a:schemeClr val="bg2"/>
                </a:solidFill>
                <a:latin typeface="Courier New" pitchFamily="49" charset="0"/>
              </a:rPr>
              <a:t>, </a:t>
            </a:r>
            <a:r>
              <a:rPr lang="fr-FR" b="0" noProof="0" dirty="0" err="1" smtClean="0">
                <a:solidFill>
                  <a:schemeClr val="bg2"/>
                </a:solidFill>
                <a:latin typeface="Courier New" pitchFamily="49" charset="0"/>
              </a:rPr>
              <a:t>hour</a:t>
            </a:r>
            <a:r>
              <a:rPr lang="fr-FR" b="0" noProof="0" dirty="0" smtClean="0">
                <a:solidFill>
                  <a:schemeClr val="bg2"/>
                </a:solidFill>
                <a:latin typeface="Courier New" pitchFamily="49" charset="0"/>
              </a:rPr>
              <a:t>, min, sec, ms);</a:t>
            </a:r>
          </a:p>
          <a:p>
            <a:pPr>
              <a:spcBef>
                <a:spcPts val="200"/>
              </a:spcBef>
              <a:buNone/>
            </a:pPr>
            <a:r>
              <a:rPr lang="fr-FR" b="0" noProof="0" dirty="0" smtClean="0">
                <a:solidFill>
                  <a:schemeClr val="bg2"/>
                </a:solidFill>
                <a:latin typeface="Courier New" pitchFamily="49" charset="0"/>
              </a:rPr>
              <a:t> var </a:t>
            </a:r>
            <a:r>
              <a:rPr lang="fr-FR" b="0" noProof="0" dirty="0" err="1" smtClean="0">
                <a:solidFill>
                  <a:schemeClr val="bg2"/>
                </a:solidFill>
                <a:latin typeface="Courier New" pitchFamily="49" charset="0"/>
              </a:rPr>
              <a:t>myDate</a:t>
            </a:r>
            <a:r>
              <a:rPr lang="fr-FR" b="0" noProof="0" dirty="0" smtClean="0">
                <a:solidFill>
                  <a:schemeClr val="bg2"/>
                </a:solidFill>
                <a:latin typeface="Courier New" pitchFamily="49" charset="0"/>
              </a:rPr>
              <a:t> = new Date(</a:t>
            </a:r>
            <a:r>
              <a:rPr lang="fr-FR" b="0" noProof="0" dirty="0" err="1" smtClean="0">
                <a:solidFill>
                  <a:schemeClr val="bg2"/>
                </a:solidFill>
                <a:latin typeface="Courier New" pitchFamily="49" charset="0"/>
              </a:rPr>
              <a:t>year</a:t>
            </a:r>
            <a:r>
              <a:rPr lang="fr-FR" b="0" noProof="0" dirty="0" smtClean="0">
                <a:solidFill>
                  <a:schemeClr val="bg2"/>
                </a:solidFill>
                <a:latin typeface="Courier New" pitchFamily="49" charset="0"/>
              </a:rPr>
              <a:t>, </a:t>
            </a:r>
            <a:r>
              <a:rPr lang="fr-FR" b="0" noProof="0" dirty="0" err="1" smtClean="0">
                <a:solidFill>
                  <a:schemeClr val="bg2"/>
                </a:solidFill>
                <a:latin typeface="Courier New" pitchFamily="49" charset="0"/>
              </a:rPr>
              <a:t>month</a:t>
            </a:r>
            <a:r>
              <a:rPr lang="fr-FR" b="0" noProof="0" dirty="0" smtClean="0">
                <a:solidFill>
                  <a:schemeClr val="bg2"/>
                </a:solidFill>
                <a:latin typeface="Courier New" pitchFamily="49" charset="0"/>
              </a:rPr>
              <a:t>, </a:t>
            </a:r>
            <a:r>
              <a:rPr lang="fr-FR" b="0" noProof="0" dirty="0" err="1" smtClean="0">
                <a:solidFill>
                  <a:schemeClr val="bg2"/>
                </a:solidFill>
                <a:latin typeface="Courier New" pitchFamily="49" charset="0"/>
              </a:rPr>
              <a:t>day</a:t>
            </a:r>
            <a:r>
              <a:rPr lang="fr-FR" b="0" noProof="0" dirty="0" smtClean="0">
                <a:solidFill>
                  <a:schemeClr val="bg2"/>
                </a:solidFill>
                <a:latin typeface="Courier New" pitchFamily="49" charset="0"/>
              </a:rPr>
              <a:t>);</a:t>
            </a:r>
          </a:p>
          <a:p>
            <a:r>
              <a:rPr lang="fr-FR" noProof="0" dirty="0" smtClean="0"/>
              <a:t>Exemple</a:t>
            </a:r>
          </a:p>
          <a:p>
            <a:pPr>
              <a:spcBef>
                <a:spcPts val="200"/>
              </a:spcBef>
              <a:buFont typeface="Arial" charset="0"/>
              <a:buNone/>
            </a:pPr>
            <a:r>
              <a:rPr lang="fr-FR" b="0" noProof="0" dirty="0" smtClean="0">
                <a:latin typeface="Courier New" pitchFamily="49" charset="0"/>
              </a:rPr>
              <a:t>	</a:t>
            </a:r>
            <a:r>
              <a:rPr lang="fr-FR" b="0" noProof="0" dirty="0" smtClean="0">
                <a:solidFill>
                  <a:schemeClr val="bg2"/>
                </a:solidFill>
                <a:latin typeface="Courier New" pitchFamily="49" charset="0"/>
              </a:rPr>
              <a:t>var </a:t>
            </a:r>
            <a:r>
              <a:rPr lang="fr-FR" b="0" noProof="0" dirty="0" err="1" smtClean="0">
                <a:solidFill>
                  <a:schemeClr val="bg2"/>
                </a:solidFill>
                <a:latin typeface="Courier New" pitchFamily="49" charset="0"/>
              </a:rPr>
              <a:t>currDate</a:t>
            </a:r>
            <a:r>
              <a:rPr lang="fr-FR" b="0" noProof="0" dirty="0" smtClean="0">
                <a:solidFill>
                  <a:schemeClr val="bg2"/>
                </a:solidFill>
                <a:latin typeface="Courier New" pitchFamily="49" charset="0"/>
              </a:rPr>
              <a:t> = new Date();  // the </a:t>
            </a:r>
            <a:r>
              <a:rPr lang="fr-FR" b="0" noProof="0" dirty="0" err="1" smtClean="0">
                <a:solidFill>
                  <a:schemeClr val="bg2"/>
                </a:solidFill>
                <a:latin typeface="Courier New" pitchFamily="49" charset="0"/>
              </a:rPr>
              <a:t>current</a:t>
            </a:r>
            <a:r>
              <a:rPr lang="fr-FR" b="0" noProof="0" dirty="0" smtClean="0">
                <a:solidFill>
                  <a:schemeClr val="bg2"/>
                </a:solidFill>
                <a:latin typeface="Courier New" pitchFamily="49" charset="0"/>
              </a:rPr>
              <a:t> date and time</a:t>
            </a:r>
            <a:br>
              <a:rPr lang="fr-FR" b="0" noProof="0" dirty="0" smtClean="0">
                <a:solidFill>
                  <a:schemeClr val="bg2"/>
                </a:solidFill>
                <a:latin typeface="Courier New" pitchFamily="49" charset="0"/>
              </a:rPr>
            </a:br>
            <a:r>
              <a:rPr lang="fr-FR" b="0" noProof="0" dirty="0" smtClean="0">
                <a:solidFill>
                  <a:schemeClr val="bg2"/>
                </a:solidFill>
                <a:latin typeface="Courier New" pitchFamily="49" charset="0"/>
              </a:rPr>
              <a:t>var </a:t>
            </a:r>
            <a:r>
              <a:rPr lang="fr-FR" b="0" noProof="0" dirty="0" err="1" smtClean="0">
                <a:solidFill>
                  <a:schemeClr val="bg2"/>
                </a:solidFill>
                <a:latin typeface="Courier New" pitchFamily="49" charset="0"/>
              </a:rPr>
              <a:t>hireDate</a:t>
            </a:r>
            <a:r>
              <a:rPr lang="fr-FR" b="0" noProof="0" dirty="0" smtClean="0">
                <a:solidFill>
                  <a:schemeClr val="bg2"/>
                </a:solidFill>
                <a:latin typeface="Courier New" pitchFamily="49" charset="0"/>
              </a:rPr>
              <a:t> = new Date(1990,1,26);</a:t>
            </a:r>
            <a:endParaRPr lang="fr-FR" noProof="0" dirty="0" smtClean="0"/>
          </a:p>
          <a:p>
            <a:r>
              <a:rPr lang="fr-FR" noProof="0" dirty="0" smtClean="0"/>
              <a:t>Les jours du mois sont numérotés à partir de 1</a:t>
            </a:r>
          </a:p>
          <a:p>
            <a:pPr lvl="1"/>
            <a:r>
              <a:rPr lang="fr-FR" noProof="0" dirty="0" smtClean="0"/>
              <a:t>Les mois à partir de 0 !</a:t>
            </a:r>
            <a:endParaRPr lang="fr-FR" noProof="0" dirty="0"/>
          </a:p>
        </p:txBody>
      </p:sp>
      <p:sp>
        <p:nvSpPr>
          <p:cNvPr id="274434" name="Rectangle 2"/>
          <p:cNvSpPr>
            <a:spLocks noGrp="1" noChangeArrowheads="1"/>
          </p:cNvSpPr>
          <p:nvPr>
            <p:ph type="title"/>
          </p:nvPr>
        </p:nvSpPr>
        <p:spPr/>
        <p:txBody>
          <a:bodyPr/>
          <a:lstStyle/>
          <a:p>
            <a:r>
              <a:rPr lang="fr-FR" noProof="0" dirty="0" smtClean="0"/>
              <a:t>Créer des objets </a:t>
            </a:r>
            <a:r>
              <a:rPr lang="fr-FR" noProof="0" dirty="0" smtClean="0">
                <a:latin typeface="Courier New" pitchFamily="49" charset="0"/>
              </a:rPr>
              <a:t>Date</a:t>
            </a:r>
            <a:endParaRPr lang="fr-FR" noProof="0" dirty="0"/>
          </a:p>
        </p:txBody>
      </p:sp>
    </p:spTree>
    <p:custDataLst>
      <p:tags r:id="rId1"/>
    </p:custDataLst>
    <p:extLst>
      <p:ext uri="{BB962C8B-B14F-4D97-AF65-F5344CB8AC3E}">
        <p14:creationId xmlns:p14="http://schemas.microsoft.com/office/powerpoint/2010/main" val="11655046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idx="1"/>
          </p:nvPr>
        </p:nvSpPr>
        <p:spPr>
          <a:xfrm>
            <a:off x="279400" y="584200"/>
            <a:ext cx="8599488" cy="3508653"/>
          </a:xfrm>
        </p:spPr>
        <p:txBody>
          <a:bodyPr/>
          <a:lstStyle/>
          <a:p>
            <a:pPr>
              <a:buSzPct val="115000"/>
              <a:buFont typeface="Wingdings 3" pitchFamily="18" charset="2"/>
              <a:buChar char=""/>
            </a:pPr>
            <a:r>
              <a:rPr lang="fr-FR" noProof="0" dirty="0" smtClean="0"/>
              <a:t>Une fois les objets </a:t>
            </a:r>
            <a:r>
              <a:rPr lang="fr-FR" noProof="0" dirty="0" smtClean="0">
                <a:latin typeface="Courier New" pitchFamily="49" charset="0"/>
              </a:rPr>
              <a:t>Date</a:t>
            </a:r>
            <a:r>
              <a:rPr lang="fr-FR" noProof="0" dirty="0" smtClean="0"/>
              <a:t> créés, utilisez leurs méthodes pour accéder à la valeur de la date ou les modifier</a:t>
            </a:r>
            <a:br>
              <a:rPr lang="fr-FR" noProof="0" dirty="0" smtClean="0"/>
            </a:br>
            <a:endParaRPr lang="fr-FR" noProof="0" dirty="0" smtClean="0"/>
          </a:p>
          <a:p>
            <a:endParaRPr lang="fr-FR" noProof="0" dirty="0" smtClean="0"/>
          </a:p>
          <a:p>
            <a:endParaRPr lang="fr-FR" noProof="0" dirty="0" smtClean="0"/>
          </a:p>
          <a:p>
            <a:endParaRPr lang="fr-FR" noProof="0" dirty="0" smtClean="0"/>
          </a:p>
          <a:p>
            <a:endParaRPr lang="fr-FR" noProof="0" dirty="0" smtClean="0"/>
          </a:p>
          <a:p>
            <a:pPr>
              <a:buSzPct val="115000"/>
              <a:buFont typeface="Wingdings 3" pitchFamily="18" charset="2"/>
              <a:buChar char=""/>
            </a:pPr>
            <a:r>
              <a:rPr lang="fr-FR" dirty="0" smtClean="0"/>
              <a:t>Les jours de la semaine sont représentés par un chiffre</a:t>
            </a:r>
            <a:endParaRPr lang="fr-FR" noProof="0" dirty="0" smtClean="0"/>
          </a:p>
          <a:p>
            <a:pPr lvl="1">
              <a:buSzPct val="115000"/>
              <a:buFont typeface="Arial" pitchFamily="34" charset="0"/>
              <a:buChar char="•"/>
            </a:pPr>
            <a:r>
              <a:rPr lang="fr-FR" noProof="0" dirty="0" smtClean="0"/>
              <a:t>0 = dimanche, 1 = lundi, etc.</a:t>
            </a:r>
            <a:endParaRPr lang="fr-FR" noProof="0" dirty="0"/>
          </a:p>
        </p:txBody>
      </p:sp>
      <p:sp>
        <p:nvSpPr>
          <p:cNvPr id="394242" name="Rectangle 2"/>
          <p:cNvSpPr>
            <a:spLocks noGrp="1" noChangeArrowheads="1"/>
          </p:cNvSpPr>
          <p:nvPr>
            <p:ph type="title"/>
          </p:nvPr>
        </p:nvSpPr>
        <p:spPr/>
        <p:txBody>
          <a:bodyPr/>
          <a:lstStyle/>
          <a:p>
            <a:r>
              <a:rPr lang="fr-FR" noProof="0" dirty="0" smtClean="0"/>
              <a:t>Utiliser les méthodes de </a:t>
            </a:r>
            <a:r>
              <a:rPr lang="fr-FR" noProof="0" dirty="0" smtClean="0">
                <a:latin typeface="Courier New" pitchFamily="49" charset="0"/>
              </a:rPr>
              <a:t>Date</a:t>
            </a:r>
            <a:endParaRPr lang="fr-FR" noProof="0" dirty="0"/>
          </a:p>
        </p:txBody>
      </p:sp>
      <p:sp>
        <p:nvSpPr>
          <p:cNvPr id="394245" name="shape2"/>
          <p:cNvSpPr txBox="1">
            <a:spLocks noChangeArrowheads="1"/>
          </p:cNvSpPr>
          <p:nvPr/>
        </p:nvSpPr>
        <p:spPr bwMode="auto">
          <a:xfrm>
            <a:off x="339391" y="1325382"/>
            <a:ext cx="8465218" cy="1815882"/>
          </a:xfrm>
          <a:prstGeom prst="rect">
            <a:avLst/>
          </a:prstGeom>
          <a:noFill/>
          <a:ln w="28575">
            <a:solidFill>
              <a:srgbClr val="8CC8FF"/>
            </a:solidFill>
            <a:miter lim="800000"/>
            <a:headEnd/>
            <a:tailEnd/>
          </a:ln>
          <a:effectLst/>
        </p:spPr>
        <p:txBody>
          <a:bodyPr wrap="none" rIns="0">
            <a:spAutoFit/>
          </a:bodyPr>
          <a:lstStyle/>
          <a:p>
            <a:r>
              <a:rPr lang="en-US" sz="1600" dirty="0">
                <a:solidFill>
                  <a:schemeClr val="bg2"/>
                </a:solidFill>
                <a:latin typeface="Courier New" pitchFamily="49" charset="0"/>
              </a:rPr>
              <a:t>var currDate = new Date();  // the current date and time</a:t>
            </a:r>
            <a:br>
              <a:rPr lang="en-US" sz="1600" dirty="0">
                <a:solidFill>
                  <a:schemeClr val="bg2"/>
                </a:solidFill>
                <a:latin typeface="Courier New" pitchFamily="49" charset="0"/>
              </a:rPr>
            </a:br>
            <a:r>
              <a:rPr lang="en-US" sz="1600" dirty="0" smtClean="0">
                <a:solidFill>
                  <a:schemeClr val="bg2"/>
                </a:solidFill>
                <a:latin typeface="Courier New" pitchFamily="49" charset="0"/>
              </a:rPr>
              <a:t>console.log(</a:t>
            </a:r>
            <a:r>
              <a:rPr lang="en-US" sz="1600" dirty="0">
                <a:solidFill>
                  <a:schemeClr val="bg2"/>
                </a:solidFill>
                <a:latin typeface="Courier New" pitchFamily="49" charset="0"/>
              </a:rPr>
              <a:t>"Today is: " + currDate.toLocaleString());</a:t>
            </a:r>
            <a:br>
              <a:rPr lang="en-US" sz="1600" dirty="0">
                <a:solidFill>
                  <a:schemeClr val="bg2"/>
                </a:solidFill>
                <a:latin typeface="Courier New" pitchFamily="49" charset="0"/>
              </a:rPr>
            </a:br>
            <a:r>
              <a:rPr lang="en-US" sz="1600" dirty="0">
                <a:solidFill>
                  <a:schemeClr val="bg2"/>
                </a:solidFill>
                <a:latin typeface="Courier New" pitchFamily="49" charset="0"/>
              </a:rPr>
              <a:t>var hireDate = new Date(1990,1,26);</a:t>
            </a:r>
            <a:br>
              <a:rPr lang="en-US" sz="1600" dirty="0">
                <a:solidFill>
                  <a:schemeClr val="bg2"/>
                </a:solidFill>
                <a:latin typeface="Courier New" pitchFamily="49" charset="0"/>
              </a:rPr>
            </a:br>
            <a:r>
              <a:rPr lang="en-US" sz="1600" dirty="0" smtClean="0">
                <a:solidFill>
                  <a:schemeClr val="bg2"/>
                </a:solidFill>
                <a:latin typeface="Courier New" pitchFamily="49" charset="0"/>
              </a:rPr>
              <a:t>console.log(</a:t>
            </a:r>
            <a:r>
              <a:rPr lang="en-US" sz="1600" dirty="0">
                <a:solidFill>
                  <a:schemeClr val="bg2"/>
                </a:solidFill>
                <a:latin typeface="Courier New" pitchFamily="49" charset="0"/>
              </a:rPr>
              <a:t>"I was hired on: " + hireDate.toLocaleString());</a:t>
            </a:r>
            <a:br>
              <a:rPr lang="en-US" sz="1600" dirty="0">
                <a:solidFill>
                  <a:schemeClr val="bg2"/>
                </a:solidFill>
                <a:latin typeface="Courier New" pitchFamily="49" charset="0"/>
              </a:rPr>
            </a:br>
            <a:r>
              <a:rPr lang="en-US" sz="1600" dirty="0">
                <a:solidFill>
                  <a:schemeClr val="bg2"/>
                </a:solidFill>
                <a:latin typeface="Courier New" pitchFamily="49" charset="0"/>
              </a:rPr>
              <a:t>hireDate.setYear(2006);</a:t>
            </a:r>
            <a:br>
              <a:rPr lang="en-US" sz="1600" dirty="0">
                <a:solidFill>
                  <a:schemeClr val="bg2"/>
                </a:solidFill>
                <a:latin typeface="Courier New" pitchFamily="49" charset="0"/>
              </a:rPr>
            </a:br>
            <a:r>
              <a:rPr lang="en-US" sz="1600" dirty="0" smtClean="0">
                <a:solidFill>
                  <a:schemeClr val="bg2"/>
                </a:solidFill>
                <a:latin typeface="Courier New" pitchFamily="49" charset="0"/>
              </a:rPr>
              <a:t>console.log(</a:t>
            </a:r>
            <a:r>
              <a:rPr lang="en-US" sz="1600" dirty="0">
                <a:solidFill>
                  <a:schemeClr val="bg2"/>
                </a:solidFill>
                <a:latin typeface="Courier New" pitchFamily="49" charset="0"/>
              </a:rPr>
              <a:t>"My new job started on : " + hireDate.toLocaleString());</a:t>
            </a:r>
            <a:br>
              <a:rPr lang="en-US" sz="1600" dirty="0">
                <a:solidFill>
                  <a:schemeClr val="bg2"/>
                </a:solidFill>
                <a:latin typeface="Courier New" pitchFamily="49" charset="0"/>
              </a:rPr>
            </a:br>
            <a:r>
              <a:rPr lang="en-US" sz="1600" dirty="0" smtClean="0">
                <a:solidFill>
                  <a:schemeClr val="bg2"/>
                </a:solidFill>
                <a:latin typeface="Courier New" pitchFamily="49" charset="0"/>
              </a:rPr>
              <a:t>console.log(</a:t>
            </a:r>
            <a:r>
              <a:rPr lang="en-US" sz="1600" dirty="0">
                <a:solidFill>
                  <a:schemeClr val="bg2"/>
                </a:solidFill>
                <a:latin typeface="Courier New" pitchFamily="49" charset="0"/>
              </a:rPr>
              <a:t>"&lt;br/&gt;The day of week was a: " + hireDate.getDay());</a:t>
            </a:r>
          </a:p>
        </p:txBody>
      </p:sp>
    </p:spTree>
    <p:custDataLst>
      <p:tags r:id="rId1"/>
    </p:custDataLst>
    <p:extLst>
      <p:ext uri="{BB962C8B-B14F-4D97-AF65-F5344CB8AC3E}">
        <p14:creationId xmlns:p14="http://schemas.microsoft.com/office/powerpoint/2010/main" val="2991926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3"/>
          <p:cNvSpPr>
            <a:spLocks noGrp="1" noChangeArrowheads="1"/>
          </p:cNvSpPr>
          <p:nvPr>
            <p:ph idx="1"/>
          </p:nvPr>
        </p:nvSpPr>
        <p:spPr>
          <a:xfrm>
            <a:off x="279400" y="584200"/>
            <a:ext cx="8599488" cy="5227072"/>
          </a:xfrm>
          <a:noFill/>
        </p:spPr>
        <p:txBody>
          <a:bodyPr/>
          <a:lstStyle/>
          <a:p>
            <a:r>
              <a:rPr lang="fr-FR" noProof="0" dirty="0" smtClean="0"/>
              <a:t>Un tableau est une collection de valeurs indicée</a:t>
            </a:r>
          </a:p>
          <a:p>
            <a:pPr lvl="1"/>
            <a:r>
              <a:rPr lang="fr-FR" noProof="0" dirty="0" smtClean="0"/>
              <a:t>Sert à stocker plusieurs valeurs appelées éléments dans une seule variable</a:t>
            </a:r>
          </a:p>
          <a:p>
            <a:r>
              <a:rPr lang="fr-FR" noProof="0" dirty="0" smtClean="0"/>
              <a:t>On crée </a:t>
            </a:r>
            <a:r>
              <a:rPr lang="fr-FR" dirty="0" smtClean="0"/>
              <a:t>les tableaux avec la syntaxe </a:t>
            </a:r>
            <a:r>
              <a:rPr lang="fr-FR" noProof="0" dirty="0" smtClean="0">
                <a:latin typeface="Courier New" pitchFamily="49" charset="0"/>
              </a:rPr>
              <a:t>new </a:t>
            </a:r>
            <a:r>
              <a:rPr lang="fr-FR" noProof="0" dirty="0" err="1" smtClean="0">
                <a:latin typeface="Courier New" pitchFamily="49" charset="0"/>
              </a:rPr>
              <a:t>Array</a:t>
            </a:r>
            <a:r>
              <a:rPr lang="fr-FR" noProof="0" dirty="0" smtClean="0">
                <a:latin typeface="Courier New" pitchFamily="49" charset="0"/>
              </a:rPr>
              <a:t>()</a:t>
            </a:r>
            <a:endParaRPr lang="fr-FR" noProof="0" dirty="0" smtClean="0"/>
          </a:p>
          <a:p>
            <a:pPr lvl="1"/>
            <a:r>
              <a:rPr lang="fr-FR" noProof="0" dirty="0" smtClean="0">
                <a:latin typeface="Courier New" pitchFamily="49" charset="0"/>
              </a:rPr>
              <a:t>var data = new </a:t>
            </a:r>
            <a:r>
              <a:rPr lang="fr-FR" noProof="0" dirty="0" err="1" smtClean="0">
                <a:latin typeface="Courier New" pitchFamily="49" charset="0"/>
              </a:rPr>
              <a:t>Array</a:t>
            </a:r>
            <a:r>
              <a:rPr lang="fr-FR" noProof="0" dirty="0" smtClean="0">
                <a:latin typeface="Courier New" pitchFamily="49" charset="0"/>
              </a:rPr>
              <a:t>(10);</a:t>
            </a:r>
            <a:endParaRPr lang="fr-FR" noProof="0" dirty="0" smtClean="0"/>
          </a:p>
          <a:p>
            <a:pPr lvl="2"/>
            <a:r>
              <a:rPr lang="fr-FR" noProof="0" dirty="0" smtClean="0"/>
              <a:t>Crée un tableau contenant 10 éléments</a:t>
            </a:r>
          </a:p>
          <a:p>
            <a:r>
              <a:rPr lang="fr-FR" noProof="0" dirty="0" smtClean="0"/>
              <a:t>On référence les éléments en spécifiant l’indice entre crochets </a:t>
            </a:r>
            <a:r>
              <a:rPr lang="fr-FR" noProof="0" dirty="0" smtClean="0">
                <a:latin typeface="Courier New" pitchFamily="49" charset="0"/>
                <a:cs typeface="Courier New" pitchFamily="49" charset="0"/>
              </a:rPr>
              <a:t>[]</a:t>
            </a:r>
          </a:p>
          <a:p>
            <a:pPr lvl="1"/>
            <a:r>
              <a:rPr lang="fr-FR" noProof="0" dirty="0" smtClean="0"/>
              <a:t>Les indices commencent à 0</a:t>
            </a:r>
          </a:p>
          <a:p>
            <a:endParaRPr lang="fr-FR" noProof="0" dirty="0" smtClean="0"/>
          </a:p>
          <a:p>
            <a:endParaRPr lang="fr-FR" noProof="0" dirty="0" smtClean="0"/>
          </a:p>
          <a:p>
            <a:endParaRPr lang="fr-FR" noProof="0" dirty="0" smtClean="0"/>
          </a:p>
          <a:p>
            <a:pPr lvl="1"/>
            <a:endParaRPr lang="fr-FR" noProof="0" dirty="0" smtClean="0"/>
          </a:p>
          <a:p>
            <a:r>
              <a:rPr lang="fr-FR" noProof="0" dirty="0" smtClean="0"/>
              <a:t>Il est possible de créer et d’initialiser un tableau sur une seule ligne</a:t>
            </a:r>
          </a:p>
          <a:p>
            <a:pPr lvl="1"/>
            <a:r>
              <a:rPr lang="fr-FR" noProof="0" dirty="0" smtClean="0">
                <a:latin typeface="Courier New" pitchFamily="49" charset="0"/>
              </a:rPr>
              <a:t>var data = new </a:t>
            </a:r>
            <a:r>
              <a:rPr lang="fr-FR" noProof="0" dirty="0" err="1" smtClean="0">
                <a:latin typeface="Courier New" pitchFamily="49" charset="0"/>
              </a:rPr>
              <a:t>Array</a:t>
            </a:r>
            <a:r>
              <a:rPr lang="fr-FR" noProof="0" dirty="0" smtClean="0">
                <a:latin typeface="Courier New" pitchFamily="49" charset="0"/>
              </a:rPr>
              <a:t>(55, 21, 42);  </a:t>
            </a:r>
            <a:r>
              <a:rPr lang="fr-FR" noProof="0" dirty="0" smtClean="0">
                <a:latin typeface="Arial"/>
                <a:cs typeface="Arial"/>
              </a:rPr>
              <a:t> ou</a:t>
            </a:r>
          </a:p>
          <a:p>
            <a:pPr lvl="1"/>
            <a:r>
              <a:rPr lang="fr-FR" noProof="0" dirty="0" smtClean="0">
                <a:latin typeface="Courier New" pitchFamily="49" charset="0"/>
              </a:rPr>
              <a:t>var data = [55,21,42];</a:t>
            </a:r>
            <a:endParaRPr lang="fr-FR" noProof="0" dirty="0">
              <a:latin typeface="Courier New" pitchFamily="49" charset="0"/>
            </a:endParaRPr>
          </a:p>
        </p:txBody>
      </p:sp>
      <p:sp>
        <p:nvSpPr>
          <p:cNvPr id="276482" name="Rectangle 2"/>
          <p:cNvSpPr>
            <a:spLocks noGrp="1" noChangeArrowheads="1"/>
          </p:cNvSpPr>
          <p:nvPr>
            <p:ph type="title"/>
          </p:nvPr>
        </p:nvSpPr>
        <p:spPr/>
        <p:txBody>
          <a:bodyPr/>
          <a:lstStyle/>
          <a:p>
            <a:r>
              <a:rPr lang="fr-FR" noProof="0" dirty="0" smtClean="0"/>
              <a:t>Créer des tableaux</a:t>
            </a:r>
            <a:endParaRPr lang="fr-FR" noProof="0" dirty="0"/>
          </a:p>
        </p:txBody>
      </p:sp>
      <p:sp>
        <p:nvSpPr>
          <p:cNvPr id="276486" name="shape1"/>
          <p:cNvSpPr txBox="1">
            <a:spLocks noChangeArrowheads="1"/>
          </p:cNvSpPr>
          <p:nvPr/>
        </p:nvSpPr>
        <p:spPr bwMode="blackWhite">
          <a:xfrm>
            <a:off x="582613" y="3106465"/>
            <a:ext cx="7978775" cy="1520825"/>
          </a:xfrm>
          <a:prstGeom prst="rect">
            <a:avLst/>
          </a:prstGeom>
          <a:noFill/>
          <a:ln w="28575">
            <a:solidFill>
              <a:srgbClr val="8CC8FF"/>
            </a:solidFill>
            <a:miter lim="800000"/>
            <a:headEnd/>
            <a:tailEnd/>
          </a:ln>
          <a:effectLst/>
        </p:spPr>
        <p:txBody>
          <a:bodyPr wrap="none">
            <a:spAutoFit/>
          </a:bodyPr>
          <a:lstStyle/>
          <a:p>
            <a:pPr>
              <a:lnSpc>
                <a:spcPct val="80000"/>
              </a:lnSpc>
              <a:spcBef>
                <a:spcPts val="200"/>
              </a:spcBef>
              <a:buClr>
                <a:schemeClr val="accent2"/>
              </a:buClr>
              <a:buSzPct val="115000"/>
              <a:buFont typeface="Arial" charset="0"/>
              <a:buNone/>
            </a:pPr>
            <a:r>
              <a:rPr lang="en-US" sz="1800" dirty="0">
                <a:solidFill>
                  <a:schemeClr val="bg2"/>
                </a:solidFill>
                <a:latin typeface="Courier New" pitchFamily="49" charset="0"/>
              </a:rPr>
              <a:t>var data = new Array(3); // create an array of 3 elements</a:t>
            </a:r>
            <a:endParaRPr lang="en-US" sz="1800" b="1" dirty="0">
              <a:solidFill>
                <a:schemeClr val="bg2"/>
              </a:solidFill>
              <a:latin typeface="Courier New" pitchFamily="49" charset="0"/>
            </a:endParaRPr>
          </a:p>
          <a:p>
            <a:pPr>
              <a:lnSpc>
                <a:spcPct val="80000"/>
              </a:lnSpc>
              <a:spcBef>
                <a:spcPts val="200"/>
              </a:spcBef>
              <a:buClr>
                <a:schemeClr val="accent2"/>
              </a:buClr>
              <a:buSzPct val="115000"/>
              <a:buFont typeface="Arial" charset="0"/>
              <a:buNone/>
            </a:pPr>
            <a:r>
              <a:rPr lang="en-US" sz="1800" dirty="0">
                <a:solidFill>
                  <a:schemeClr val="bg2"/>
                </a:solidFill>
                <a:latin typeface="Courier New" pitchFamily="49" charset="0"/>
              </a:rPr>
              <a:t>data[0] = 55;</a:t>
            </a:r>
          </a:p>
          <a:p>
            <a:pPr>
              <a:lnSpc>
                <a:spcPct val="80000"/>
              </a:lnSpc>
              <a:spcBef>
                <a:spcPts val="200"/>
              </a:spcBef>
              <a:buClr>
                <a:schemeClr val="accent2"/>
              </a:buClr>
              <a:buSzPct val="115000"/>
              <a:buFont typeface="Arial" charset="0"/>
              <a:buNone/>
            </a:pPr>
            <a:r>
              <a:rPr lang="en-US" sz="1800" dirty="0">
                <a:solidFill>
                  <a:schemeClr val="bg2"/>
                </a:solidFill>
                <a:latin typeface="Courier New" pitchFamily="49" charset="0"/>
              </a:rPr>
              <a:t>data[1] = 21;</a:t>
            </a:r>
            <a:br>
              <a:rPr lang="en-US" sz="1800" dirty="0">
                <a:solidFill>
                  <a:schemeClr val="bg2"/>
                </a:solidFill>
                <a:latin typeface="Courier New" pitchFamily="49" charset="0"/>
              </a:rPr>
            </a:br>
            <a:r>
              <a:rPr lang="en-US" sz="1800" dirty="0">
                <a:solidFill>
                  <a:schemeClr val="bg2"/>
                </a:solidFill>
                <a:latin typeface="Courier New" pitchFamily="49" charset="0"/>
              </a:rPr>
              <a:t>data[2] = 42;</a:t>
            </a:r>
          </a:p>
          <a:p>
            <a:pPr>
              <a:lnSpc>
                <a:spcPct val="80000"/>
              </a:lnSpc>
              <a:spcBef>
                <a:spcPts val="200"/>
              </a:spcBef>
              <a:buClr>
                <a:schemeClr val="accent2"/>
              </a:buClr>
              <a:buSzPct val="115000"/>
              <a:buFont typeface="Arial" charset="0"/>
              <a:buNone/>
            </a:pPr>
            <a:r>
              <a:rPr lang="en-US" sz="1800" dirty="0">
                <a:solidFill>
                  <a:schemeClr val="bg2"/>
                </a:solidFill>
                <a:latin typeface="Courier New" pitchFamily="49" charset="0"/>
              </a:rPr>
              <a:t>var k = 1;</a:t>
            </a:r>
          </a:p>
          <a:p>
            <a:pPr>
              <a:lnSpc>
                <a:spcPct val="80000"/>
              </a:lnSpc>
              <a:spcBef>
                <a:spcPts val="200"/>
              </a:spcBef>
              <a:buClr>
                <a:schemeClr val="accent2"/>
              </a:buClr>
              <a:buSzPct val="115000"/>
              <a:buFont typeface="Arial" charset="0"/>
              <a:buNone/>
            </a:pPr>
            <a:r>
              <a:rPr lang="en-US" sz="1800" dirty="0">
                <a:solidFill>
                  <a:schemeClr val="bg2"/>
                </a:solidFill>
                <a:latin typeface="Courier New" pitchFamily="49" charset="0"/>
              </a:rPr>
              <a:t>var sum = data[0] + data[k] + data[k+1];</a:t>
            </a:r>
            <a:endParaRPr lang="en-US" dirty="0">
              <a:solidFill>
                <a:schemeClr val="bg2"/>
              </a:solidFill>
            </a:endParaRPr>
          </a:p>
        </p:txBody>
      </p:sp>
    </p:spTree>
    <p:custDataLst>
      <p:tags r:id="rId1"/>
    </p:custDataLst>
    <p:extLst>
      <p:ext uri="{BB962C8B-B14F-4D97-AF65-F5344CB8AC3E}">
        <p14:creationId xmlns:p14="http://schemas.microsoft.com/office/powerpoint/2010/main" val="27453292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1" name="rcPlaceHolderToReset"/>
          <p:cNvSpPr>
            <a:spLocks noGrp="1" noChangeArrowheads="1"/>
          </p:cNvSpPr>
          <p:nvPr>
            <p:ph idx="1"/>
          </p:nvPr>
        </p:nvSpPr>
        <p:spPr>
          <a:xfrm>
            <a:off x="279400" y="584518"/>
            <a:ext cx="8423166" cy="3698448"/>
          </a:xfrm>
          <a:noFill/>
        </p:spPr>
        <p:txBody>
          <a:bodyPr/>
          <a:lstStyle/>
          <a:p>
            <a:r>
              <a:rPr lang="fr-FR" noProof="0" dirty="0" smtClean="0"/>
              <a:t>En JavaScript, les tableaux sont des objets</a:t>
            </a:r>
          </a:p>
          <a:p>
            <a:pPr lvl="1"/>
            <a:r>
              <a:rPr lang="fr-FR" noProof="0" dirty="0" smtClean="0"/>
              <a:t>Possèdent une propriété </a:t>
            </a:r>
            <a:r>
              <a:rPr lang="fr-FR" noProof="0" dirty="0" err="1" smtClean="0">
                <a:latin typeface="Courier New" pitchFamily="49" charset="0"/>
              </a:rPr>
              <a:t>length</a:t>
            </a:r>
            <a:endParaRPr lang="fr-FR" noProof="0" dirty="0" smtClean="0"/>
          </a:p>
          <a:p>
            <a:pPr lvl="1"/>
            <a:r>
              <a:rPr lang="fr-FR" noProof="0" dirty="0" smtClean="0"/>
              <a:t>Quelques méthodes utiles de l’objet </a:t>
            </a:r>
            <a:r>
              <a:rPr lang="fr-FR" noProof="0" dirty="0" err="1" smtClean="0">
                <a:latin typeface="Courier New" pitchFamily="49" charset="0"/>
              </a:rPr>
              <a:t>Array</a:t>
            </a:r>
            <a:r>
              <a:rPr lang="fr-FR" dirty="0"/>
              <a:t> :</a:t>
            </a:r>
            <a:endParaRPr lang="fr-FR" noProof="0" dirty="0" smtClean="0"/>
          </a:p>
          <a:p>
            <a:pPr lvl="2"/>
            <a:r>
              <a:rPr lang="fr-FR" noProof="0" dirty="0" err="1" smtClean="0">
                <a:latin typeface="Courier New" pitchFamily="49" charset="0"/>
              </a:rPr>
              <a:t>join</a:t>
            </a:r>
            <a:r>
              <a:rPr lang="fr-FR" noProof="0" dirty="0" smtClean="0">
                <a:latin typeface="Courier New" pitchFamily="49" charset="0"/>
              </a:rPr>
              <a:t>()</a:t>
            </a:r>
            <a:endParaRPr lang="fr-FR" noProof="0" dirty="0" smtClean="0"/>
          </a:p>
          <a:p>
            <a:pPr lvl="2"/>
            <a:r>
              <a:rPr lang="fr-FR" noProof="0" dirty="0" smtClean="0">
                <a:latin typeface="Courier New" pitchFamily="49" charset="0"/>
              </a:rPr>
              <a:t>sort()</a:t>
            </a:r>
            <a:endParaRPr lang="fr-FR" noProof="0" dirty="0" smtClean="0"/>
          </a:p>
          <a:p>
            <a:pPr lvl="2"/>
            <a:r>
              <a:rPr lang="fr-FR" noProof="0" dirty="0" smtClean="0">
                <a:latin typeface="Courier New" pitchFamily="49" charset="0"/>
              </a:rPr>
              <a:t>reverse()</a:t>
            </a:r>
            <a:endParaRPr lang="fr-FR" noProof="0" dirty="0" smtClean="0"/>
          </a:p>
          <a:p>
            <a:pPr lvl="2"/>
            <a:r>
              <a:rPr lang="fr-FR" noProof="0" dirty="0" smtClean="0">
                <a:latin typeface="Courier New" pitchFamily="49" charset="0"/>
              </a:rPr>
              <a:t>pop()</a:t>
            </a:r>
            <a:endParaRPr lang="fr-FR" noProof="0" dirty="0" smtClean="0"/>
          </a:p>
          <a:p>
            <a:pPr lvl="2"/>
            <a:r>
              <a:rPr lang="fr-FR" noProof="0" dirty="0" smtClean="0">
                <a:latin typeface="Courier New" pitchFamily="49" charset="0"/>
              </a:rPr>
              <a:t>push()</a:t>
            </a:r>
          </a:p>
          <a:p>
            <a:pPr lvl="2"/>
            <a:r>
              <a:rPr lang="fr-FR" noProof="0" dirty="0" smtClean="0">
                <a:latin typeface="Courier New" pitchFamily="49" charset="0"/>
              </a:rPr>
              <a:t>shift()</a:t>
            </a:r>
          </a:p>
          <a:p>
            <a:pPr lvl="2"/>
            <a:r>
              <a:rPr lang="fr-FR" noProof="0" dirty="0" err="1" smtClean="0">
                <a:latin typeface="Courier New" pitchFamily="49" charset="0"/>
              </a:rPr>
              <a:t>unshift</a:t>
            </a:r>
            <a:r>
              <a:rPr lang="fr-FR" noProof="0" dirty="0" smtClean="0">
                <a:latin typeface="Courier New" pitchFamily="49" charset="0"/>
              </a:rPr>
              <a:t>()</a:t>
            </a:r>
            <a:endParaRPr lang="fr-FR" noProof="0" dirty="0" smtClean="0"/>
          </a:p>
          <a:p>
            <a:pPr lvl="2"/>
            <a:r>
              <a:rPr lang="fr-FR" noProof="0" dirty="0" smtClean="0">
                <a:latin typeface="Courier New" pitchFamily="49" charset="0"/>
              </a:rPr>
              <a:t>slice()</a:t>
            </a:r>
            <a:endParaRPr lang="fr-FR" noProof="0" dirty="0" smtClean="0"/>
          </a:p>
          <a:p>
            <a:pPr lvl="2"/>
            <a:r>
              <a:rPr lang="fr-FR" noProof="0" dirty="0" err="1" smtClean="0">
                <a:latin typeface="Courier New" pitchFamily="49" charset="0"/>
              </a:rPr>
              <a:t>concat</a:t>
            </a:r>
            <a:r>
              <a:rPr lang="fr-FR" noProof="0" dirty="0" smtClean="0">
                <a:latin typeface="Courier New" pitchFamily="49" charset="0"/>
              </a:rPr>
              <a:t>()</a:t>
            </a:r>
            <a:endParaRPr lang="fr-FR" noProof="0" dirty="0" smtClean="0"/>
          </a:p>
        </p:txBody>
      </p:sp>
      <p:sp>
        <p:nvSpPr>
          <p:cNvPr id="278530" name="Rectangle 2"/>
          <p:cNvSpPr>
            <a:spLocks noGrp="1" noChangeArrowheads="1"/>
          </p:cNvSpPr>
          <p:nvPr>
            <p:ph type="title"/>
          </p:nvPr>
        </p:nvSpPr>
        <p:spPr/>
        <p:txBody>
          <a:bodyPr/>
          <a:lstStyle/>
          <a:p>
            <a:r>
              <a:rPr lang="fr-FR" noProof="0" dirty="0" smtClean="0"/>
              <a:t>Les tableaux sont des objets</a:t>
            </a:r>
            <a:endParaRPr lang="fr-FR" noProof="0" dirty="0"/>
          </a:p>
        </p:txBody>
      </p:sp>
    </p:spTree>
    <p:custDataLst>
      <p:tags r:id="rId1"/>
    </p:custDataLst>
    <p:extLst>
      <p:ext uri="{BB962C8B-B14F-4D97-AF65-F5344CB8AC3E}">
        <p14:creationId xmlns:p14="http://schemas.microsoft.com/office/powerpoint/2010/main" val="38265290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4293483"/>
          </a:xfrm>
        </p:spPr>
        <p:txBody>
          <a:bodyPr/>
          <a:lstStyle/>
          <a:p>
            <a:r>
              <a:rPr lang="fr-FR" noProof="0" dirty="0" smtClean="0"/>
              <a:t>La méthode </a:t>
            </a:r>
            <a:r>
              <a:rPr lang="fr-FR" noProof="0" dirty="0" err="1" smtClean="0">
                <a:latin typeface="Courier New"/>
                <a:cs typeface="Courier New"/>
              </a:rPr>
              <a:t>forEach</a:t>
            </a:r>
            <a:r>
              <a:rPr lang="fr-FR" noProof="0" dirty="0" smtClean="0">
                <a:latin typeface="Courier New"/>
                <a:cs typeface="Courier New"/>
              </a:rPr>
              <a:t>(</a:t>
            </a:r>
            <a:r>
              <a:rPr lang="fr-FR" noProof="0" dirty="0" err="1" smtClean="0">
                <a:latin typeface="Courier New"/>
                <a:cs typeface="Courier New"/>
              </a:rPr>
              <a:t>callback</a:t>
            </a:r>
            <a:r>
              <a:rPr lang="fr-FR" noProof="0" dirty="0" smtClean="0">
                <a:latin typeface="Courier New"/>
                <a:cs typeface="Courier New"/>
              </a:rPr>
              <a:t>)</a:t>
            </a:r>
            <a:r>
              <a:rPr lang="fr-FR" noProof="0" dirty="0" smtClean="0">
                <a:cs typeface="Courier New"/>
              </a:rPr>
              <a:t> </a:t>
            </a:r>
            <a:r>
              <a:rPr lang="fr-FR" noProof="0" dirty="0" smtClean="0"/>
              <a:t>sert à itérer sur un tableau</a:t>
            </a:r>
          </a:p>
          <a:p>
            <a:pPr lvl="1"/>
            <a:r>
              <a:rPr lang="fr-FR" noProof="0" dirty="0" smtClean="0"/>
              <a:t>Accepte une fonction de rappel (</a:t>
            </a:r>
            <a:r>
              <a:rPr lang="fr-FR" noProof="0" dirty="0" err="1" smtClean="0"/>
              <a:t>callback</a:t>
            </a:r>
            <a:r>
              <a:rPr lang="fr-FR" noProof="0" dirty="0" smtClean="0"/>
              <a:t>) en argument</a:t>
            </a:r>
          </a:p>
          <a:p>
            <a:pPr lvl="2"/>
            <a:r>
              <a:rPr lang="fr-FR" noProof="0" dirty="0" smtClean="0"/>
              <a:t>La fonction pour appeler chaque élément du tableau</a:t>
            </a:r>
          </a:p>
          <a:p>
            <a:pPr lvl="2"/>
            <a:r>
              <a:rPr lang="fr-FR" noProof="0" dirty="0" smtClean="0"/>
              <a:t>On lui transmet la valeur de l’élément, son indice et le tableau lui-même</a:t>
            </a:r>
          </a:p>
          <a:p>
            <a:endParaRPr lang="fr-FR" noProof="0" dirty="0" smtClean="0"/>
          </a:p>
          <a:p>
            <a:endParaRPr lang="fr-FR" noProof="0" dirty="0" smtClean="0"/>
          </a:p>
          <a:p>
            <a:endParaRPr lang="fr-FR" noProof="0" dirty="0" smtClean="0"/>
          </a:p>
          <a:p>
            <a:r>
              <a:rPr lang="fr-FR" noProof="0" dirty="0" smtClean="0"/>
              <a:t>Si seule la valeur de l’élément vous intéresse, vous pouvez omettre les autres arguments</a:t>
            </a:r>
          </a:p>
          <a:p>
            <a:endParaRPr lang="fr-FR" noProof="0" dirty="0" smtClean="0"/>
          </a:p>
          <a:p>
            <a:endParaRPr lang="fr-FR" noProof="0" dirty="0" smtClean="0"/>
          </a:p>
        </p:txBody>
      </p:sp>
      <p:sp>
        <p:nvSpPr>
          <p:cNvPr id="2" name="Title 1"/>
          <p:cNvSpPr>
            <a:spLocks noGrp="1"/>
          </p:cNvSpPr>
          <p:nvPr>
            <p:ph type="title"/>
          </p:nvPr>
        </p:nvSpPr>
        <p:spPr/>
        <p:txBody>
          <a:bodyPr/>
          <a:lstStyle/>
          <a:p>
            <a:r>
              <a:rPr lang="fr-FR" noProof="0" dirty="0" smtClean="0"/>
              <a:t>Itérations sur les tableaux avec </a:t>
            </a:r>
            <a:r>
              <a:rPr lang="fr-FR" noProof="0" dirty="0" err="1" smtClean="0">
                <a:latin typeface="Courier New"/>
                <a:cs typeface="Courier New"/>
              </a:rPr>
              <a:t>forEach</a:t>
            </a:r>
            <a:r>
              <a:rPr lang="fr-FR" noProof="0" dirty="0" smtClean="0">
                <a:latin typeface="Courier New"/>
                <a:cs typeface="Courier New"/>
              </a:rPr>
              <a:t>()</a:t>
            </a:r>
            <a:endParaRPr lang="fr-FR" noProof="0" dirty="0">
              <a:latin typeface="Courier New"/>
              <a:cs typeface="Courier New"/>
            </a:endParaRPr>
          </a:p>
        </p:txBody>
      </p:sp>
      <p:sp>
        <p:nvSpPr>
          <p:cNvPr id="4" name="shape3"/>
          <p:cNvSpPr txBox="1"/>
          <p:nvPr/>
        </p:nvSpPr>
        <p:spPr>
          <a:xfrm>
            <a:off x="601051" y="1868900"/>
            <a:ext cx="7941898" cy="1323439"/>
          </a:xfrm>
          <a:prstGeom prst="rect">
            <a:avLst/>
          </a:prstGeom>
          <a:noFill/>
          <a:ln w="28575">
            <a:solidFill>
              <a:srgbClr val="8CC8FF"/>
            </a:solidFill>
          </a:ln>
        </p:spPr>
        <p:txBody>
          <a:bodyPr wrap="none" rtlCol="0">
            <a:spAutoFit/>
          </a:bodyPr>
          <a:lstStyle/>
          <a:p>
            <a:r>
              <a:rPr lang="en-US" sz="1600" dirty="0" smtClean="0">
                <a:solidFill>
                  <a:schemeClr val="bg2"/>
                </a:solidFill>
                <a:latin typeface="Courier New"/>
                <a:cs typeface="Courier New"/>
              </a:rPr>
              <a:t>var myContacts = ["Steve", "Jake", "Will", "Valerie", "Billy"];</a:t>
            </a:r>
          </a:p>
          <a:p>
            <a:endParaRPr lang="en-US" sz="1600" dirty="0" smtClean="0">
              <a:solidFill>
                <a:schemeClr val="bg2"/>
              </a:solidFill>
              <a:latin typeface="Courier New"/>
              <a:cs typeface="Courier New"/>
            </a:endParaRPr>
          </a:p>
          <a:p>
            <a:r>
              <a:rPr lang="en-US" sz="1600" dirty="0" smtClean="0">
                <a:solidFill>
                  <a:schemeClr val="bg2"/>
                </a:solidFill>
                <a:latin typeface="Courier New"/>
                <a:cs typeface="Courier New"/>
              </a:rPr>
              <a:t>myContacts.forEach(function (element, index, array) {</a:t>
            </a:r>
          </a:p>
          <a:p>
            <a:r>
              <a:rPr lang="en-US" sz="1600" dirty="0" smtClean="0">
                <a:solidFill>
                  <a:schemeClr val="bg2"/>
                </a:solidFill>
                <a:latin typeface="Courier New"/>
                <a:cs typeface="Courier New"/>
              </a:rPr>
              <a:t>   console.log</a:t>
            </a:r>
            <a:r>
              <a:rPr lang="en-US" sz="1600" dirty="0">
                <a:solidFill>
                  <a:schemeClr val="bg2"/>
                </a:solidFill>
                <a:latin typeface="Courier New"/>
                <a:cs typeface="Courier New"/>
              </a:rPr>
              <a:t>(index + ":" + element );</a:t>
            </a:r>
          </a:p>
          <a:p>
            <a:r>
              <a:rPr lang="en-US" sz="1600" dirty="0" smtClean="0">
                <a:solidFill>
                  <a:schemeClr val="bg2"/>
                </a:solidFill>
                <a:latin typeface="Courier New"/>
                <a:cs typeface="Courier New"/>
              </a:rPr>
              <a:t>});</a:t>
            </a:r>
            <a:endParaRPr lang="en-US" sz="1600" dirty="0">
              <a:solidFill>
                <a:schemeClr val="bg2"/>
              </a:solidFill>
              <a:latin typeface="Courier New"/>
              <a:cs typeface="Courier New"/>
            </a:endParaRPr>
          </a:p>
        </p:txBody>
      </p:sp>
      <p:sp>
        <p:nvSpPr>
          <p:cNvPr id="5" name="shape2"/>
          <p:cNvSpPr txBox="1"/>
          <p:nvPr/>
        </p:nvSpPr>
        <p:spPr>
          <a:xfrm>
            <a:off x="2078619" y="3955827"/>
            <a:ext cx="4986762" cy="830997"/>
          </a:xfrm>
          <a:prstGeom prst="rect">
            <a:avLst/>
          </a:prstGeom>
          <a:noFill/>
          <a:ln w="28575">
            <a:solidFill>
              <a:srgbClr val="8CC8FF"/>
            </a:solidFill>
          </a:ln>
        </p:spPr>
        <p:txBody>
          <a:bodyPr wrap="none" rtlCol="0">
            <a:spAutoFit/>
          </a:bodyPr>
          <a:lstStyle/>
          <a:p>
            <a:r>
              <a:rPr lang="en-US" sz="1600" dirty="0" smtClean="0">
                <a:solidFill>
                  <a:schemeClr val="bg2"/>
                </a:solidFill>
                <a:latin typeface="Courier New"/>
                <a:cs typeface="Courier New"/>
              </a:rPr>
              <a:t>myContacts.forEach(function (element) {</a:t>
            </a:r>
          </a:p>
          <a:p>
            <a:r>
              <a:rPr lang="en-US" sz="1600" dirty="0" smtClean="0">
                <a:solidFill>
                  <a:schemeClr val="bg2"/>
                </a:solidFill>
                <a:latin typeface="Courier New"/>
                <a:cs typeface="Courier New"/>
              </a:rPr>
              <a:t>   console.log(element)</a:t>
            </a:r>
            <a:r>
              <a:rPr lang="en-US" sz="1600" dirty="0">
                <a:solidFill>
                  <a:schemeClr val="bg2"/>
                </a:solidFill>
                <a:latin typeface="Courier New"/>
                <a:cs typeface="Courier New"/>
              </a:rPr>
              <a:t>;</a:t>
            </a:r>
          </a:p>
          <a:p>
            <a:r>
              <a:rPr lang="en-US" sz="1600" dirty="0" smtClean="0">
                <a:solidFill>
                  <a:schemeClr val="bg2"/>
                </a:solidFill>
                <a:latin typeface="Courier New"/>
                <a:cs typeface="Courier New"/>
              </a:rPr>
              <a:t>});</a:t>
            </a:r>
            <a:endParaRPr lang="en-US" sz="1600" dirty="0">
              <a:solidFill>
                <a:schemeClr val="bg2"/>
              </a:solidFill>
              <a:latin typeface="Courier New"/>
              <a:cs typeface="Courier New"/>
            </a:endParaRPr>
          </a:p>
        </p:txBody>
      </p:sp>
    </p:spTree>
    <p:custDataLst>
      <p:tags r:id="rId1"/>
    </p:custDataLst>
    <p:extLst>
      <p:ext uri="{BB962C8B-B14F-4D97-AF65-F5344CB8AC3E}">
        <p14:creationId xmlns:p14="http://schemas.microsoft.com/office/powerpoint/2010/main" val="1223322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1102866"/>
          </a:xfrm>
        </p:spPr>
        <p:txBody>
          <a:bodyPr/>
          <a:lstStyle/>
          <a:p>
            <a:pPr>
              <a:buFont typeface="Wingdings 3" pitchFamily="18" charset="2"/>
              <a:buChar char=""/>
            </a:pPr>
            <a:r>
              <a:rPr lang="fr-FR" noProof="0" dirty="0" smtClean="0"/>
              <a:t>La méthode </a:t>
            </a:r>
            <a:r>
              <a:rPr lang="fr-FR" noProof="0" dirty="0" err="1" smtClean="0">
                <a:latin typeface="Courier New" pitchFamily="49" charset="0"/>
                <a:cs typeface="Courier New" pitchFamily="49" charset="0"/>
              </a:rPr>
              <a:t>getDay</a:t>
            </a:r>
            <a:r>
              <a:rPr lang="fr-FR" noProof="0" dirty="0" smtClean="0">
                <a:latin typeface="Courier New" pitchFamily="49" charset="0"/>
                <a:cs typeface="Courier New" pitchFamily="49" charset="0"/>
              </a:rPr>
              <a:t>()</a:t>
            </a:r>
            <a:r>
              <a:rPr lang="fr-FR" noProof="0" dirty="0" smtClean="0"/>
              <a:t> retourne le jour de la semaine sous forme numérique – comment faire pour déterminer le jour réel ?</a:t>
            </a:r>
          </a:p>
          <a:p>
            <a:pPr>
              <a:buFont typeface="Wingdings 3" pitchFamily="18" charset="2"/>
              <a:buChar char=""/>
            </a:pPr>
            <a:r>
              <a:rPr lang="fr-FR" noProof="0" dirty="0" smtClean="0"/>
              <a:t>Cet exemple utilise un tableau pour ce faire :</a:t>
            </a:r>
            <a:endParaRPr lang="fr-FR" noProof="0" dirty="0"/>
          </a:p>
        </p:txBody>
      </p:sp>
      <p:sp>
        <p:nvSpPr>
          <p:cNvPr id="2" name="Title 1"/>
          <p:cNvSpPr>
            <a:spLocks noGrp="1"/>
          </p:cNvSpPr>
          <p:nvPr>
            <p:ph type="title"/>
          </p:nvPr>
        </p:nvSpPr>
        <p:spPr/>
        <p:txBody>
          <a:bodyPr/>
          <a:lstStyle/>
          <a:p>
            <a:r>
              <a:rPr lang="fr-FR" noProof="0" dirty="0" smtClean="0"/>
              <a:t>Utiliser un tableau pour déterminer un jour</a:t>
            </a:r>
            <a:endParaRPr lang="fr-FR" noProof="0" dirty="0"/>
          </a:p>
        </p:txBody>
      </p:sp>
      <p:sp>
        <p:nvSpPr>
          <p:cNvPr id="4" name="shape3"/>
          <p:cNvSpPr txBox="1">
            <a:spLocks noChangeArrowheads="1"/>
          </p:cNvSpPr>
          <p:nvPr/>
        </p:nvSpPr>
        <p:spPr bwMode="blackWhite">
          <a:xfrm>
            <a:off x="323850" y="1900816"/>
            <a:ext cx="8496300" cy="1571625"/>
          </a:xfrm>
          <a:prstGeom prst="rect">
            <a:avLst/>
          </a:prstGeom>
          <a:noFill/>
          <a:ln w="28575">
            <a:solidFill>
              <a:srgbClr val="8CC8FF"/>
            </a:solidFill>
            <a:miter lim="800000"/>
            <a:headEnd/>
            <a:tailEnd/>
          </a:ln>
          <a:effectLst/>
        </p:spPr>
        <p:txBody>
          <a:bodyPr>
            <a:spAutoFit/>
          </a:bodyPr>
          <a:lstStyle/>
          <a:p>
            <a:r>
              <a:rPr lang="en-US" sz="1600" dirty="0">
                <a:solidFill>
                  <a:schemeClr val="bg2"/>
                </a:solidFill>
                <a:latin typeface="Courier New" pitchFamily="49" charset="0"/>
              </a:rPr>
              <a:t>var daysArray = [</a:t>
            </a:r>
            <a:r>
              <a:rPr lang="en-US" sz="1600" dirty="0" smtClean="0">
                <a:solidFill>
                  <a:schemeClr val="bg2"/>
                </a:solidFill>
                <a:latin typeface="Courier New" pitchFamily="49" charset="0"/>
              </a:rPr>
              <a:t>"</a:t>
            </a:r>
            <a:r>
              <a:rPr lang="en-US" sz="1600" dirty="0">
                <a:solidFill>
                  <a:schemeClr val="bg2"/>
                </a:solidFill>
                <a:latin typeface="Courier New" pitchFamily="49" charset="0"/>
              </a:rPr>
              <a:t>Sunday","Monday","Tuesday",</a:t>
            </a:r>
            <a:br>
              <a:rPr lang="en-US" sz="1600" dirty="0">
                <a:solidFill>
                  <a:schemeClr val="bg2"/>
                </a:solidFill>
                <a:latin typeface="Courier New" pitchFamily="49" charset="0"/>
              </a:rPr>
            </a:br>
            <a:r>
              <a:rPr lang="en-US" sz="1600" dirty="0">
                <a:solidFill>
                  <a:schemeClr val="bg2"/>
                </a:solidFill>
                <a:latin typeface="Courier New" pitchFamily="49" charset="0"/>
              </a:rPr>
              <a:t>                "Wednesday","Thursday","Friday","Saturday</a:t>
            </a:r>
            <a:r>
              <a:rPr lang="en-US" sz="1600" dirty="0" smtClean="0">
                <a:solidFill>
                  <a:schemeClr val="bg2"/>
                </a:solidFill>
                <a:latin typeface="Courier New" pitchFamily="49" charset="0"/>
              </a:rPr>
              <a:t>"];</a:t>
            </a:r>
            <a:endParaRPr lang="en-US" sz="1600" dirty="0">
              <a:solidFill>
                <a:schemeClr val="bg2"/>
              </a:solidFill>
              <a:latin typeface="Courier New" pitchFamily="49" charset="0"/>
            </a:endParaRPr>
          </a:p>
          <a:p>
            <a:r>
              <a:rPr lang="en-US" sz="1600" dirty="0">
                <a:solidFill>
                  <a:schemeClr val="bg2"/>
                </a:solidFill>
                <a:latin typeface="Courier New" pitchFamily="49" charset="0"/>
              </a:rPr>
              <a:t>var nmbrDays = daysArray.length;  // can determine size of array</a:t>
            </a:r>
          </a:p>
          <a:p>
            <a:r>
              <a:rPr lang="en-US" sz="1600" dirty="0">
                <a:solidFill>
                  <a:schemeClr val="bg2"/>
                </a:solidFill>
                <a:latin typeface="Courier New" pitchFamily="49" charset="0"/>
              </a:rPr>
              <a:t>var currDate = new Date();</a:t>
            </a:r>
          </a:p>
          <a:p>
            <a:r>
              <a:rPr lang="en-US" sz="1600" dirty="0">
                <a:solidFill>
                  <a:schemeClr val="bg2"/>
                </a:solidFill>
                <a:latin typeface="Courier New" pitchFamily="49" charset="0"/>
              </a:rPr>
              <a:t>var dayOfWeek = currDate.getDay();  // what does this return?</a:t>
            </a:r>
          </a:p>
          <a:p>
            <a:r>
              <a:rPr lang="en-US" sz="1600" dirty="0" smtClean="0">
                <a:solidFill>
                  <a:schemeClr val="bg2"/>
                </a:solidFill>
                <a:latin typeface="Courier New" pitchFamily="49" charset="0"/>
              </a:rPr>
              <a:t>console.log(</a:t>
            </a:r>
            <a:r>
              <a:rPr lang="en-US" sz="1600" dirty="0">
                <a:solidFill>
                  <a:schemeClr val="bg2"/>
                </a:solidFill>
                <a:latin typeface="Courier New" pitchFamily="49" charset="0"/>
              </a:rPr>
              <a:t>"Today is a "+daysArray[dayOfWeek]);</a:t>
            </a:r>
          </a:p>
        </p:txBody>
      </p:sp>
    </p:spTree>
    <p:custDataLst>
      <p:tags r:id="rId1"/>
    </p:custDataLst>
    <p:extLst>
      <p:ext uri="{BB962C8B-B14F-4D97-AF65-F5344CB8AC3E}">
        <p14:creationId xmlns:p14="http://schemas.microsoft.com/office/powerpoint/2010/main" val="462666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5144998"/>
          </a:xfrm>
        </p:spPr>
        <p:txBody>
          <a:bodyPr/>
          <a:lstStyle/>
          <a:p>
            <a:r>
              <a:rPr lang="fr-FR" noProof="0" dirty="0" smtClean="0"/>
              <a:t>La méthode </a:t>
            </a:r>
            <a:r>
              <a:rPr lang="fr-FR" noProof="0" dirty="0" err="1" smtClean="0">
                <a:latin typeface="Courier New"/>
                <a:cs typeface="Courier New"/>
              </a:rPr>
              <a:t>document.getElementsByTagName</a:t>
            </a:r>
            <a:r>
              <a:rPr lang="fr-FR" noProof="0" dirty="0" smtClean="0">
                <a:latin typeface="Courier New"/>
                <a:cs typeface="Courier New"/>
              </a:rPr>
              <a:t>()</a:t>
            </a:r>
            <a:r>
              <a:rPr lang="fr-FR" noProof="0" dirty="0" smtClean="0"/>
              <a:t> utilisée plus tôt retourne un objet </a:t>
            </a:r>
            <a:r>
              <a:rPr lang="fr-FR" noProof="0" dirty="0" err="1" smtClean="0">
                <a:latin typeface="Courier New"/>
                <a:cs typeface="Courier New"/>
              </a:rPr>
              <a:t>NodeList</a:t>
            </a:r>
            <a:endParaRPr lang="fr-FR" noProof="0" dirty="0" smtClean="0"/>
          </a:p>
          <a:p>
            <a:pPr lvl="1"/>
            <a:r>
              <a:rPr lang="fr-FR" noProof="0" dirty="0" smtClean="0"/>
              <a:t>Se comporte comme un tableau en lecture seule, mais n’est pas un tableau</a:t>
            </a:r>
          </a:p>
          <a:p>
            <a:pPr lvl="1"/>
            <a:r>
              <a:rPr lang="fr-FR" noProof="0" dirty="0" smtClean="0"/>
              <a:t>N’a pas les méthodes des tableaux  (</a:t>
            </a:r>
            <a:r>
              <a:rPr lang="fr-FR" noProof="0" dirty="0" smtClean="0">
                <a:latin typeface="Courier New"/>
                <a:cs typeface="Courier New"/>
              </a:rPr>
              <a:t>pop()</a:t>
            </a:r>
            <a:r>
              <a:rPr lang="fr-FR" noProof="0" dirty="0" smtClean="0"/>
              <a:t>, </a:t>
            </a:r>
            <a:r>
              <a:rPr lang="fr-FR" noProof="0" dirty="0" smtClean="0">
                <a:latin typeface="Courier New"/>
                <a:cs typeface="Courier New"/>
              </a:rPr>
              <a:t>push()</a:t>
            </a:r>
            <a:r>
              <a:rPr lang="fr-FR" noProof="0" dirty="0" smtClean="0"/>
              <a:t>, </a:t>
            </a:r>
            <a:r>
              <a:rPr lang="fr-FR" noProof="0" dirty="0" err="1" smtClean="0">
                <a:latin typeface="Courier New"/>
                <a:cs typeface="Courier New"/>
              </a:rPr>
              <a:t>forEach</a:t>
            </a:r>
            <a:r>
              <a:rPr lang="fr-FR" noProof="0" dirty="0" smtClean="0">
                <a:latin typeface="Courier New"/>
                <a:cs typeface="Courier New"/>
              </a:rPr>
              <a:t>()</a:t>
            </a:r>
            <a:r>
              <a:rPr lang="fr-FR" noProof="0" dirty="0" smtClean="0"/>
              <a:t>, etc.)</a:t>
            </a:r>
          </a:p>
          <a:p>
            <a:pPr lvl="1"/>
            <a:r>
              <a:rPr lang="fr-FR" noProof="0" smtClean="0"/>
              <a:t>Dispose d’une propriété </a:t>
            </a:r>
            <a:r>
              <a:rPr lang="fr-FR" noProof="0" dirty="0" err="1" smtClean="0">
                <a:latin typeface="Courier New"/>
                <a:cs typeface="Courier New"/>
              </a:rPr>
              <a:t>length</a:t>
            </a:r>
            <a:endParaRPr lang="fr-FR" noProof="0" dirty="0" smtClean="0"/>
          </a:p>
          <a:p>
            <a:pPr lvl="1"/>
            <a:r>
              <a:rPr lang="fr-FR" noProof="0" dirty="0" smtClean="0"/>
              <a:t>On accède aux éléments avec la syntaxe des tableaux</a:t>
            </a:r>
          </a:p>
          <a:p>
            <a:pPr lvl="1"/>
            <a:r>
              <a:rPr lang="fr-FR" noProof="0" dirty="0" smtClean="0"/>
              <a:t>Vous avez déjà fait ceci</a:t>
            </a:r>
          </a:p>
          <a:p>
            <a:endParaRPr lang="fr-FR" noProof="0" dirty="0" smtClean="0"/>
          </a:p>
          <a:p>
            <a:endParaRPr lang="fr-FR" noProof="0" dirty="0" smtClean="0"/>
          </a:p>
          <a:p>
            <a:endParaRPr lang="fr-FR" noProof="0" dirty="0" smtClean="0"/>
          </a:p>
          <a:p>
            <a:r>
              <a:rPr lang="fr-FR" noProof="0" dirty="0" smtClean="0"/>
              <a:t>Autre différence : les  </a:t>
            </a:r>
            <a:r>
              <a:rPr lang="fr-FR" noProof="0" dirty="0" err="1" smtClean="0">
                <a:latin typeface="Courier New" pitchFamily="49" charset="0"/>
                <a:cs typeface="Courier New" pitchFamily="49" charset="0"/>
              </a:rPr>
              <a:t>NodeList</a:t>
            </a:r>
            <a:r>
              <a:rPr lang="fr-FR" noProof="0" dirty="0" smtClean="0"/>
              <a:t> sont des instantanés non statiques</a:t>
            </a:r>
          </a:p>
          <a:p>
            <a:pPr lvl="1"/>
            <a:r>
              <a:rPr lang="fr-FR" noProof="0" dirty="0" smtClean="0"/>
              <a:t>Si </a:t>
            </a:r>
            <a:r>
              <a:rPr lang="fr-FR" dirty="0" smtClean="0"/>
              <a:t>le </a:t>
            </a:r>
            <a:r>
              <a:rPr lang="fr-FR" noProof="0" dirty="0" smtClean="0"/>
              <a:t>document change, la </a:t>
            </a:r>
            <a:r>
              <a:rPr lang="fr-FR" noProof="0" dirty="0" err="1" smtClean="0">
                <a:latin typeface="Courier New"/>
                <a:cs typeface="Courier New"/>
              </a:rPr>
              <a:t>NodeList</a:t>
            </a:r>
            <a:r>
              <a:rPr lang="fr-FR" noProof="0" dirty="0" smtClean="0"/>
              <a:t> reflète automatiquement les changements </a:t>
            </a:r>
          </a:p>
          <a:p>
            <a:pPr lvl="1"/>
            <a:r>
              <a:rPr lang="fr-FR" noProof="0" dirty="0" smtClean="0"/>
              <a:t>Par exemple, si l’on ajoute un </a:t>
            </a:r>
            <a:r>
              <a:rPr lang="fr-FR" noProof="0" dirty="0" smtClean="0">
                <a:latin typeface="Courier New"/>
                <a:cs typeface="Courier New"/>
              </a:rPr>
              <a:t>&lt;h1&gt;</a:t>
            </a:r>
            <a:r>
              <a:rPr lang="fr-FR" noProof="0" dirty="0" smtClean="0"/>
              <a:t> au document, le nouvel élément sera un élément de </a:t>
            </a:r>
            <a:r>
              <a:rPr lang="fr-FR" noProof="0" dirty="0" smtClean="0">
                <a:latin typeface="Courier New"/>
                <a:cs typeface="Courier New"/>
              </a:rPr>
              <a:t>h1List</a:t>
            </a:r>
            <a:endParaRPr lang="fr-FR" noProof="0" dirty="0"/>
          </a:p>
        </p:txBody>
      </p:sp>
      <p:sp>
        <p:nvSpPr>
          <p:cNvPr id="2" name="Title 1"/>
          <p:cNvSpPr>
            <a:spLocks noGrp="1"/>
          </p:cNvSpPr>
          <p:nvPr>
            <p:ph type="title"/>
          </p:nvPr>
        </p:nvSpPr>
        <p:spPr/>
        <p:txBody>
          <a:bodyPr/>
          <a:lstStyle/>
          <a:p>
            <a:r>
              <a:rPr lang="fr-FR" noProof="0" dirty="0" err="1" smtClean="0">
                <a:latin typeface="Courier New" pitchFamily="49" charset="0"/>
                <a:cs typeface="Courier New" pitchFamily="49" charset="0"/>
              </a:rPr>
              <a:t>NodeList</a:t>
            </a:r>
            <a:endParaRPr lang="fr-FR" noProof="0" dirty="0"/>
          </a:p>
        </p:txBody>
      </p:sp>
      <p:sp>
        <p:nvSpPr>
          <p:cNvPr id="4" name="shape1"/>
          <p:cNvSpPr txBox="1"/>
          <p:nvPr/>
        </p:nvSpPr>
        <p:spPr>
          <a:xfrm>
            <a:off x="1462966" y="2760627"/>
            <a:ext cx="6218069" cy="1323439"/>
          </a:xfrm>
          <a:prstGeom prst="rect">
            <a:avLst/>
          </a:prstGeom>
          <a:noFill/>
          <a:ln w="28575">
            <a:solidFill>
              <a:srgbClr val="8CC8FF"/>
            </a:solidFill>
          </a:ln>
        </p:spPr>
        <p:txBody>
          <a:bodyPr wrap="none" rtlCol="0">
            <a:spAutoFit/>
          </a:bodyPr>
          <a:lstStyle/>
          <a:p>
            <a:r>
              <a:rPr lang="en-US" sz="1600" dirty="0" smtClean="0">
                <a:solidFill>
                  <a:schemeClr val="bg2"/>
                </a:solidFill>
                <a:latin typeface="Courier New"/>
                <a:cs typeface="Courier New"/>
              </a:rPr>
              <a:t>// Loop through all h1 elements and hide them</a:t>
            </a:r>
          </a:p>
          <a:p>
            <a:r>
              <a:rPr lang="en-US" sz="1600" dirty="0" smtClean="0">
                <a:solidFill>
                  <a:schemeClr val="bg2"/>
                </a:solidFill>
                <a:latin typeface="Courier New"/>
                <a:cs typeface="Courier New"/>
              </a:rPr>
              <a:t>var h1List = document.getElementsByTagName("h1");</a:t>
            </a:r>
          </a:p>
          <a:p>
            <a:r>
              <a:rPr lang="en-US" sz="1600" dirty="0" smtClean="0">
                <a:solidFill>
                  <a:schemeClr val="bg2"/>
                </a:solidFill>
                <a:latin typeface="Courier New"/>
                <a:cs typeface="Courier New"/>
              </a:rPr>
              <a:t>for (var i = 0; i &lt; h1List.length; i++) {</a:t>
            </a:r>
          </a:p>
          <a:p>
            <a:r>
              <a:rPr lang="en-US" sz="1600" dirty="0" smtClean="0">
                <a:solidFill>
                  <a:schemeClr val="bg2"/>
                </a:solidFill>
                <a:latin typeface="Courier New"/>
                <a:cs typeface="Courier New"/>
              </a:rPr>
              <a:t>   h1List[i].style.display = "none";</a:t>
            </a:r>
          </a:p>
          <a:p>
            <a:r>
              <a:rPr lang="en-US" sz="1600" dirty="0" smtClean="0">
                <a:solidFill>
                  <a:schemeClr val="bg2"/>
                </a:solidFill>
                <a:latin typeface="Courier New"/>
                <a:cs typeface="Courier New"/>
              </a:rPr>
              <a:t>}</a:t>
            </a:r>
            <a:endParaRPr lang="en-US" sz="1600" dirty="0">
              <a:solidFill>
                <a:schemeClr val="bg2"/>
              </a:solidFill>
              <a:latin typeface="Courier New"/>
              <a:cs typeface="Courier New"/>
            </a:endParaRPr>
          </a:p>
        </p:txBody>
      </p:sp>
    </p:spTree>
    <p:custDataLst>
      <p:tags r:id="rId1"/>
    </p:custDataLst>
    <p:extLst>
      <p:ext uri="{BB962C8B-B14F-4D97-AF65-F5344CB8AC3E}">
        <p14:creationId xmlns:p14="http://schemas.microsoft.com/office/powerpoint/2010/main" val="29535750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66444"/>
            <a:ext cx="8599488" cy="5196294"/>
          </a:xfrm>
        </p:spPr>
        <p:txBody>
          <a:bodyPr/>
          <a:lstStyle/>
          <a:p>
            <a:pPr>
              <a:lnSpc>
                <a:spcPts val="2000"/>
              </a:lnSpc>
            </a:pPr>
            <a:r>
              <a:rPr lang="fr-FR" noProof="0" dirty="0" smtClean="0"/>
              <a:t>Tous les navigateurs ne prennent pas en charge la même syntaxe et les mêmes fonctionnalités de JavaScript</a:t>
            </a:r>
          </a:p>
          <a:p>
            <a:pPr lvl="1">
              <a:lnSpc>
                <a:spcPts val="2000"/>
              </a:lnSpc>
            </a:pPr>
            <a:r>
              <a:rPr lang="fr-FR" noProof="0" dirty="0" smtClean="0"/>
              <a:t>Mais beaucoup mieux qu’il y a seulement quelques années</a:t>
            </a:r>
          </a:p>
          <a:p>
            <a:pPr>
              <a:lnSpc>
                <a:spcPts val="2000"/>
              </a:lnSpc>
              <a:spcBef>
                <a:spcPts val="1200"/>
              </a:spcBef>
            </a:pPr>
            <a:r>
              <a:rPr lang="fr-FR" noProof="0" dirty="0" smtClean="0"/>
              <a:t>Par le passé, il était courant de détecter exactement le navigateur de l’utilisateur et sa version</a:t>
            </a:r>
          </a:p>
          <a:p>
            <a:pPr lvl="1">
              <a:lnSpc>
                <a:spcPts val="2000"/>
              </a:lnSpc>
            </a:pPr>
            <a:r>
              <a:rPr lang="fr-FR" dirty="0" smtClean="0"/>
              <a:t>Et de c</a:t>
            </a:r>
            <a:r>
              <a:rPr lang="fr-FR" noProof="0" dirty="0" smtClean="0"/>
              <a:t>réer du code spécifique</a:t>
            </a:r>
          </a:p>
          <a:p>
            <a:pPr lvl="1">
              <a:lnSpc>
                <a:spcPts val="2000"/>
              </a:lnSpc>
            </a:pPr>
            <a:r>
              <a:rPr lang="fr-FR" noProof="0" dirty="0" smtClean="0"/>
              <a:t>Devenu ingérable avec l’augmentation rapide du nombre de navigateurs</a:t>
            </a:r>
          </a:p>
          <a:p>
            <a:pPr lvl="2">
              <a:lnSpc>
                <a:spcPts val="2000"/>
              </a:lnSpc>
            </a:pPr>
            <a:r>
              <a:rPr lang="fr-FR" noProof="0" dirty="0" smtClean="0"/>
              <a:t>Et des différents types d’appareils</a:t>
            </a:r>
          </a:p>
          <a:p>
            <a:pPr>
              <a:lnSpc>
                <a:spcPts val="2000"/>
              </a:lnSpc>
              <a:spcBef>
                <a:spcPts val="1200"/>
              </a:spcBef>
            </a:pPr>
            <a:r>
              <a:rPr lang="fr-FR" noProof="0" dirty="0" smtClean="0"/>
              <a:t>Mieux vaut détecter si le fonctionnalité désirée est prise en charge</a:t>
            </a:r>
          </a:p>
          <a:p>
            <a:pPr lvl="1">
              <a:lnSpc>
                <a:spcPts val="2000"/>
              </a:lnSpc>
            </a:pPr>
            <a:r>
              <a:rPr lang="fr-FR" noProof="0" dirty="0" smtClean="0"/>
              <a:t>Si elle est prise en charge nativement, utilisez-la !</a:t>
            </a:r>
          </a:p>
          <a:p>
            <a:pPr lvl="1">
              <a:lnSpc>
                <a:spcPts val="2000"/>
              </a:lnSpc>
            </a:pPr>
            <a:r>
              <a:rPr lang="fr-FR" noProof="0" dirty="0" smtClean="0"/>
              <a:t>Sinon, est-elle prise en charge par un polyfill ?</a:t>
            </a:r>
          </a:p>
          <a:p>
            <a:pPr lvl="2">
              <a:lnSpc>
                <a:spcPts val="2000"/>
              </a:lnSpc>
            </a:pPr>
            <a:r>
              <a:rPr lang="fr-FR" noProof="0" dirty="0" smtClean="0"/>
              <a:t>Chargez le polyfill</a:t>
            </a:r>
          </a:p>
          <a:p>
            <a:pPr lvl="2">
              <a:lnSpc>
                <a:spcPts val="2000"/>
              </a:lnSpc>
            </a:pPr>
            <a:r>
              <a:rPr lang="fr-FR" noProof="0" dirty="0" smtClean="0"/>
              <a:t>Utilisez-le !</a:t>
            </a:r>
          </a:p>
          <a:p>
            <a:pPr lvl="1">
              <a:lnSpc>
                <a:spcPts val="2000"/>
              </a:lnSpc>
            </a:pPr>
            <a:r>
              <a:rPr lang="fr-FR" noProof="0" dirty="0" smtClean="0"/>
              <a:t>Si elle n’est prise en charge ni nativement, ni par le polyfill</a:t>
            </a:r>
          </a:p>
          <a:p>
            <a:pPr lvl="2">
              <a:lnSpc>
                <a:spcPts val="2000"/>
              </a:lnSpc>
            </a:pPr>
            <a:r>
              <a:rPr lang="fr-FR" noProof="0" dirty="0" smtClean="0"/>
              <a:t>Décidez s’il est nécessaire de la fournir</a:t>
            </a:r>
          </a:p>
          <a:p>
            <a:pPr lvl="2">
              <a:lnSpc>
                <a:spcPts val="2000"/>
              </a:lnSpc>
            </a:pPr>
            <a:r>
              <a:rPr lang="fr-FR" noProof="0" dirty="0" smtClean="0"/>
              <a:t>Utilisez une solution de rechange </a:t>
            </a:r>
          </a:p>
          <a:p>
            <a:pPr>
              <a:lnSpc>
                <a:spcPts val="2000"/>
              </a:lnSpc>
              <a:spcBef>
                <a:spcPts val="1200"/>
              </a:spcBef>
            </a:pPr>
            <a:r>
              <a:rPr lang="fr-FR" noProof="0" dirty="0" smtClean="0"/>
              <a:t>Nous verrons les </a:t>
            </a:r>
            <a:r>
              <a:rPr lang="fr-FR" noProof="0" dirty="0" err="1" smtClean="0"/>
              <a:t>polyfills</a:t>
            </a:r>
            <a:r>
              <a:rPr lang="fr-FR" noProof="0" dirty="0" smtClean="0"/>
              <a:t> et le code conditionnel au chapitre 8</a:t>
            </a:r>
            <a:endParaRPr lang="fr-FR" noProof="0" dirty="0"/>
          </a:p>
        </p:txBody>
      </p:sp>
      <p:sp>
        <p:nvSpPr>
          <p:cNvPr id="2" name="Title 1"/>
          <p:cNvSpPr>
            <a:spLocks noGrp="1"/>
          </p:cNvSpPr>
          <p:nvPr>
            <p:ph type="title"/>
          </p:nvPr>
        </p:nvSpPr>
        <p:spPr/>
        <p:txBody>
          <a:bodyPr/>
          <a:lstStyle/>
          <a:p>
            <a:r>
              <a:rPr lang="fr-FR" noProof="0" dirty="0" smtClean="0"/>
              <a:t>Code conditionnel</a:t>
            </a:r>
            <a:endParaRPr lang="fr-FR" noProof="0" dirty="0"/>
          </a:p>
        </p:txBody>
      </p:sp>
    </p:spTree>
    <p:custDataLst>
      <p:tags r:id="rId1"/>
    </p:custDataLst>
    <p:extLst>
      <p:ext uri="{BB962C8B-B14F-4D97-AF65-F5344CB8AC3E}">
        <p14:creationId xmlns:p14="http://schemas.microsoft.com/office/powerpoint/2010/main" val="8716857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3801041"/>
          </a:xfrm>
        </p:spPr>
        <p:txBody>
          <a:bodyPr/>
          <a:lstStyle/>
          <a:p>
            <a:r>
              <a:rPr lang="fr-FR" noProof="0" dirty="0" smtClean="0"/>
              <a:t>Le site Web Can I Use… est une bonne référence rapide</a:t>
            </a:r>
          </a:p>
          <a:p>
            <a:pPr lvl="1"/>
            <a:r>
              <a:rPr lang="fr-FR" noProof="0" dirty="0" smtClean="0"/>
              <a:t>Contient des tables de compatibilité pour HTML5, CSS3, JavaScript, etc.</a:t>
            </a:r>
          </a:p>
          <a:p>
            <a:pPr lvl="2"/>
            <a:r>
              <a:rPr lang="fr-FR" noProof="0" dirty="0" smtClean="0"/>
              <a:t>Pour les navigateurs classiques et mobiles d’aujourd’hui</a:t>
            </a:r>
          </a:p>
          <a:p>
            <a:pPr lvl="1"/>
            <a:r>
              <a:rPr lang="fr-FR" noProof="0" dirty="0" smtClean="0">
                <a:latin typeface="Courier New"/>
                <a:cs typeface="Courier New"/>
              </a:rPr>
              <a:t>www.caniuse.com</a:t>
            </a:r>
          </a:p>
          <a:p>
            <a:r>
              <a:rPr lang="fr-FR" noProof="0" dirty="0" smtClean="0">
                <a:latin typeface="Arial"/>
                <a:cs typeface="Arial"/>
              </a:rPr>
              <a:t>Vous pouvez aussi écrire du code pour détecter si une fonctionnalité est prise en charge</a:t>
            </a:r>
          </a:p>
          <a:p>
            <a:pPr lvl="1"/>
            <a:r>
              <a:rPr lang="fr-FR" noProof="0" dirty="0" smtClean="0"/>
              <a:t>Mais le test des fonctionnalités n’est pas toujours cohérent</a:t>
            </a:r>
          </a:p>
          <a:p>
            <a:pPr lvl="1"/>
            <a:r>
              <a:rPr lang="fr-FR" noProof="0" dirty="0" smtClean="0"/>
              <a:t>Il n’existe pas de solution unique pour savoir si une fonctionnalité est prise </a:t>
            </a:r>
            <a:br>
              <a:rPr lang="fr-FR" noProof="0" dirty="0" smtClean="0"/>
            </a:br>
            <a:r>
              <a:rPr lang="fr-FR" noProof="0" dirty="0" smtClean="0"/>
              <a:t>en charge</a:t>
            </a:r>
          </a:p>
          <a:p>
            <a:pPr lvl="1"/>
            <a:r>
              <a:rPr lang="fr-FR" noProof="0" dirty="0" smtClean="0"/>
              <a:t>Nous allons maintenant voir quelques bonnes pratiques</a:t>
            </a:r>
          </a:p>
          <a:p>
            <a:pPr lvl="1"/>
            <a:r>
              <a:rPr lang="fr-FR" noProof="0" dirty="0" smtClean="0"/>
              <a:t>Un bon exemple de référence pour HTML5 :</a:t>
            </a:r>
          </a:p>
          <a:p>
            <a:pPr lvl="2"/>
            <a:r>
              <a:rPr lang="fr-FR" noProof="0" dirty="0" smtClean="0">
                <a:latin typeface="Courier New"/>
                <a:cs typeface="Courier New"/>
              </a:rPr>
              <a:t>diveintohtml5.info/everything.html</a:t>
            </a:r>
          </a:p>
        </p:txBody>
      </p:sp>
      <p:sp>
        <p:nvSpPr>
          <p:cNvPr id="2" name="Title 1"/>
          <p:cNvSpPr>
            <a:spLocks noGrp="1"/>
          </p:cNvSpPr>
          <p:nvPr>
            <p:ph type="title"/>
          </p:nvPr>
        </p:nvSpPr>
        <p:spPr/>
        <p:txBody>
          <a:bodyPr/>
          <a:lstStyle/>
          <a:p>
            <a:r>
              <a:rPr lang="fr-FR" noProof="0" dirty="0" smtClean="0"/>
              <a:t>Comment savoir si une fonctionnalité est prise en charge ?</a:t>
            </a:r>
            <a:endParaRPr lang="fr-FR" noProof="0" dirty="0"/>
          </a:p>
        </p:txBody>
      </p:sp>
    </p:spTree>
    <p:custDataLst>
      <p:tags r:id="rId1"/>
    </p:custDataLst>
    <p:extLst>
      <p:ext uri="{BB962C8B-B14F-4D97-AF65-F5344CB8AC3E}">
        <p14:creationId xmlns:p14="http://schemas.microsoft.com/office/powerpoint/2010/main" val="328502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2867452"/>
          </a:xfrm>
        </p:spPr>
        <p:txBody>
          <a:bodyPr/>
          <a:lstStyle/>
          <a:p>
            <a:r>
              <a:rPr lang="fr-FR" noProof="0" dirty="0" smtClean="0"/>
              <a:t>Les navigateurs garantissent que la section </a:t>
            </a:r>
            <a:r>
              <a:rPr lang="fr-FR" noProof="0" dirty="0" smtClean="0">
                <a:latin typeface="Courier New"/>
                <a:cs typeface="Courier New"/>
              </a:rPr>
              <a:t>&lt;</a:t>
            </a:r>
            <a:r>
              <a:rPr lang="fr-FR" noProof="0" dirty="0" err="1" smtClean="0">
                <a:latin typeface="Courier New"/>
                <a:cs typeface="Courier New"/>
              </a:rPr>
              <a:t>head</a:t>
            </a:r>
            <a:r>
              <a:rPr lang="fr-FR" noProof="0" dirty="0" smtClean="0">
                <a:latin typeface="Courier New"/>
                <a:cs typeface="Courier New"/>
              </a:rPr>
              <a:t>&gt;</a:t>
            </a:r>
            <a:r>
              <a:rPr lang="fr-FR" noProof="0" dirty="0" smtClean="0"/>
              <a:t> est chargée d’abord</a:t>
            </a:r>
          </a:p>
          <a:p>
            <a:pPr lvl="1"/>
            <a:r>
              <a:rPr lang="fr-FR" noProof="0" dirty="0" smtClean="0"/>
              <a:t>Avant la section </a:t>
            </a:r>
            <a:r>
              <a:rPr lang="fr-FR" noProof="0" dirty="0" smtClean="0">
                <a:latin typeface="Courier New"/>
                <a:cs typeface="Courier New"/>
              </a:rPr>
              <a:t>&lt;body&gt;</a:t>
            </a:r>
          </a:p>
          <a:p>
            <a:pPr lvl="1"/>
            <a:r>
              <a:rPr lang="fr-FR" noProof="0" dirty="0" smtClean="0">
                <a:latin typeface="Arial"/>
                <a:cs typeface="Arial"/>
              </a:rPr>
              <a:t>Peut servir à s’assurer que les ressources sont disponibles avant de charger le contenu</a:t>
            </a:r>
          </a:p>
          <a:p>
            <a:r>
              <a:rPr lang="fr-FR" noProof="0" dirty="0" smtClean="0"/>
              <a:t>Une bonne pratique consiste à ne pas placer d’éléments </a:t>
            </a:r>
            <a:r>
              <a:rPr lang="fr-FR" noProof="0" dirty="0" smtClean="0">
                <a:latin typeface="Courier New"/>
                <a:cs typeface="Courier New"/>
              </a:rPr>
              <a:t>&lt;script&gt; </a:t>
            </a:r>
            <a:r>
              <a:rPr lang="fr-FR" noProof="0" dirty="0" smtClean="0"/>
              <a:t>dans la section </a:t>
            </a:r>
            <a:r>
              <a:rPr lang="fr-FR" noProof="0" dirty="0" smtClean="0">
                <a:latin typeface="Courier New"/>
                <a:cs typeface="Courier New"/>
              </a:rPr>
              <a:t>&lt;</a:t>
            </a:r>
            <a:r>
              <a:rPr lang="fr-FR" noProof="0" dirty="0" err="1" smtClean="0">
                <a:latin typeface="Courier New"/>
                <a:cs typeface="Courier New"/>
              </a:rPr>
              <a:t>head</a:t>
            </a:r>
            <a:r>
              <a:rPr lang="fr-FR" noProof="0" dirty="0" smtClean="0">
                <a:latin typeface="Courier New"/>
                <a:cs typeface="Courier New"/>
              </a:rPr>
              <a:t>&gt;</a:t>
            </a:r>
            <a:endParaRPr lang="fr-FR" noProof="0" dirty="0" smtClean="0"/>
          </a:p>
          <a:p>
            <a:pPr lvl="1"/>
            <a:r>
              <a:rPr lang="fr-FR" noProof="0" dirty="0" smtClean="0"/>
              <a:t>Pourquoi ? </a:t>
            </a:r>
            <a:r>
              <a:rPr lang="fr-FR" u="sng" noProof="0" dirty="0" smtClean="0"/>
              <a:t>								</a:t>
            </a:r>
            <a:r>
              <a:rPr lang="fr-FR" noProof="0" dirty="0" smtClean="0"/>
              <a:t/>
            </a:r>
            <a:br>
              <a:rPr lang="fr-FR" noProof="0" dirty="0" smtClean="0"/>
            </a:br>
            <a:endParaRPr lang="fr-FR" noProof="0" dirty="0" smtClean="0"/>
          </a:p>
          <a:p>
            <a:pPr lvl="2"/>
            <a:r>
              <a:rPr lang="fr-FR" noProof="0" dirty="0" smtClean="0"/>
              <a:t> Indication : Quel est l’impact si la section </a:t>
            </a:r>
            <a:r>
              <a:rPr lang="fr-FR" noProof="0" dirty="0" smtClean="0">
                <a:latin typeface="Courier New" pitchFamily="49" charset="0"/>
                <a:cs typeface="Courier New" pitchFamily="49" charset="0"/>
              </a:rPr>
              <a:t>&lt;</a:t>
            </a:r>
            <a:r>
              <a:rPr lang="fr-FR" noProof="0" dirty="0" err="1" smtClean="0">
                <a:latin typeface="Courier New" pitchFamily="49" charset="0"/>
                <a:cs typeface="Courier New" pitchFamily="49" charset="0"/>
              </a:rPr>
              <a:t>head</a:t>
            </a:r>
            <a:r>
              <a:rPr lang="fr-FR" noProof="0" dirty="0" smtClean="0">
                <a:latin typeface="Courier New" pitchFamily="49" charset="0"/>
                <a:cs typeface="Courier New" pitchFamily="49" charset="0"/>
              </a:rPr>
              <a:t>&gt;</a:t>
            </a:r>
            <a:r>
              <a:rPr lang="fr-FR" noProof="0" dirty="0" smtClean="0"/>
              <a:t> est chargée d’abord ?</a:t>
            </a:r>
            <a:endParaRPr lang="fr-FR" noProof="0" dirty="0"/>
          </a:p>
        </p:txBody>
      </p:sp>
      <p:sp>
        <p:nvSpPr>
          <p:cNvPr id="2" name="Title 1"/>
          <p:cNvSpPr>
            <a:spLocks noGrp="1"/>
          </p:cNvSpPr>
          <p:nvPr>
            <p:ph type="title"/>
          </p:nvPr>
        </p:nvSpPr>
        <p:spPr/>
        <p:txBody>
          <a:bodyPr/>
          <a:lstStyle/>
          <a:p>
            <a:r>
              <a:rPr lang="fr-FR" noProof="0" dirty="0" smtClean="0"/>
              <a:t>Impacts du placement de </a:t>
            </a:r>
            <a:r>
              <a:rPr lang="fr-FR" noProof="0" dirty="0" smtClean="0">
                <a:latin typeface="Courier New"/>
                <a:cs typeface="Courier New"/>
              </a:rPr>
              <a:t>&lt;script&gt;</a:t>
            </a:r>
            <a:endParaRPr lang="fr-FR" noProof="0" dirty="0"/>
          </a:p>
        </p:txBody>
      </p:sp>
      <p:grpSp>
        <p:nvGrpSpPr>
          <p:cNvPr id="17" name="shape1"/>
          <p:cNvGrpSpPr>
            <a:grpSpLocks/>
          </p:cNvGrpSpPr>
          <p:nvPr/>
        </p:nvGrpSpPr>
        <p:grpSpPr bwMode="gray">
          <a:xfrm>
            <a:off x="238706" y="1943285"/>
            <a:ext cx="374650" cy="269876"/>
            <a:chOff x="590" y="209"/>
            <a:chExt cx="236" cy="170"/>
          </a:xfrm>
        </p:grpSpPr>
        <p:sp>
          <p:nvSpPr>
            <p:cNvPr id="18" name="Oval 17"/>
            <p:cNvSpPr>
              <a:spLocks noChangeArrowheads="1"/>
            </p:cNvSpPr>
            <p:nvPr/>
          </p:nvSpPr>
          <p:spPr bwMode="gray">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endParaRPr lang="en-US" dirty="0"/>
            </a:p>
          </p:txBody>
        </p:sp>
        <p:sp>
          <p:nvSpPr>
            <p:cNvPr id="19" name="Freeform 18"/>
            <p:cNvSpPr>
              <a:spLocks/>
            </p:cNvSpPr>
            <p:nvPr/>
          </p:nvSpPr>
          <p:spPr bwMode="gray">
            <a:xfrm>
              <a:off x="688" y="335"/>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chemeClr val="accent2"/>
            </a:solidFill>
            <a:ln w="9525">
              <a:noFill/>
              <a:round/>
              <a:headEnd/>
              <a:tailEnd/>
            </a:ln>
          </p:spPr>
          <p:txBody>
            <a:bodyP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endParaRPr lang="en-US" dirty="0"/>
            </a:p>
          </p:txBody>
        </p:sp>
        <p:sp>
          <p:nvSpPr>
            <p:cNvPr id="20" name="Oval 19"/>
            <p:cNvSpPr>
              <a:spLocks noChangeArrowheads="1"/>
            </p:cNvSpPr>
            <p:nvPr/>
          </p:nvSpPr>
          <p:spPr bwMode="gray">
            <a:xfrm>
              <a:off x="677" y="216"/>
              <a:ext cx="56" cy="56"/>
            </a:xfrm>
            <a:prstGeom prst="ellipse">
              <a:avLst/>
            </a:prstGeom>
            <a:solidFill>
              <a:srgbClr val="FFFFCC"/>
            </a:solidFill>
            <a:ln w="12700">
              <a:noFill/>
              <a:round/>
              <a:headEnd/>
              <a:tailEnd/>
            </a:ln>
            <a:effectLst/>
          </p:spPr>
          <p:txBody>
            <a:bodyPr wrap="none" anchor="ctr">
              <a:spAutoFit/>
            </a:bodyP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endParaRPr lang="en-US" dirty="0"/>
            </a:p>
          </p:txBody>
        </p:sp>
        <p:sp>
          <p:nvSpPr>
            <p:cNvPr id="21" name="Freeform 20"/>
            <p:cNvSpPr>
              <a:spLocks/>
            </p:cNvSpPr>
            <p:nvPr/>
          </p:nvSpPr>
          <p:spPr bwMode="gray">
            <a:xfrm>
              <a:off x="666" y="209"/>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chemeClr val="accent2"/>
            </a:solidFill>
            <a:ln w="9525">
              <a:noFill/>
              <a:round/>
              <a:headEnd/>
              <a:tailEnd/>
            </a:ln>
          </p:spPr>
          <p:txBody>
            <a:bodyP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endParaRPr lang="en-US" dirty="0"/>
            </a:p>
          </p:txBody>
        </p:sp>
      </p:grpSp>
    </p:spTree>
    <p:custDataLst>
      <p:tags r:id="rId1"/>
    </p:custDataLst>
    <p:extLst>
      <p:ext uri="{BB962C8B-B14F-4D97-AF65-F5344CB8AC3E}">
        <p14:creationId xmlns:p14="http://schemas.microsoft.com/office/powerpoint/2010/main" val="42091412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5052665"/>
          </a:xfrm>
        </p:spPr>
        <p:txBody>
          <a:bodyPr/>
          <a:lstStyle/>
          <a:p>
            <a:r>
              <a:rPr lang="fr-FR" noProof="0" dirty="0" smtClean="0"/>
              <a:t>La plupart des fonctionnalités sont testables à l’aide de doubles négations</a:t>
            </a:r>
          </a:p>
          <a:p>
            <a:pPr lvl="1"/>
            <a:r>
              <a:rPr lang="fr-FR" noProof="0" dirty="0" smtClean="0"/>
              <a:t>Deux opérateurs </a:t>
            </a:r>
            <a:r>
              <a:rPr lang="fr-FR" noProof="0" dirty="0" smtClean="0">
                <a:latin typeface="Courier New" pitchFamily="49" charset="0"/>
                <a:cs typeface="Courier New" pitchFamily="49" charset="0"/>
              </a:rPr>
              <a:t>not</a:t>
            </a:r>
            <a:r>
              <a:rPr lang="fr-FR" noProof="0" dirty="0" smtClean="0"/>
              <a:t> précèdent la fonctionnalité à tester</a:t>
            </a:r>
          </a:p>
          <a:p>
            <a:pPr lvl="2"/>
            <a:r>
              <a:rPr lang="fr-FR" noProof="0" dirty="0" smtClean="0"/>
              <a:t>Convertit la valeur de retour de la fonctionnalité en type booléen</a:t>
            </a:r>
          </a:p>
          <a:p>
            <a:pPr lvl="2"/>
            <a:r>
              <a:rPr lang="fr-FR" noProof="0" dirty="0" smtClean="0"/>
              <a:t>Retourne </a:t>
            </a:r>
            <a:r>
              <a:rPr lang="fr-FR" noProof="0" dirty="0" err="1" smtClean="0">
                <a:latin typeface="Courier New" pitchFamily="49" charset="0"/>
                <a:cs typeface="Courier New" pitchFamily="49" charset="0"/>
              </a:rPr>
              <a:t>true</a:t>
            </a:r>
            <a:r>
              <a:rPr lang="fr-FR" i="1" noProof="0" dirty="0" smtClean="0">
                <a:latin typeface="Century Schoolbook" pitchFamily="18" charset="0"/>
              </a:rPr>
              <a:t> </a:t>
            </a:r>
            <a:r>
              <a:rPr lang="fr-FR" noProof="0" dirty="0" smtClean="0"/>
              <a:t>si la fonctionnalité est disponible</a:t>
            </a:r>
          </a:p>
          <a:p>
            <a:r>
              <a:rPr lang="fr-FR" noProof="0" dirty="0" smtClean="0"/>
              <a:t>Peut tester si les objets </a:t>
            </a:r>
            <a:r>
              <a:rPr lang="fr-FR" dirty="0">
                <a:latin typeface="Courier New"/>
                <a:cs typeface="Courier New"/>
              </a:rPr>
              <a:t>Date</a:t>
            </a:r>
            <a:r>
              <a:rPr lang="fr-FR" noProof="0" dirty="0" smtClean="0"/>
              <a:t> et </a:t>
            </a:r>
            <a:r>
              <a:rPr lang="fr-FR" dirty="0" err="1">
                <a:latin typeface="Courier New"/>
                <a:cs typeface="Courier New"/>
              </a:rPr>
              <a:t>Array</a:t>
            </a:r>
            <a:r>
              <a:rPr lang="fr-FR" noProof="0" dirty="0" smtClean="0"/>
              <a:t> contiennent certaines propriétés</a:t>
            </a:r>
            <a:br>
              <a:rPr lang="fr-FR" noProof="0" dirty="0" smtClean="0"/>
            </a:br>
            <a:r>
              <a:rPr lang="fr-FR" noProof="0" dirty="0" smtClean="0"/>
              <a:t>et méthodes</a:t>
            </a:r>
          </a:p>
          <a:p>
            <a:endParaRPr lang="fr-FR" noProof="0" dirty="0" smtClean="0"/>
          </a:p>
          <a:p>
            <a:endParaRPr lang="fr-FR" noProof="0" dirty="0" smtClean="0"/>
          </a:p>
          <a:p>
            <a:endParaRPr lang="fr-FR" noProof="0" dirty="0" smtClean="0"/>
          </a:p>
          <a:p>
            <a:pPr marL="0" indent="0">
              <a:buNone/>
            </a:pPr>
            <a:endParaRPr lang="fr-FR" noProof="0" dirty="0" smtClean="0"/>
          </a:p>
          <a:p>
            <a:r>
              <a:rPr lang="fr-FR" noProof="0" dirty="0" smtClean="0"/>
              <a:t>Rappel : </a:t>
            </a:r>
            <a:r>
              <a:rPr lang="fr-FR" noProof="0" dirty="0" err="1" smtClean="0">
                <a:latin typeface="Courier New"/>
                <a:cs typeface="Courier New"/>
              </a:rPr>
              <a:t>document.getElementsByTagName</a:t>
            </a:r>
            <a:r>
              <a:rPr lang="fr-FR" noProof="0" dirty="0" smtClean="0">
                <a:latin typeface="Courier New"/>
                <a:cs typeface="Courier New"/>
              </a:rPr>
              <a:t>()</a:t>
            </a:r>
            <a:r>
              <a:rPr lang="fr-FR" noProof="0" dirty="0" smtClean="0"/>
              <a:t>retourne </a:t>
            </a:r>
            <a:r>
              <a:rPr lang="fr-FR" noProof="0" dirty="0" err="1" smtClean="0">
                <a:latin typeface="Courier New"/>
                <a:cs typeface="Courier New"/>
              </a:rPr>
              <a:t>NodeList</a:t>
            </a:r>
            <a:endParaRPr lang="fr-FR" noProof="0" dirty="0" smtClean="0"/>
          </a:p>
          <a:p>
            <a:pPr lvl="1"/>
            <a:r>
              <a:rPr lang="fr-FR" noProof="0" dirty="0" smtClean="0"/>
              <a:t>Similaire a un tableau, mais pas un tableau</a:t>
            </a:r>
          </a:p>
          <a:p>
            <a:endParaRPr lang="fr-FR" noProof="0" dirty="0" smtClean="0"/>
          </a:p>
        </p:txBody>
      </p:sp>
      <p:sp>
        <p:nvSpPr>
          <p:cNvPr id="2" name="Title 1"/>
          <p:cNvSpPr>
            <a:spLocks noGrp="1"/>
          </p:cNvSpPr>
          <p:nvPr>
            <p:ph type="title"/>
          </p:nvPr>
        </p:nvSpPr>
        <p:spPr/>
        <p:txBody>
          <a:bodyPr/>
          <a:lstStyle/>
          <a:p>
            <a:r>
              <a:rPr lang="fr-FR" noProof="0" dirty="0" smtClean="0"/>
              <a:t>Test des fonctionnalités avec doubles négations</a:t>
            </a:r>
            <a:endParaRPr lang="fr-FR" noProof="0" dirty="0"/>
          </a:p>
        </p:txBody>
      </p:sp>
      <p:sp>
        <p:nvSpPr>
          <p:cNvPr id="6" name="shape2"/>
          <p:cNvSpPr txBox="1"/>
          <p:nvPr/>
        </p:nvSpPr>
        <p:spPr>
          <a:xfrm>
            <a:off x="835580" y="2533728"/>
            <a:ext cx="7472841" cy="1815882"/>
          </a:xfrm>
          <a:prstGeom prst="rect">
            <a:avLst/>
          </a:prstGeom>
          <a:noFill/>
          <a:ln w="28575">
            <a:solidFill>
              <a:srgbClr val="8CC8FF"/>
            </a:solidFill>
          </a:ln>
        </p:spPr>
        <p:txBody>
          <a:bodyPr wrap="square" rtlCol="0">
            <a:spAutoFit/>
          </a:bodyPr>
          <a:lstStyle/>
          <a:p>
            <a:r>
              <a:rPr lang="en-US" sz="1600" dirty="0" smtClean="0">
                <a:solidFill>
                  <a:schemeClr val="bg2"/>
                </a:solidFill>
                <a:latin typeface="Courier New"/>
                <a:cs typeface="Courier New"/>
              </a:rPr>
              <a:t>var today = new Date();</a:t>
            </a:r>
          </a:p>
          <a:p>
            <a:r>
              <a:rPr lang="en-US" sz="1600" dirty="0" smtClean="0">
                <a:solidFill>
                  <a:schemeClr val="bg2"/>
                </a:solidFill>
                <a:latin typeface="Courier New"/>
                <a:cs typeface="Courier New"/>
              </a:rPr>
              <a:t>console.log (!!today.getDay);		// true		</a:t>
            </a:r>
          </a:p>
          <a:p>
            <a:r>
              <a:rPr lang="en-US" sz="1600" dirty="0" smtClean="0">
                <a:solidFill>
                  <a:schemeClr val="bg2"/>
                </a:solidFill>
                <a:latin typeface="Courier New"/>
                <a:cs typeface="Courier New"/>
              </a:rPr>
              <a:t>console.log (!!today.getDayOfWeek);	// false</a:t>
            </a:r>
          </a:p>
          <a:p>
            <a:r>
              <a:rPr lang="en-US" sz="1600" dirty="0" smtClean="0">
                <a:solidFill>
                  <a:schemeClr val="bg2"/>
                </a:solidFill>
                <a:latin typeface="Courier New"/>
                <a:cs typeface="Courier New"/>
              </a:rPr>
              <a:t>var myArray = [1,2,3,4];		</a:t>
            </a:r>
          </a:p>
          <a:p>
            <a:r>
              <a:rPr lang="en-US" sz="1600" dirty="0" smtClean="0">
                <a:solidFill>
                  <a:schemeClr val="bg2"/>
                </a:solidFill>
                <a:latin typeface="Courier New"/>
                <a:cs typeface="Courier New"/>
              </a:rPr>
              <a:t>console.log (!!myArray.size);		</a:t>
            </a:r>
            <a:r>
              <a:rPr lang="en-US" sz="1600" dirty="0">
                <a:solidFill>
                  <a:schemeClr val="bg2"/>
                </a:solidFill>
                <a:latin typeface="Courier New"/>
                <a:cs typeface="Courier New"/>
              </a:rPr>
              <a:t>// </a:t>
            </a:r>
            <a:r>
              <a:rPr lang="en-US" sz="1600" dirty="0" smtClean="0">
                <a:solidFill>
                  <a:schemeClr val="bg2"/>
                </a:solidFill>
                <a:latin typeface="Courier New"/>
                <a:cs typeface="Courier New"/>
              </a:rPr>
              <a:t>false</a:t>
            </a:r>
          </a:p>
          <a:p>
            <a:r>
              <a:rPr lang="en-US" sz="1600" dirty="0" smtClean="0">
                <a:solidFill>
                  <a:schemeClr val="bg2"/>
                </a:solidFill>
                <a:latin typeface="Courier New"/>
                <a:cs typeface="Courier New"/>
              </a:rPr>
              <a:t>console.log(!!myArray.length);	</a:t>
            </a:r>
            <a:r>
              <a:rPr lang="en-US" sz="1600" dirty="0">
                <a:solidFill>
                  <a:schemeClr val="bg2"/>
                </a:solidFill>
                <a:latin typeface="Courier New"/>
                <a:cs typeface="Courier New"/>
              </a:rPr>
              <a:t>// </a:t>
            </a:r>
            <a:r>
              <a:rPr lang="en-US" sz="1600" dirty="0" smtClean="0">
                <a:solidFill>
                  <a:schemeClr val="bg2"/>
                </a:solidFill>
                <a:latin typeface="Courier New"/>
                <a:cs typeface="Courier New"/>
              </a:rPr>
              <a:t>true</a:t>
            </a:r>
          </a:p>
          <a:p>
            <a:r>
              <a:rPr lang="en-US" sz="1600" dirty="0">
                <a:solidFill>
                  <a:schemeClr val="bg2"/>
                </a:solidFill>
                <a:latin typeface="Courier New"/>
                <a:cs typeface="Courier New"/>
              </a:rPr>
              <a:t>console.log(!!</a:t>
            </a:r>
            <a:r>
              <a:rPr lang="en-US" sz="1600" dirty="0" smtClean="0">
                <a:solidFill>
                  <a:schemeClr val="bg2"/>
                </a:solidFill>
                <a:latin typeface="Courier New"/>
                <a:cs typeface="Courier New"/>
              </a:rPr>
              <a:t>myArray.push)</a:t>
            </a:r>
            <a:r>
              <a:rPr lang="en-US" sz="1600" dirty="0">
                <a:solidFill>
                  <a:schemeClr val="bg2"/>
                </a:solidFill>
                <a:latin typeface="Courier New"/>
                <a:cs typeface="Courier New"/>
              </a:rPr>
              <a:t>;	</a:t>
            </a:r>
            <a:r>
              <a:rPr lang="en-US" sz="1600" dirty="0" smtClean="0">
                <a:solidFill>
                  <a:schemeClr val="bg2"/>
                </a:solidFill>
                <a:latin typeface="Courier New"/>
                <a:cs typeface="Courier New"/>
              </a:rPr>
              <a:t>	/</a:t>
            </a:r>
            <a:r>
              <a:rPr lang="en-US" sz="1600" dirty="0">
                <a:solidFill>
                  <a:schemeClr val="bg2"/>
                </a:solidFill>
                <a:latin typeface="Courier New"/>
                <a:cs typeface="Courier New"/>
              </a:rPr>
              <a:t>/ </a:t>
            </a:r>
            <a:r>
              <a:rPr lang="en-US" sz="1600" dirty="0" smtClean="0">
                <a:solidFill>
                  <a:schemeClr val="bg2"/>
                </a:solidFill>
                <a:latin typeface="Courier New"/>
                <a:cs typeface="Courier New"/>
              </a:rPr>
              <a:t>true</a:t>
            </a:r>
            <a:endParaRPr lang="en-US" sz="1600" dirty="0">
              <a:solidFill>
                <a:schemeClr val="bg2"/>
              </a:solidFill>
              <a:latin typeface="Courier New"/>
              <a:cs typeface="Courier New"/>
            </a:endParaRPr>
          </a:p>
        </p:txBody>
      </p:sp>
      <p:sp>
        <p:nvSpPr>
          <p:cNvPr id="7" name="shape1"/>
          <p:cNvSpPr txBox="1"/>
          <p:nvPr/>
        </p:nvSpPr>
        <p:spPr>
          <a:xfrm>
            <a:off x="2055532" y="5108778"/>
            <a:ext cx="5032936" cy="738664"/>
          </a:xfrm>
          <a:prstGeom prst="rect">
            <a:avLst/>
          </a:prstGeom>
          <a:noFill/>
          <a:ln w="28575">
            <a:solidFill>
              <a:srgbClr val="8CC8FF"/>
            </a:solidFill>
          </a:ln>
        </p:spPr>
        <p:txBody>
          <a:bodyPr wrap="none" rtlCol="0">
            <a:spAutoFit/>
          </a:bodyPr>
          <a:lstStyle/>
          <a:p>
            <a:r>
              <a:rPr lang="en-US" dirty="0" smtClean="0">
                <a:solidFill>
                  <a:schemeClr val="bg2"/>
                </a:solidFill>
                <a:latin typeface="Courier New"/>
                <a:cs typeface="Courier New"/>
              </a:rPr>
              <a:t>var pList document.getElementsByTagName("p");</a:t>
            </a:r>
          </a:p>
          <a:p>
            <a:r>
              <a:rPr lang="en-US" dirty="0">
                <a:solidFill>
                  <a:schemeClr val="bg2"/>
                </a:solidFill>
                <a:latin typeface="Courier New"/>
                <a:cs typeface="Courier New"/>
              </a:rPr>
              <a:t>console.log(!</a:t>
            </a:r>
            <a:r>
              <a:rPr lang="en-US" dirty="0" smtClean="0">
                <a:solidFill>
                  <a:schemeClr val="bg2"/>
                </a:solidFill>
                <a:latin typeface="Courier New"/>
                <a:cs typeface="Courier New"/>
              </a:rPr>
              <a:t>!pList.length</a:t>
            </a:r>
            <a:r>
              <a:rPr lang="en-US" dirty="0">
                <a:solidFill>
                  <a:schemeClr val="bg2"/>
                </a:solidFill>
                <a:latin typeface="Courier New"/>
                <a:cs typeface="Courier New"/>
              </a:rPr>
              <a:t>);	// true</a:t>
            </a:r>
          </a:p>
          <a:p>
            <a:r>
              <a:rPr lang="en-US" dirty="0">
                <a:solidFill>
                  <a:schemeClr val="bg2"/>
                </a:solidFill>
                <a:latin typeface="Courier New"/>
                <a:cs typeface="Courier New"/>
              </a:rPr>
              <a:t>console.log(!</a:t>
            </a:r>
            <a:r>
              <a:rPr lang="en-US" dirty="0" smtClean="0">
                <a:solidFill>
                  <a:schemeClr val="bg2"/>
                </a:solidFill>
                <a:latin typeface="Courier New"/>
                <a:cs typeface="Courier New"/>
              </a:rPr>
              <a:t>!pList.push</a:t>
            </a:r>
            <a:r>
              <a:rPr lang="en-US" dirty="0">
                <a:solidFill>
                  <a:schemeClr val="bg2"/>
                </a:solidFill>
                <a:latin typeface="Courier New"/>
                <a:cs typeface="Courier New"/>
              </a:rPr>
              <a:t>);	</a:t>
            </a:r>
            <a:r>
              <a:rPr lang="en-US" dirty="0" smtClean="0">
                <a:solidFill>
                  <a:schemeClr val="bg2"/>
                </a:solidFill>
                <a:latin typeface="Courier New"/>
                <a:cs typeface="Courier New"/>
              </a:rPr>
              <a:t>/</a:t>
            </a:r>
            <a:r>
              <a:rPr lang="en-US" dirty="0">
                <a:solidFill>
                  <a:schemeClr val="bg2"/>
                </a:solidFill>
                <a:latin typeface="Courier New"/>
                <a:cs typeface="Courier New"/>
              </a:rPr>
              <a:t>/ </a:t>
            </a:r>
            <a:r>
              <a:rPr lang="en-US" dirty="0" smtClean="0">
                <a:solidFill>
                  <a:schemeClr val="bg2"/>
                </a:solidFill>
                <a:latin typeface="Courier New"/>
                <a:cs typeface="Courier New"/>
              </a:rPr>
              <a:t>false</a:t>
            </a:r>
            <a:endParaRPr lang="en-US" dirty="0">
              <a:solidFill>
                <a:schemeClr val="bg2"/>
              </a:solidFill>
              <a:latin typeface="Courier New"/>
              <a:cs typeface="Courier New"/>
            </a:endParaRPr>
          </a:p>
        </p:txBody>
      </p:sp>
    </p:spTree>
    <p:custDataLst>
      <p:tags r:id="rId1"/>
    </p:custDataLst>
    <p:extLst>
      <p:ext uri="{BB962C8B-B14F-4D97-AF65-F5344CB8AC3E}">
        <p14:creationId xmlns:p14="http://schemas.microsoft.com/office/powerpoint/2010/main" val="9747321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4560223"/>
          </a:xfrm>
        </p:spPr>
        <p:txBody>
          <a:bodyPr/>
          <a:lstStyle/>
          <a:p>
            <a:r>
              <a:rPr lang="fr-FR" noProof="0" dirty="0" smtClean="0"/>
              <a:t>La double négation fonctionne parce que :</a:t>
            </a:r>
          </a:p>
          <a:p>
            <a:pPr lvl="1"/>
            <a:r>
              <a:rPr lang="fr-FR" noProof="0" dirty="0" smtClean="0"/>
              <a:t>Le </a:t>
            </a:r>
            <a:r>
              <a:rPr lang="fr-FR" noProof="0" dirty="0" smtClean="0">
                <a:latin typeface="Courier New" pitchFamily="49" charset="0"/>
                <a:cs typeface="Courier New" pitchFamily="49" charset="0"/>
              </a:rPr>
              <a:t>!</a:t>
            </a:r>
            <a:r>
              <a:rPr lang="fr-FR" noProof="0" dirty="0" smtClean="0"/>
              <a:t> provoque la conversion d’une valeur en un booléen qui est l’opposé de sa valeur logique</a:t>
            </a:r>
          </a:p>
          <a:p>
            <a:pPr lvl="2"/>
            <a:r>
              <a:rPr lang="fr-FR" noProof="0" dirty="0" smtClean="0"/>
              <a:t>La valeur d’origine peut ne pas être un booléen</a:t>
            </a:r>
          </a:p>
          <a:p>
            <a:pPr lvl="1"/>
            <a:r>
              <a:rPr lang="fr-FR" noProof="0" dirty="0" smtClean="0"/>
              <a:t>En JavaScript, les valeurs suivantes seront converties en </a:t>
            </a:r>
            <a:r>
              <a:rPr lang="fr-FR" noProof="0" dirty="0" smtClean="0">
                <a:latin typeface="Courier New" pitchFamily="49" charset="0"/>
                <a:cs typeface="Courier New" pitchFamily="49" charset="0"/>
              </a:rPr>
              <a:t>false</a:t>
            </a:r>
          </a:p>
          <a:p>
            <a:pPr lvl="2"/>
            <a:r>
              <a:rPr lang="fr-FR" noProof="0" dirty="0" err="1" smtClean="0">
                <a:latin typeface="Courier New"/>
                <a:cs typeface="Courier New"/>
              </a:rPr>
              <a:t>undefined</a:t>
            </a:r>
            <a:r>
              <a:rPr lang="fr-FR" noProof="0" dirty="0" smtClean="0">
                <a:cs typeface="Courier New"/>
              </a:rPr>
              <a:t>, </a:t>
            </a:r>
            <a:r>
              <a:rPr lang="fr-FR" noProof="0" dirty="0" err="1" smtClean="0">
                <a:latin typeface="Courier New"/>
                <a:cs typeface="Courier New"/>
              </a:rPr>
              <a:t>null</a:t>
            </a:r>
            <a:r>
              <a:rPr lang="fr-FR" noProof="0" dirty="0" smtClean="0">
                <a:cs typeface="Courier New"/>
              </a:rPr>
              <a:t>, </a:t>
            </a:r>
            <a:r>
              <a:rPr lang="fr-FR" noProof="0" dirty="0" smtClean="0">
                <a:latin typeface="Courier New"/>
                <a:cs typeface="Courier New"/>
              </a:rPr>
              <a:t>0</a:t>
            </a:r>
            <a:r>
              <a:rPr lang="fr-FR" noProof="0" dirty="0" smtClean="0">
                <a:cs typeface="Courier New"/>
              </a:rPr>
              <a:t>, </a:t>
            </a:r>
            <a:r>
              <a:rPr lang="fr-FR" noProof="0" dirty="0" err="1" smtClean="0">
                <a:latin typeface="Courier New"/>
                <a:cs typeface="Courier New"/>
              </a:rPr>
              <a:t>NaN</a:t>
            </a:r>
            <a:r>
              <a:rPr lang="fr-FR" noProof="0" dirty="0" smtClean="0">
                <a:cs typeface="Courier New"/>
              </a:rPr>
              <a:t>, </a:t>
            </a:r>
            <a:r>
              <a:rPr lang="fr-FR" noProof="0" dirty="0" smtClean="0">
                <a:latin typeface="Courier New"/>
                <a:cs typeface="Courier New"/>
              </a:rPr>
              <a:t>""</a:t>
            </a:r>
            <a:r>
              <a:rPr lang="fr-FR" noProof="0" dirty="0" smtClean="0">
                <a:cs typeface="Courier New"/>
              </a:rPr>
              <a:t> </a:t>
            </a:r>
            <a:r>
              <a:rPr lang="fr-FR" noProof="0" dirty="0" smtClean="0"/>
              <a:t>(chaîne vide)</a:t>
            </a:r>
          </a:p>
          <a:p>
            <a:pPr lvl="2"/>
            <a:r>
              <a:rPr lang="fr-FR" noProof="0" dirty="0" smtClean="0"/>
              <a:t>Souvent appelées valeurs « </a:t>
            </a:r>
            <a:r>
              <a:rPr lang="fr-FR" noProof="0" dirty="0" err="1" smtClean="0"/>
              <a:t>falsey</a:t>
            </a:r>
            <a:r>
              <a:rPr lang="fr-FR" noProof="0" dirty="0" smtClean="0"/>
              <a:t> »</a:t>
            </a:r>
          </a:p>
          <a:p>
            <a:pPr>
              <a:spcBef>
                <a:spcPts val="1200"/>
              </a:spcBef>
            </a:pPr>
            <a:r>
              <a:rPr lang="fr-FR" noProof="0" dirty="0" smtClean="0"/>
              <a:t>Par exemple, si </a:t>
            </a:r>
            <a:r>
              <a:rPr lang="fr-FR" noProof="0" dirty="0" err="1" smtClean="0">
                <a:latin typeface="Courier New"/>
                <a:cs typeface="Courier New"/>
              </a:rPr>
              <a:t>pList.push</a:t>
            </a:r>
            <a:r>
              <a:rPr lang="fr-FR" noProof="0" dirty="0" smtClean="0">
                <a:latin typeface="Arial"/>
                <a:cs typeface="Arial"/>
              </a:rPr>
              <a:t> est non défini</a:t>
            </a:r>
          </a:p>
          <a:p>
            <a:pPr lvl="1"/>
            <a:r>
              <a:rPr lang="fr-FR" noProof="0" dirty="0" smtClean="0">
                <a:latin typeface="Courier New"/>
                <a:cs typeface="Courier New"/>
              </a:rPr>
              <a:t>!</a:t>
            </a:r>
            <a:r>
              <a:rPr lang="fr-FR" noProof="0" dirty="0" err="1" smtClean="0">
                <a:latin typeface="Courier New"/>
                <a:cs typeface="Courier New"/>
              </a:rPr>
              <a:t>pList.push</a:t>
            </a:r>
            <a:r>
              <a:rPr lang="fr-FR" noProof="0" dirty="0" smtClean="0">
                <a:latin typeface="Arial"/>
                <a:cs typeface="Arial"/>
              </a:rPr>
              <a:t> évaluera </a:t>
            </a:r>
            <a:r>
              <a:rPr lang="fr-FR" noProof="0" dirty="0" err="1" smtClean="0">
                <a:latin typeface="Courier New"/>
                <a:cs typeface="Courier New"/>
              </a:rPr>
              <a:t>pList.push</a:t>
            </a:r>
            <a:r>
              <a:rPr lang="fr-FR" noProof="0" dirty="0" smtClean="0">
                <a:latin typeface="Arial"/>
                <a:cs typeface="Arial"/>
              </a:rPr>
              <a:t> à </a:t>
            </a:r>
            <a:r>
              <a:rPr lang="fr-FR" noProof="0" dirty="0" smtClean="0">
                <a:latin typeface="Courier New"/>
                <a:cs typeface="Courier New"/>
              </a:rPr>
              <a:t>false</a:t>
            </a:r>
          </a:p>
          <a:p>
            <a:pPr lvl="2"/>
            <a:r>
              <a:rPr lang="fr-FR" noProof="0" dirty="0" smtClean="0">
                <a:latin typeface="Arial"/>
                <a:cs typeface="Arial"/>
              </a:rPr>
              <a:t>Puis  </a:t>
            </a:r>
            <a:r>
              <a:rPr lang="fr-FR" noProof="0" dirty="0" smtClean="0">
                <a:latin typeface="Courier New"/>
                <a:cs typeface="Courier New"/>
              </a:rPr>
              <a:t>!false</a:t>
            </a:r>
            <a:r>
              <a:rPr lang="fr-FR" noProof="0" dirty="0" smtClean="0">
                <a:latin typeface="Arial"/>
                <a:cs typeface="Arial"/>
              </a:rPr>
              <a:t> évaluera à </a:t>
            </a:r>
            <a:r>
              <a:rPr lang="fr-FR" noProof="0" dirty="0" err="1" smtClean="0">
                <a:latin typeface="Courier New"/>
                <a:cs typeface="Courier New"/>
              </a:rPr>
              <a:t>true</a:t>
            </a:r>
            <a:endParaRPr lang="fr-FR" noProof="0" dirty="0" smtClean="0">
              <a:latin typeface="Courier New"/>
              <a:cs typeface="Courier New"/>
            </a:endParaRPr>
          </a:p>
          <a:p>
            <a:pPr lvl="1"/>
            <a:r>
              <a:rPr lang="fr-FR" noProof="0" dirty="0" smtClean="0">
                <a:latin typeface="Arial"/>
                <a:cs typeface="Arial"/>
              </a:rPr>
              <a:t>Le second </a:t>
            </a:r>
            <a:r>
              <a:rPr lang="fr-FR" noProof="0" dirty="0" smtClean="0">
                <a:latin typeface="Courier New"/>
                <a:cs typeface="Courier New"/>
              </a:rPr>
              <a:t>!</a:t>
            </a:r>
            <a:r>
              <a:rPr lang="fr-FR" noProof="0" dirty="0" smtClean="0">
                <a:latin typeface="Arial"/>
                <a:cs typeface="Arial"/>
              </a:rPr>
              <a:t> inverse </a:t>
            </a:r>
            <a:r>
              <a:rPr lang="fr-FR" noProof="0" dirty="0" err="1" smtClean="0">
                <a:latin typeface="Courier New"/>
                <a:cs typeface="Courier New"/>
              </a:rPr>
              <a:t>true</a:t>
            </a:r>
            <a:r>
              <a:rPr lang="fr-FR" noProof="0" dirty="0" smtClean="0">
                <a:latin typeface="Arial"/>
                <a:cs typeface="Arial"/>
              </a:rPr>
              <a:t> qui devient </a:t>
            </a:r>
            <a:r>
              <a:rPr lang="fr-FR" noProof="0" dirty="0" smtClean="0">
                <a:latin typeface="Courier New"/>
                <a:cs typeface="Courier New"/>
              </a:rPr>
              <a:t>false</a:t>
            </a:r>
          </a:p>
          <a:p>
            <a:pPr lvl="1"/>
            <a:r>
              <a:rPr lang="fr-FR" noProof="0" dirty="0" smtClean="0">
                <a:latin typeface="Arial"/>
                <a:cs typeface="Arial"/>
              </a:rPr>
              <a:t>Astuce simple pour convertir quelque chose de « </a:t>
            </a:r>
            <a:r>
              <a:rPr lang="fr-FR" noProof="0" dirty="0" err="1" smtClean="0">
                <a:latin typeface="Arial"/>
                <a:cs typeface="Arial"/>
              </a:rPr>
              <a:t>falsey</a:t>
            </a:r>
            <a:r>
              <a:rPr lang="fr-FR" noProof="0" dirty="0" smtClean="0">
                <a:latin typeface="Arial"/>
                <a:cs typeface="Arial"/>
              </a:rPr>
              <a:t> » en sa vrai</a:t>
            </a:r>
            <a:br>
              <a:rPr lang="fr-FR" noProof="0" dirty="0" smtClean="0">
                <a:latin typeface="Arial"/>
                <a:cs typeface="Arial"/>
              </a:rPr>
            </a:br>
            <a:r>
              <a:rPr lang="fr-FR" noProof="0" dirty="0" smtClean="0">
                <a:latin typeface="Arial"/>
                <a:cs typeface="Arial"/>
              </a:rPr>
              <a:t>valeur booléenne </a:t>
            </a:r>
          </a:p>
          <a:p>
            <a:pPr>
              <a:spcBef>
                <a:spcPts val="1200"/>
              </a:spcBef>
            </a:pPr>
            <a:r>
              <a:rPr lang="fr-FR" noProof="0" dirty="0" smtClean="0">
                <a:latin typeface="Arial"/>
                <a:cs typeface="Arial"/>
              </a:rPr>
              <a:t>Pour savoir si la géolocalisation HTML5 est prise en charge</a:t>
            </a:r>
            <a:endParaRPr lang="fr-FR" noProof="0" dirty="0">
              <a:latin typeface="Arial"/>
              <a:cs typeface="Arial"/>
            </a:endParaRPr>
          </a:p>
        </p:txBody>
      </p:sp>
      <p:sp>
        <p:nvSpPr>
          <p:cNvPr id="2" name="Title 1"/>
          <p:cNvSpPr>
            <a:spLocks noGrp="1"/>
          </p:cNvSpPr>
          <p:nvPr>
            <p:ph type="title"/>
          </p:nvPr>
        </p:nvSpPr>
        <p:spPr/>
        <p:txBody>
          <a:bodyPr/>
          <a:lstStyle/>
          <a:p>
            <a:r>
              <a:rPr lang="fr-FR" dirty="0"/>
              <a:t>Test des fonctionnalités avec doubles négations</a:t>
            </a:r>
            <a:endParaRPr lang="fr-FR" noProof="0" dirty="0"/>
          </a:p>
        </p:txBody>
      </p:sp>
      <p:sp>
        <p:nvSpPr>
          <p:cNvPr id="4" name="shape1"/>
          <p:cNvSpPr txBox="1"/>
          <p:nvPr/>
        </p:nvSpPr>
        <p:spPr>
          <a:xfrm>
            <a:off x="2257905" y="5070827"/>
            <a:ext cx="4628190" cy="830997"/>
          </a:xfrm>
          <a:prstGeom prst="rect">
            <a:avLst/>
          </a:prstGeom>
          <a:noFill/>
          <a:ln w="28575">
            <a:solidFill>
              <a:srgbClr val="8CC8FF"/>
            </a:solidFill>
          </a:ln>
        </p:spPr>
        <p:txBody>
          <a:bodyPr wrap="none" rtlCol="0">
            <a:spAutoFit/>
          </a:bodyPr>
          <a:lstStyle/>
          <a:p>
            <a:r>
              <a:rPr lang="en-US" sz="1600" dirty="0" smtClean="0">
                <a:solidFill>
                  <a:schemeClr val="bg2"/>
                </a:solidFill>
                <a:latin typeface="Courier New"/>
                <a:cs typeface="Courier New"/>
              </a:rPr>
              <a:t>if (!</a:t>
            </a:r>
            <a:r>
              <a:rPr lang="en-US" sz="1600" dirty="0">
                <a:solidFill>
                  <a:schemeClr val="bg2"/>
                </a:solidFill>
                <a:latin typeface="Courier New"/>
                <a:cs typeface="Courier New"/>
              </a:rPr>
              <a:t>!</a:t>
            </a:r>
            <a:r>
              <a:rPr lang="en-US" sz="1600" dirty="0" smtClean="0">
                <a:solidFill>
                  <a:schemeClr val="bg2"/>
                </a:solidFill>
                <a:latin typeface="Courier New"/>
                <a:cs typeface="Courier New"/>
              </a:rPr>
              <a:t>navigator.geolocation) {</a:t>
            </a:r>
          </a:p>
          <a:p>
            <a:r>
              <a:rPr lang="en-US" sz="1600" dirty="0" smtClean="0">
                <a:solidFill>
                  <a:schemeClr val="bg2"/>
                </a:solidFill>
                <a:latin typeface="Courier New"/>
                <a:cs typeface="Courier New"/>
              </a:rPr>
              <a:t>   // safe to use HTML5 geolocation </a:t>
            </a:r>
          </a:p>
          <a:p>
            <a:r>
              <a:rPr lang="en-US" sz="1600" dirty="0" smtClean="0">
                <a:solidFill>
                  <a:schemeClr val="bg2"/>
                </a:solidFill>
                <a:latin typeface="Courier New"/>
                <a:cs typeface="Courier New"/>
              </a:rPr>
              <a:t>}</a:t>
            </a:r>
            <a:endParaRPr lang="en-US" sz="1600" dirty="0">
              <a:solidFill>
                <a:schemeClr val="bg2"/>
              </a:solidFill>
              <a:latin typeface="Courier New"/>
              <a:cs typeface="Courier New"/>
            </a:endParaRPr>
          </a:p>
        </p:txBody>
      </p:sp>
    </p:spTree>
    <p:custDataLst>
      <p:tags r:id="rId1"/>
    </p:custDataLst>
    <p:extLst>
      <p:ext uri="{BB962C8B-B14F-4D97-AF65-F5344CB8AC3E}">
        <p14:creationId xmlns:p14="http://schemas.microsoft.com/office/powerpoint/2010/main" val="39916309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4442242"/>
          </a:xfrm>
        </p:spPr>
        <p:txBody>
          <a:bodyPr/>
          <a:lstStyle/>
          <a:p>
            <a:r>
              <a:rPr lang="fr-FR" noProof="0" dirty="0" smtClean="0"/>
              <a:t>Il peut également être important de savoir si une variable existe déjà</a:t>
            </a:r>
          </a:p>
          <a:p>
            <a:pPr lvl="1"/>
            <a:r>
              <a:rPr lang="fr-FR" noProof="0" dirty="0" smtClean="0"/>
              <a:t>Pour être sûr de ne pas écraser sa valeur</a:t>
            </a:r>
          </a:p>
          <a:p>
            <a:pPr lvl="2"/>
            <a:r>
              <a:rPr lang="fr-FR" noProof="0" dirty="0" smtClean="0"/>
              <a:t>Surtout lorsqu’on utilise le code d’autres développeurs ou des bibliothèques</a:t>
            </a:r>
          </a:p>
          <a:p>
            <a:r>
              <a:rPr lang="fr-FR" noProof="0" dirty="0" smtClean="0"/>
              <a:t>L’exemple suivant utilise pour ce faire l’opérateur conditionnel</a:t>
            </a:r>
          </a:p>
          <a:p>
            <a:endParaRPr lang="fr-FR" noProof="0" dirty="0" smtClean="0"/>
          </a:p>
          <a:p>
            <a:pPr lvl="1"/>
            <a:r>
              <a:rPr lang="fr-FR" noProof="0" dirty="0" smtClean="0"/>
              <a:t>On peut rendre les paramètres de la fonction optionnels avec une valeur</a:t>
            </a:r>
            <a:br>
              <a:rPr lang="fr-FR" noProof="0" dirty="0" smtClean="0"/>
            </a:br>
            <a:r>
              <a:rPr lang="fr-FR" noProof="0" dirty="0" smtClean="0"/>
              <a:t>par défaut</a:t>
            </a:r>
          </a:p>
          <a:p>
            <a:pPr lvl="1"/>
            <a:endParaRPr lang="fr-FR" noProof="0" dirty="0" smtClean="0"/>
          </a:p>
          <a:p>
            <a:pPr lvl="1"/>
            <a:endParaRPr lang="fr-FR" noProof="0" dirty="0" smtClean="0"/>
          </a:p>
          <a:p>
            <a:endParaRPr lang="fr-FR" noProof="0" dirty="0" smtClean="0"/>
          </a:p>
          <a:p>
            <a:endParaRPr lang="fr-FR" noProof="0" dirty="0" smtClean="0"/>
          </a:p>
          <a:p>
            <a:r>
              <a:rPr lang="fr-FR" noProof="0" dirty="0" smtClean="0"/>
              <a:t>L’exemple suivant récupère le décalage du défilement vertical d’une page</a:t>
            </a:r>
          </a:p>
        </p:txBody>
      </p:sp>
      <p:sp>
        <p:nvSpPr>
          <p:cNvPr id="2" name="Title 1"/>
          <p:cNvSpPr>
            <a:spLocks noGrp="1"/>
          </p:cNvSpPr>
          <p:nvPr>
            <p:ph type="title"/>
          </p:nvPr>
        </p:nvSpPr>
        <p:spPr/>
        <p:txBody>
          <a:bodyPr/>
          <a:lstStyle/>
          <a:p>
            <a:r>
              <a:rPr lang="fr-FR" noProof="0" dirty="0" smtClean="0"/>
              <a:t>Tester si une variable existe déjà</a:t>
            </a:r>
            <a:endParaRPr lang="fr-FR" noProof="0" dirty="0"/>
          </a:p>
        </p:txBody>
      </p:sp>
      <p:sp>
        <p:nvSpPr>
          <p:cNvPr id="4" name="shape3"/>
          <p:cNvSpPr txBox="1"/>
          <p:nvPr/>
        </p:nvSpPr>
        <p:spPr>
          <a:xfrm>
            <a:off x="344721" y="2060504"/>
            <a:ext cx="8454559" cy="338554"/>
          </a:xfrm>
          <a:prstGeom prst="rect">
            <a:avLst/>
          </a:prstGeom>
          <a:noFill/>
          <a:ln w="28575">
            <a:solidFill>
              <a:srgbClr val="8CC8FF"/>
            </a:solidFill>
          </a:ln>
        </p:spPr>
        <p:txBody>
          <a:bodyPr wrap="none" rtlCol="0">
            <a:spAutoFit/>
          </a:bodyPr>
          <a:lstStyle/>
          <a:p>
            <a:r>
              <a:rPr lang="en-US" sz="1600" dirty="0" smtClean="0">
                <a:solidFill>
                  <a:schemeClr val="bg2"/>
                </a:solidFill>
                <a:latin typeface="Courier New"/>
                <a:cs typeface="Courier New"/>
              </a:rPr>
              <a:t>var today = today ? alert('Variable already exists') : new Date(); </a:t>
            </a:r>
            <a:endParaRPr lang="en-US" sz="1600" dirty="0">
              <a:solidFill>
                <a:schemeClr val="bg2"/>
              </a:solidFill>
              <a:latin typeface="Courier New"/>
              <a:cs typeface="Courier New"/>
            </a:endParaRPr>
          </a:p>
        </p:txBody>
      </p:sp>
      <p:sp>
        <p:nvSpPr>
          <p:cNvPr id="5" name="shape2"/>
          <p:cNvSpPr txBox="1"/>
          <p:nvPr/>
        </p:nvSpPr>
        <p:spPr>
          <a:xfrm>
            <a:off x="757585" y="5169460"/>
            <a:ext cx="7628830" cy="584776"/>
          </a:xfrm>
          <a:prstGeom prst="rect">
            <a:avLst/>
          </a:prstGeom>
          <a:noFill/>
          <a:ln w="28575">
            <a:solidFill>
              <a:srgbClr val="8CC8FF"/>
            </a:solidFill>
          </a:ln>
        </p:spPr>
        <p:txBody>
          <a:bodyPr wrap="square" rtlCol="0">
            <a:spAutoFit/>
          </a:bodyPr>
          <a:lstStyle/>
          <a:p>
            <a:r>
              <a:rPr lang="en-US" sz="1600" dirty="0" smtClean="0">
                <a:solidFill>
                  <a:schemeClr val="bg2"/>
                </a:solidFill>
                <a:latin typeface="Courier New"/>
                <a:cs typeface="Courier New"/>
              </a:rPr>
              <a:t>var scrollPage </a:t>
            </a:r>
            <a:r>
              <a:rPr lang="en-US" sz="1600" dirty="0">
                <a:solidFill>
                  <a:schemeClr val="bg2"/>
                </a:solidFill>
                <a:latin typeface="Courier New"/>
                <a:cs typeface="Courier New"/>
              </a:rPr>
              <a:t>= !!window.pageYOffset </a:t>
            </a:r>
            <a:r>
              <a:rPr lang="en-US" sz="1600" dirty="0" smtClean="0">
                <a:solidFill>
                  <a:schemeClr val="bg2"/>
                </a:solidFill>
                <a:latin typeface="Courier New"/>
                <a:cs typeface="Courier New"/>
              </a:rPr>
              <a:t>? window.pageYOffset :</a:t>
            </a:r>
            <a:br>
              <a:rPr lang="en-US" sz="1600" dirty="0" smtClean="0">
                <a:solidFill>
                  <a:schemeClr val="bg2"/>
                </a:solidFill>
                <a:latin typeface="Courier New"/>
                <a:cs typeface="Courier New"/>
              </a:rPr>
            </a:br>
            <a:r>
              <a:rPr lang="en-US" sz="1600" dirty="0" smtClean="0">
                <a:solidFill>
                  <a:schemeClr val="bg2"/>
                </a:solidFill>
                <a:latin typeface="Courier New"/>
                <a:cs typeface="Courier New"/>
              </a:rPr>
              <a:t>    document.documentElement.scrollTop</a:t>
            </a:r>
            <a:r>
              <a:rPr lang="en-US" sz="1600" dirty="0">
                <a:solidFill>
                  <a:schemeClr val="bg2"/>
                </a:solidFill>
                <a:latin typeface="Courier New"/>
                <a:cs typeface="Courier New"/>
              </a:rPr>
              <a:t>;</a:t>
            </a:r>
          </a:p>
        </p:txBody>
      </p:sp>
      <p:sp>
        <p:nvSpPr>
          <p:cNvPr id="6" name="shape1"/>
          <p:cNvSpPr txBox="1"/>
          <p:nvPr/>
        </p:nvSpPr>
        <p:spPr>
          <a:xfrm>
            <a:off x="1112885" y="3103319"/>
            <a:ext cx="6918231" cy="1323439"/>
          </a:xfrm>
          <a:prstGeom prst="rect">
            <a:avLst/>
          </a:prstGeom>
          <a:noFill/>
          <a:ln w="28575">
            <a:solidFill>
              <a:srgbClr val="8CC8FF"/>
            </a:solidFill>
          </a:ln>
        </p:spPr>
        <p:txBody>
          <a:bodyPr wrap="square" rtlCol="0">
            <a:spAutoFit/>
          </a:bodyPr>
          <a:lstStyle/>
          <a:p>
            <a:r>
              <a:rPr lang="en-US" sz="1600" dirty="0" smtClean="0">
                <a:solidFill>
                  <a:schemeClr val="bg2"/>
                </a:solidFill>
                <a:latin typeface="Courier New"/>
                <a:cs typeface="Courier New"/>
              </a:rPr>
              <a:t>function setColor(</a:t>
            </a:r>
            <a:r>
              <a:rPr lang="en-US" sz="1600" dirty="0">
                <a:solidFill>
                  <a:schemeClr val="bg2"/>
                </a:solidFill>
                <a:latin typeface="Courier New"/>
                <a:cs typeface="Courier New"/>
              </a:rPr>
              <a:t>color) </a:t>
            </a:r>
            <a:r>
              <a:rPr lang="en-US" sz="1600" dirty="0" smtClean="0">
                <a:solidFill>
                  <a:schemeClr val="bg2"/>
                </a:solidFill>
                <a:latin typeface="Courier New"/>
                <a:cs typeface="Courier New"/>
              </a:rPr>
              <a:t>{</a:t>
            </a:r>
            <a:endParaRPr lang="en-US" sz="1600" dirty="0">
              <a:solidFill>
                <a:schemeClr val="bg2"/>
              </a:solidFill>
              <a:latin typeface="Courier New"/>
              <a:cs typeface="Courier New"/>
            </a:endParaRPr>
          </a:p>
          <a:p>
            <a:r>
              <a:rPr lang="en-US" sz="1600" dirty="0" smtClean="0">
                <a:solidFill>
                  <a:schemeClr val="bg2"/>
                </a:solidFill>
                <a:latin typeface="Courier New"/>
                <a:cs typeface="Courier New"/>
              </a:rPr>
              <a:t>   color </a:t>
            </a:r>
            <a:r>
              <a:rPr lang="en-US" sz="1600" dirty="0">
                <a:solidFill>
                  <a:schemeClr val="bg2"/>
                </a:solidFill>
                <a:latin typeface="Courier New"/>
                <a:cs typeface="Courier New"/>
              </a:rPr>
              <a:t>? color :  color = </a:t>
            </a:r>
            <a:r>
              <a:rPr lang="en-US" sz="1600" dirty="0" smtClean="0">
                <a:solidFill>
                  <a:schemeClr val="bg2"/>
                </a:solidFill>
                <a:latin typeface="Courier New"/>
                <a:cs typeface="Courier New"/>
              </a:rPr>
              <a:t>"#F4F4F4"</a:t>
            </a:r>
            <a:r>
              <a:rPr lang="en-US" sz="1600" dirty="0">
                <a:solidFill>
                  <a:schemeClr val="bg2"/>
                </a:solidFill>
                <a:latin typeface="Courier New"/>
                <a:cs typeface="Courier New"/>
              </a:rPr>
              <a:t>;</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 color </a:t>
            </a:r>
            <a:r>
              <a:rPr lang="en-US" sz="1600" dirty="0">
                <a:solidFill>
                  <a:schemeClr val="bg2"/>
                </a:solidFill>
                <a:latin typeface="Courier New"/>
                <a:cs typeface="Courier New"/>
              </a:rPr>
              <a:t>= color || "#F4F4F4"</a:t>
            </a:r>
            <a:r>
              <a:rPr lang="en-US" sz="1600" dirty="0" smtClean="0">
                <a:solidFill>
                  <a:schemeClr val="bg2"/>
                </a:solidFill>
                <a:latin typeface="Courier New"/>
                <a:cs typeface="Courier New"/>
              </a:rPr>
              <a:t>;   // Alternate way</a:t>
            </a:r>
          </a:p>
          <a:p>
            <a:r>
              <a:rPr lang="en-US" sz="1600" dirty="0" smtClean="0">
                <a:solidFill>
                  <a:schemeClr val="bg2"/>
                </a:solidFill>
                <a:latin typeface="Courier New"/>
                <a:cs typeface="Courier New"/>
              </a:rPr>
              <a:t>   console.log(</a:t>
            </a:r>
            <a:r>
              <a:rPr lang="en-US" sz="1600" dirty="0">
                <a:solidFill>
                  <a:schemeClr val="bg2"/>
                </a:solidFill>
                <a:latin typeface="Courier New"/>
                <a:cs typeface="Courier New"/>
              </a:rPr>
              <a:t>color);</a:t>
            </a:r>
          </a:p>
          <a:p>
            <a:r>
              <a:rPr lang="en-US" sz="1600" dirty="0">
                <a:solidFill>
                  <a:schemeClr val="bg2"/>
                </a:solidFill>
                <a:latin typeface="Courier New"/>
                <a:cs typeface="Courier New"/>
              </a:rPr>
              <a:t>}</a:t>
            </a:r>
          </a:p>
        </p:txBody>
      </p:sp>
    </p:spTree>
    <p:custDataLst>
      <p:tags r:id="rId1"/>
    </p:custDataLst>
    <p:extLst>
      <p:ext uri="{BB962C8B-B14F-4D97-AF65-F5344CB8AC3E}">
        <p14:creationId xmlns:p14="http://schemas.microsoft.com/office/powerpoint/2010/main" val="27242763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3652282"/>
          </a:xfrm>
        </p:spPr>
        <p:txBody>
          <a:bodyPr/>
          <a:lstStyle/>
          <a:p>
            <a:r>
              <a:rPr lang="fr-FR" noProof="0" dirty="0" smtClean="0"/>
              <a:t>JavaScript prend en charge le concept orienté objet d’héritage</a:t>
            </a:r>
          </a:p>
          <a:p>
            <a:pPr lvl="1"/>
            <a:r>
              <a:rPr lang="fr-FR" noProof="0" dirty="0" smtClean="0"/>
              <a:t>La capacité d’un objet à partager ou réutiliser du code d’un autre objet</a:t>
            </a:r>
          </a:p>
          <a:p>
            <a:pPr lvl="1"/>
            <a:r>
              <a:rPr lang="fr-FR" noProof="0" dirty="0" smtClean="0"/>
              <a:t>Mais la manière dont JavaScript gère l’héritage peut être</a:t>
            </a:r>
            <a:r>
              <a:rPr lang="fr-FR" dirty="0" smtClean="0"/>
              <a:t> déroutante pour les programmeurs </a:t>
            </a:r>
            <a:r>
              <a:rPr lang="fr-FR" noProof="0" dirty="0" err="1" smtClean="0"/>
              <a:t>OO</a:t>
            </a:r>
            <a:r>
              <a:rPr lang="fr-FR" noProof="0" dirty="0" smtClean="0"/>
              <a:t> traditionnels </a:t>
            </a:r>
          </a:p>
          <a:p>
            <a:pPr lvl="2"/>
            <a:r>
              <a:rPr lang="fr-FR" noProof="0" dirty="0" smtClean="0"/>
              <a:t>Ceux qui ont l’habitude de l’héritage de classe avec Java, C++ ou C#</a:t>
            </a:r>
          </a:p>
          <a:p>
            <a:pPr lvl="1"/>
            <a:r>
              <a:rPr lang="fr-FR" noProof="0" dirty="0" smtClean="0"/>
              <a:t>Les objets JavaScript héritent des propriétés et des méthodes d’un prototype</a:t>
            </a:r>
          </a:p>
          <a:p>
            <a:r>
              <a:rPr lang="fr-FR" noProof="0" dirty="0" smtClean="0"/>
              <a:t>Tout objet a un objet prototype qui lui est associé</a:t>
            </a:r>
          </a:p>
          <a:p>
            <a:pPr lvl="1"/>
            <a:r>
              <a:rPr lang="fr-FR" noProof="0" dirty="0" smtClean="0"/>
              <a:t>Spécifie les propriétés et les méthodes qu’un objet aura quand il sera créé</a:t>
            </a:r>
          </a:p>
          <a:p>
            <a:pPr marL="292100" indent="-285750"/>
            <a:r>
              <a:rPr lang="fr-FR" noProof="0" dirty="0" smtClean="0"/>
              <a:t>Il est également possible de modifier le prototype d’un objet</a:t>
            </a:r>
          </a:p>
          <a:p>
            <a:pPr marL="514350" lvl="1" indent="-285750"/>
            <a:r>
              <a:rPr lang="fr-FR" noProof="0" dirty="0" smtClean="0"/>
              <a:t>Si une méthode est ajoutée à un prototype, elle peut être appelée sur toute instance qui utilise ce prototype</a:t>
            </a:r>
            <a:endParaRPr lang="fr-FR" noProof="0" dirty="0"/>
          </a:p>
        </p:txBody>
      </p:sp>
      <p:sp>
        <p:nvSpPr>
          <p:cNvPr id="2" name="Title 1"/>
          <p:cNvSpPr>
            <a:spLocks noGrp="1"/>
          </p:cNvSpPr>
          <p:nvPr>
            <p:ph type="title"/>
          </p:nvPr>
        </p:nvSpPr>
        <p:spPr/>
        <p:txBody>
          <a:bodyPr/>
          <a:lstStyle/>
          <a:p>
            <a:r>
              <a:rPr lang="fr-FR" noProof="0" dirty="0" smtClean="0"/>
              <a:t>Augmenter les objets avec le prototype</a:t>
            </a:r>
            <a:endParaRPr lang="fr-FR" noProof="0" dirty="0"/>
          </a:p>
        </p:txBody>
      </p:sp>
      <p:sp>
        <p:nvSpPr>
          <p:cNvPr id="4" name="TextBox 3"/>
          <p:cNvSpPr txBox="1"/>
          <p:nvPr/>
        </p:nvSpPr>
        <p:spPr>
          <a:xfrm>
            <a:off x="313507" y="5630092"/>
            <a:ext cx="2090057" cy="307777"/>
          </a:xfrm>
          <a:prstGeom prst="rect">
            <a:avLst/>
          </a:prstGeom>
          <a:noFill/>
        </p:spPr>
        <p:txBody>
          <a:bodyPr wrap="square" rtlCol="0">
            <a:spAutoFit/>
          </a:bodyPr>
          <a:lstStyle/>
          <a:p>
            <a:r>
              <a:rPr lang="en-US" dirty="0" smtClean="0">
                <a:solidFill>
                  <a:schemeClr val="bg2"/>
                </a:solidFill>
              </a:rPr>
              <a:t>OO = </a:t>
            </a:r>
            <a:r>
              <a:rPr lang="en-US" dirty="0" err="1" smtClean="0">
                <a:solidFill>
                  <a:schemeClr val="bg2"/>
                </a:solidFill>
              </a:rPr>
              <a:t>orienté</a:t>
            </a:r>
            <a:r>
              <a:rPr lang="en-US" dirty="0" smtClean="0">
                <a:solidFill>
                  <a:schemeClr val="bg2"/>
                </a:solidFill>
              </a:rPr>
              <a:t> objet</a:t>
            </a:r>
            <a:endParaRPr lang="en-US" dirty="0">
              <a:solidFill>
                <a:schemeClr val="bg2"/>
              </a:solidFill>
            </a:endParaRPr>
          </a:p>
        </p:txBody>
      </p:sp>
    </p:spTree>
    <p:custDataLst>
      <p:tags r:id="rId1"/>
    </p:custDataLst>
    <p:extLst>
      <p:ext uri="{BB962C8B-B14F-4D97-AF65-F5344CB8AC3E}">
        <p14:creationId xmlns:p14="http://schemas.microsoft.com/office/powerpoint/2010/main" val="31290642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369332"/>
          </a:xfrm>
        </p:spPr>
        <p:txBody>
          <a:bodyPr/>
          <a:lstStyle/>
          <a:p>
            <a:pPr>
              <a:buSzPct val="115000"/>
              <a:buFont typeface="Wingdings 3" pitchFamily="18" charset="2"/>
              <a:buChar char=""/>
            </a:pPr>
            <a:r>
              <a:rPr lang="fr-FR" noProof="0" dirty="0" smtClean="0"/>
              <a:t>Cet exemple ajoute une méthode </a:t>
            </a:r>
            <a:r>
              <a:rPr lang="fr-FR" noProof="0" dirty="0" err="1" smtClean="0">
                <a:latin typeface="Courier New"/>
                <a:cs typeface="Courier New"/>
              </a:rPr>
              <a:t>getDayOfWeek</a:t>
            </a:r>
            <a:r>
              <a:rPr lang="fr-FR" noProof="0" dirty="0" smtClean="0"/>
              <a:t> au prototype de </a:t>
            </a:r>
            <a:r>
              <a:rPr lang="fr-FR" noProof="0" dirty="0" smtClean="0">
                <a:latin typeface="Courier New" pitchFamily="49" charset="0"/>
                <a:cs typeface="Courier New" pitchFamily="49" charset="0"/>
              </a:rPr>
              <a:t>Date</a:t>
            </a:r>
            <a:endParaRPr lang="fr-FR" noProof="0"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fr-FR" noProof="0" dirty="0" smtClean="0"/>
              <a:t>Exemple de prototype</a:t>
            </a:r>
            <a:endParaRPr lang="fr-FR" noProof="0" dirty="0"/>
          </a:p>
        </p:txBody>
      </p:sp>
      <p:sp>
        <p:nvSpPr>
          <p:cNvPr id="4" name="shape2"/>
          <p:cNvSpPr txBox="1"/>
          <p:nvPr/>
        </p:nvSpPr>
        <p:spPr>
          <a:xfrm>
            <a:off x="785747" y="1204215"/>
            <a:ext cx="7572506" cy="2062103"/>
          </a:xfrm>
          <a:prstGeom prst="rect">
            <a:avLst/>
          </a:prstGeom>
          <a:noFill/>
          <a:ln w="28575">
            <a:solidFill>
              <a:srgbClr val="8CC8FF"/>
            </a:solidFill>
          </a:ln>
        </p:spPr>
        <p:txBody>
          <a:bodyPr wrap="none" rtlCol="0">
            <a:spAutoFit/>
          </a:bodyPr>
          <a:lstStyle/>
          <a:p>
            <a:r>
              <a:rPr lang="en-US" sz="1600" dirty="0">
                <a:solidFill>
                  <a:schemeClr val="bg2"/>
                </a:solidFill>
                <a:latin typeface="Courier New"/>
                <a:cs typeface="Courier New"/>
              </a:rPr>
              <a:t>Date.prototype.getDayOfWeek = function() {</a:t>
            </a:r>
            <a:br>
              <a:rPr lang="en-US" sz="1600" dirty="0">
                <a:solidFill>
                  <a:schemeClr val="bg2"/>
                </a:solidFill>
                <a:latin typeface="Courier New"/>
                <a:cs typeface="Courier New"/>
              </a:rPr>
            </a:br>
            <a:r>
              <a:rPr lang="en-US" sz="1600" dirty="0" smtClean="0">
                <a:solidFill>
                  <a:schemeClr val="bg2"/>
                </a:solidFill>
                <a:latin typeface="Courier New"/>
                <a:cs typeface="Courier New"/>
              </a:rPr>
              <a:t>   var </a:t>
            </a:r>
            <a:r>
              <a:rPr lang="en-US" sz="1600" dirty="0">
                <a:solidFill>
                  <a:schemeClr val="bg2"/>
                </a:solidFill>
                <a:latin typeface="Courier New"/>
                <a:cs typeface="Courier New"/>
              </a:rPr>
              <a:t>daysArray = [</a:t>
            </a:r>
            <a:r>
              <a:rPr lang="en-US" sz="1600" dirty="0" smtClean="0">
                <a:solidFill>
                  <a:schemeClr val="bg2"/>
                </a:solidFill>
                <a:latin typeface="Courier New"/>
                <a:cs typeface="Courier New"/>
              </a:rPr>
              <a:t>"</a:t>
            </a:r>
            <a:r>
              <a:rPr lang="en-US" sz="1600" dirty="0">
                <a:solidFill>
                  <a:schemeClr val="bg2"/>
                </a:solidFill>
                <a:latin typeface="Courier New"/>
                <a:cs typeface="Courier New"/>
              </a:rPr>
              <a:t>Sunday","Monday","Tuesday",</a:t>
            </a:r>
            <a:br>
              <a:rPr lang="en-US" sz="1600" dirty="0">
                <a:solidFill>
                  <a:schemeClr val="bg2"/>
                </a:solidFill>
                <a:latin typeface="Courier New"/>
                <a:cs typeface="Courier New"/>
              </a:rPr>
            </a:br>
            <a:r>
              <a:rPr lang="en-US" sz="1600" dirty="0" smtClean="0">
                <a:solidFill>
                  <a:schemeClr val="bg2"/>
                </a:solidFill>
                <a:latin typeface="Courier New"/>
                <a:cs typeface="Courier New"/>
              </a:rPr>
              <a:t>                "</a:t>
            </a:r>
            <a:r>
              <a:rPr lang="en-US" sz="1600" dirty="0">
                <a:solidFill>
                  <a:schemeClr val="bg2"/>
                </a:solidFill>
                <a:latin typeface="Courier New"/>
                <a:cs typeface="Courier New"/>
              </a:rPr>
              <a:t>Wednesday","Thursday","Friday","Saturday</a:t>
            </a:r>
            <a:r>
              <a:rPr lang="en-US" sz="1600" dirty="0" smtClean="0">
                <a:solidFill>
                  <a:schemeClr val="bg2"/>
                </a:solidFill>
                <a:latin typeface="Courier New"/>
                <a:cs typeface="Courier New"/>
              </a:rPr>
              <a:t>"];</a:t>
            </a:r>
            <a:r>
              <a:rPr lang="en-US" sz="1600" dirty="0">
                <a:solidFill>
                  <a:schemeClr val="bg2"/>
                </a:solidFill>
                <a:latin typeface="Courier New"/>
                <a:cs typeface="Courier New"/>
              </a:rPr>
              <a:t/>
            </a:r>
            <a:br>
              <a:rPr lang="en-US" sz="1600" dirty="0">
                <a:solidFill>
                  <a:schemeClr val="bg2"/>
                </a:solidFill>
                <a:latin typeface="Courier New"/>
                <a:cs typeface="Courier New"/>
              </a:rPr>
            </a:br>
            <a:r>
              <a:rPr lang="en-US" sz="1600" dirty="0" smtClean="0">
                <a:solidFill>
                  <a:schemeClr val="bg2"/>
                </a:solidFill>
                <a:latin typeface="Courier New"/>
                <a:cs typeface="Courier New"/>
              </a:rPr>
              <a:t>   return </a:t>
            </a:r>
            <a:r>
              <a:rPr lang="en-US" sz="1600" dirty="0">
                <a:solidFill>
                  <a:schemeClr val="bg2"/>
                </a:solidFill>
                <a:latin typeface="Courier New"/>
                <a:cs typeface="Courier New"/>
              </a:rPr>
              <a:t>daysArray[this.getDay()]</a:t>
            </a:r>
            <a:r>
              <a:rPr lang="en-US" sz="1600" dirty="0" smtClean="0">
                <a:solidFill>
                  <a:schemeClr val="bg2"/>
                </a:solidFill>
                <a:latin typeface="Courier New"/>
                <a:cs typeface="Courier New"/>
              </a:rPr>
              <a:t>;</a:t>
            </a:r>
            <a:r>
              <a:rPr lang="en-US" sz="1600" dirty="0">
                <a:solidFill>
                  <a:schemeClr val="bg2"/>
                </a:solidFill>
                <a:latin typeface="Courier New"/>
                <a:cs typeface="Courier New"/>
              </a:rPr>
              <a:t/>
            </a:r>
            <a:br>
              <a:rPr lang="en-US" sz="1600" dirty="0">
                <a:solidFill>
                  <a:schemeClr val="bg2"/>
                </a:solidFill>
                <a:latin typeface="Courier New"/>
                <a:cs typeface="Courier New"/>
              </a:rPr>
            </a:br>
            <a:r>
              <a:rPr lang="en-US" sz="1600" dirty="0">
                <a:solidFill>
                  <a:schemeClr val="bg2"/>
                </a:solidFill>
                <a:latin typeface="Courier New"/>
                <a:cs typeface="Courier New"/>
              </a:rPr>
              <a:t>}</a:t>
            </a:r>
            <a:r>
              <a:rPr lang="en-US" sz="1600" dirty="0" smtClean="0">
                <a:solidFill>
                  <a:schemeClr val="bg2"/>
                </a:solidFill>
                <a:latin typeface="Courier New"/>
                <a:cs typeface="Courier New"/>
              </a:rPr>
              <a:t>;</a:t>
            </a:r>
          </a:p>
          <a:p>
            <a:r>
              <a:rPr lang="en-US" sz="1600" dirty="0">
                <a:solidFill>
                  <a:schemeClr val="bg2"/>
                </a:solidFill>
                <a:latin typeface="Courier New"/>
                <a:cs typeface="Courier New"/>
              </a:rPr>
              <a:t/>
            </a:r>
            <a:br>
              <a:rPr lang="en-US" sz="1600" dirty="0">
                <a:solidFill>
                  <a:schemeClr val="bg2"/>
                </a:solidFill>
                <a:latin typeface="Courier New"/>
                <a:cs typeface="Courier New"/>
              </a:rPr>
            </a:br>
            <a:r>
              <a:rPr lang="en-US" sz="1600" dirty="0">
                <a:solidFill>
                  <a:schemeClr val="bg2"/>
                </a:solidFill>
                <a:latin typeface="Courier New"/>
                <a:cs typeface="Courier New"/>
              </a:rPr>
              <a:t>var s = new Date(2008,1,13);</a:t>
            </a:r>
            <a:br>
              <a:rPr lang="en-US" sz="1600" dirty="0">
                <a:solidFill>
                  <a:schemeClr val="bg2"/>
                </a:solidFill>
                <a:latin typeface="Courier New"/>
                <a:cs typeface="Courier New"/>
              </a:rPr>
            </a:br>
            <a:r>
              <a:rPr lang="en-US" sz="1600" dirty="0">
                <a:solidFill>
                  <a:schemeClr val="bg2"/>
                </a:solidFill>
                <a:latin typeface="Courier New"/>
                <a:cs typeface="Courier New"/>
              </a:rPr>
              <a:t>alert(s.getDayOfWeek());</a:t>
            </a:r>
          </a:p>
        </p:txBody>
      </p:sp>
    </p:spTree>
    <p:custDataLst>
      <p:tags r:id="rId1"/>
    </p:custDataLst>
    <p:extLst>
      <p:ext uri="{BB962C8B-B14F-4D97-AF65-F5344CB8AC3E}">
        <p14:creationId xmlns:p14="http://schemas.microsoft.com/office/powerpoint/2010/main" val="33421946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2313454"/>
          </a:xfrm>
        </p:spPr>
        <p:txBody>
          <a:bodyPr/>
          <a:lstStyle/>
          <a:p>
            <a:r>
              <a:rPr lang="fr-FR" noProof="0" dirty="0" smtClean="0"/>
              <a:t>À l’origine, l’objet JavaScript </a:t>
            </a:r>
            <a:r>
              <a:rPr lang="fr-FR" dirty="0">
                <a:latin typeface="Courier New"/>
                <a:cs typeface="Courier New"/>
              </a:rPr>
              <a:t>String</a:t>
            </a:r>
            <a:r>
              <a:rPr lang="fr-FR" noProof="0" dirty="0" smtClean="0"/>
              <a:t> n’avait pas de méthode </a:t>
            </a:r>
            <a:r>
              <a:rPr lang="fr-FR" noProof="0" dirty="0" err="1" smtClean="0">
                <a:latin typeface="Courier New"/>
                <a:cs typeface="Courier New"/>
              </a:rPr>
              <a:t>trim</a:t>
            </a:r>
            <a:r>
              <a:rPr lang="fr-FR" noProof="0" dirty="0" smtClean="0">
                <a:latin typeface="Courier New"/>
                <a:cs typeface="Courier New"/>
              </a:rPr>
              <a:t>()</a:t>
            </a:r>
            <a:endParaRPr lang="fr-FR" noProof="0" dirty="0" smtClean="0"/>
          </a:p>
          <a:p>
            <a:pPr lvl="1"/>
            <a:r>
              <a:rPr lang="fr-FR" noProof="0" dirty="0" smtClean="0"/>
              <a:t>Fonctionnalité couramment utilisée pour supprimer les espaces de début et</a:t>
            </a:r>
            <a:br>
              <a:rPr lang="fr-FR" noProof="0" dirty="0" smtClean="0"/>
            </a:br>
            <a:r>
              <a:rPr lang="fr-FR" noProof="0" dirty="0" smtClean="0"/>
              <a:t>de fin</a:t>
            </a:r>
          </a:p>
          <a:p>
            <a:pPr lvl="1"/>
            <a:r>
              <a:rPr lang="fr-FR" noProof="0" dirty="0" smtClean="0"/>
              <a:t>Elle existe dans les navigateurs récents</a:t>
            </a:r>
          </a:p>
          <a:p>
            <a:pPr lvl="2"/>
            <a:r>
              <a:rPr lang="fr-FR" noProof="0" dirty="0" smtClean="0"/>
              <a:t>Mais dans les plus anciens ?</a:t>
            </a:r>
          </a:p>
          <a:p>
            <a:r>
              <a:rPr lang="fr-FR" noProof="0" dirty="0" smtClean="0"/>
              <a:t>Une solution consiste à vérifier si elle existe</a:t>
            </a:r>
          </a:p>
          <a:p>
            <a:pPr lvl="1"/>
            <a:r>
              <a:rPr lang="fr-FR" noProof="0" dirty="0" smtClean="0"/>
              <a:t>Si elle n’existe pas, augmenter le prototype de </a:t>
            </a:r>
            <a:r>
              <a:rPr lang="fr-FR" kern="1200" dirty="0">
                <a:solidFill>
                  <a:schemeClr val="bg2"/>
                </a:solidFill>
                <a:latin typeface="Courier New"/>
                <a:ea typeface="+mn-ea"/>
                <a:cs typeface="Courier New"/>
              </a:rPr>
              <a:t>String</a:t>
            </a:r>
            <a:r>
              <a:rPr lang="fr-FR" noProof="0" dirty="0" smtClean="0"/>
              <a:t> pour l’ajouter</a:t>
            </a:r>
          </a:p>
        </p:txBody>
      </p:sp>
      <p:sp>
        <p:nvSpPr>
          <p:cNvPr id="2" name="Title 1"/>
          <p:cNvSpPr>
            <a:spLocks noGrp="1"/>
          </p:cNvSpPr>
          <p:nvPr>
            <p:ph type="title"/>
          </p:nvPr>
        </p:nvSpPr>
        <p:spPr/>
        <p:txBody>
          <a:bodyPr/>
          <a:lstStyle/>
          <a:p>
            <a:r>
              <a:rPr lang="fr-FR" noProof="0" dirty="0" smtClean="0"/>
              <a:t>Test des fonctionnalités et prototype</a:t>
            </a:r>
            <a:endParaRPr lang="fr-FR" noProof="0" dirty="0"/>
          </a:p>
        </p:txBody>
      </p:sp>
      <p:sp>
        <p:nvSpPr>
          <p:cNvPr id="5" name="shape1"/>
          <p:cNvSpPr txBox="1"/>
          <p:nvPr/>
        </p:nvSpPr>
        <p:spPr>
          <a:xfrm>
            <a:off x="1586097" y="3077272"/>
            <a:ext cx="5971807" cy="2554545"/>
          </a:xfrm>
          <a:prstGeom prst="rect">
            <a:avLst/>
          </a:prstGeom>
          <a:noFill/>
          <a:ln w="28575">
            <a:solidFill>
              <a:srgbClr val="8CC8FF"/>
            </a:solidFill>
          </a:ln>
        </p:spPr>
        <p:txBody>
          <a:bodyPr wrap="none" rtlCol="0">
            <a:spAutoFit/>
          </a:bodyPr>
          <a:lstStyle/>
          <a:p>
            <a:r>
              <a:rPr lang="en-US" sz="1600" dirty="0" smtClean="0">
                <a:solidFill>
                  <a:schemeClr val="bg2"/>
                </a:solidFill>
                <a:latin typeface="Courier New"/>
                <a:cs typeface="Courier New"/>
              </a:rPr>
              <a:t>if (!!String.prototype.trim) {</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console.log("String.trim() already exists");</a:t>
            </a:r>
          </a:p>
          <a:p>
            <a:r>
              <a:rPr lang="en-US" sz="1600" dirty="0" smtClean="0">
                <a:solidFill>
                  <a:schemeClr val="bg2"/>
                </a:solidFill>
                <a:latin typeface="Courier New"/>
                <a:cs typeface="Courier New"/>
              </a:rPr>
              <a:t>} else {   </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String.prototype.trim = function() {</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return this.replace(/^\s|\s+$/g,'');</a:t>
            </a:r>
          </a:p>
          <a:p>
            <a:r>
              <a:rPr lang="en-US" sz="1600" dirty="0">
                <a:solidFill>
                  <a:schemeClr val="bg2"/>
                </a:solidFill>
                <a:latin typeface="Courier New"/>
                <a:cs typeface="Courier New"/>
              </a:rPr>
              <a:t> </a:t>
            </a:r>
            <a:r>
              <a:rPr lang="en-US" sz="1600" dirty="0" smtClean="0">
                <a:solidFill>
                  <a:schemeClr val="bg2"/>
                </a:solidFill>
                <a:latin typeface="Courier New"/>
                <a:cs typeface="Courier New"/>
              </a:rPr>
              <a:t>  }</a:t>
            </a:r>
          </a:p>
          <a:p>
            <a:r>
              <a:rPr lang="en-US" sz="1600" dirty="0" smtClean="0">
                <a:solidFill>
                  <a:schemeClr val="bg2"/>
                </a:solidFill>
                <a:latin typeface="Courier New"/>
                <a:cs typeface="Courier New"/>
              </a:rPr>
              <a:t>}</a:t>
            </a:r>
          </a:p>
          <a:p>
            <a:r>
              <a:rPr lang="en-US" sz="1600" dirty="0">
                <a:solidFill>
                  <a:schemeClr val="bg2"/>
                </a:solidFill>
                <a:latin typeface="Courier New"/>
                <a:cs typeface="Courier New"/>
              </a:rPr>
              <a:t/>
            </a:r>
            <a:br>
              <a:rPr lang="en-US" sz="1600" dirty="0">
                <a:solidFill>
                  <a:schemeClr val="bg2"/>
                </a:solidFill>
                <a:latin typeface="Courier New"/>
                <a:cs typeface="Courier New"/>
              </a:rPr>
            </a:br>
            <a:r>
              <a:rPr lang="en-US" sz="1600" dirty="0" smtClean="0">
                <a:solidFill>
                  <a:schemeClr val="bg2"/>
                </a:solidFill>
                <a:latin typeface="Courier New"/>
                <a:cs typeface="Courier New"/>
              </a:rPr>
              <a:t>var name = "     James Bond    ";</a:t>
            </a:r>
          </a:p>
          <a:p>
            <a:r>
              <a:rPr lang="nb-NO" sz="1600" dirty="0">
                <a:solidFill>
                  <a:schemeClr val="bg2"/>
                </a:solidFill>
                <a:latin typeface="Courier New"/>
                <a:cs typeface="Courier New"/>
              </a:rPr>
              <a:t>alert(":"+</a:t>
            </a:r>
            <a:r>
              <a:rPr lang="nb-NO" sz="1600" dirty="0" err="1">
                <a:solidFill>
                  <a:schemeClr val="bg2"/>
                </a:solidFill>
                <a:latin typeface="Courier New"/>
                <a:cs typeface="Courier New"/>
              </a:rPr>
              <a:t>name.trim</a:t>
            </a:r>
            <a:r>
              <a:rPr lang="nb-NO" sz="1600" dirty="0">
                <a:solidFill>
                  <a:schemeClr val="bg2"/>
                </a:solidFill>
                <a:latin typeface="Courier New"/>
                <a:cs typeface="Courier New"/>
              </a:rPr>
              <a:t>()+":");</a:t>
            </a:r>
            <a:endParaRPr lang="en-US" sz="1600" dirty="0">
              <a:solidFill>
                <a:schemeClr val="bg2"/>
              </a:solidFill>
              <a:latin typeface="Courier New"/>
              <a:cs typeface="Courier New"/>
            </a:endParaRPr>
          </a:p>
        </p:txBody>
      </p:sp>
    </p:spTree>
    <p:custDataLst>
      <p:tags r:id="rId1"/>
    </p:custDataLst>
    <p:extLst>
      <p:ext uri="{BB962C8B-B14F-4D97-AF65-F5344CB8AC3E}">
        <p14:creationId xmlns:p14="http://schemas.microsoft.com/office/powerpoint/2010/main" val="3971248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646331"/>
          </a:xfrm>
        </p:spPr>
        <p:txBody>
          <a:bodyPr/>
          <a:lstStyle/>
          <a:p>
            <a:r>
              <a:rPr lang="fr-FR" dirty="0"/>
              <a:t>Encapsuler le </a:t>
            </a:r>
            <a:r>
              <a:rPr lang="fr-FR" noProof="0" dirty="0" smtClean="0"/>
              <a:t>JavaScript dans une page peut rapidement rendre le HTML et le JavaScript illisibles</a:t>
            </a:r>
            <a:endParaRPr lang="fr-FR" noProof="0" dirty="0"/>
          </a:p>
        </p:txBody>
      </p:sp>
      <p:sp>
        <p:nvSpPr>
          <p:cNvPr id="2" name="Title 1"/>
          <p:cNvSpPr>
            <a:spLocks noGrp="1"/>
          </p:cNvSpPr>
          <p:nvPr>
            <p:ph type="title"/>
          </p:nvPr>
        </p:nvSpPr>
        <p:spPr/>
        <p:txBody>
          <a:bodyPr/>
          <a:lstStyle/>
          <a:p>
            <a:r>
              <a:rPr lang="fr-FR" noProof="0" dirty="0" smtClean="0"/>
              <a:t>JavaScript intrusif</a:t>
            </a:r>
            <a:endParaRPr lang="fr-FR" noProof="0" dirty="0"/>
          </a:p>
        </p:txBody>
      </p:sp>
      <p:sp>
        <p:nvSpPr>
          <p:cNvPr id="7" name="shape1"/>
          <p:cNvSpPr txBox="1"/>
          <p:nvPr/>
        </p:nvSpPr>
        <p:spPr bwMode="gray">
          <a:xfrm>
            <a:off x="262089" y="1420909"/>
            <a:ext cx="8619823" cy="3754874"/>
          </a:xfrm>
          <a:prstGeom prst="rect">
            <a:avLst/>
          </a:prstGeom>
          <a:noFill/>
          <a:ln w="28575">
            <a:solidFill>
              <a:srgbClr val="009905"/>
            </a:solidFill>
          </a:ln>
          <a:effectLst/>
        </p:spPr>
        <p:txBody>
          <a:bodyPr wrap="square" rtlCol="0">
            <a:spAutoFit/>
          </a:bodyPr>
          <a:lstStyle/>
          <a:p>
            <a:r>
              <a:rPr lang="en-US" dirty="0">
                <a:solidFill>
                  <a:schemeClr val="bg2"/>
                </a:solidFill>
                <a:latin typeface="Courier New"/>
                <a:cs typeface="Courier New"/>
              </a:rPr>
              <a:t>&lt;body onload="document.getElementById('parent').className = 'collapsedImg';</a:t>
            </a:r>
          </a:p>
          <a:p>
            <a:r>
              <a:rPr lang="en-US" dirty="0">
                <a:solidFill>
                  <a:schemeClr val="bg2"/>
                </a:solidFill>
                <a:latin typeface="Courier New"/>
                <a:cs typeface="Courier New"/>
              </a:rPr>
              <a:t> </a:t>
            </a:r>
            <a:r>
              <a:rPr lang="en-US" dirty="0" smtClean="0">
                <a:solidFill>
                  <a:schemeClr val="bg2"/>
                </a:solidFill>
                <a:latin typeface="Courier New"/>
                <a:cs typeface="Courier New"/>
              </a:rPr>
              <a:t>             document.getElementById</a:t>
            </a:r>
            <a:r>
              <a:rPr lang="en-US" dirty="0">
                <a:solidFill>
                  <a:schemeClr val="bg2"/>
                </a:solidFill>
                <a:latin typeface="Courier New"/>
                <a:cs typeface="Courier New"/>
              </a:rPr>
              <a:t>('child').className = 'collapsed'"&gt;</a:t>
            </a:r>
          </a:p>
          <a:p>
            <a:r>
              <a:rPr lang="en-US" dirty="0" smtClean="0">
                <a:solidFill>
                  <a:schemeClr val="bg2"/>
                </a:solidFill>
                <a:latin typeface="Courier New"/>
                <a:cs typeface="Courier New"/>
              </a:rPr>
              <a:t>&lt;</a:t>
            </a:r>
            <a:r>
              <a:rPr lang="en-US" dirty="0">
                <a:solidFill>
                  <a:schemeClr val="bg2"/>
                </a:solidFill>
                <a:latin typeface="Courier New"/>
                <a:cs typeface="Courier New"/>
              </a:rPr>
              <a:t>ul&gt;</a:t>
            </a:r>
          </a:p>
          <a:p>
            <a:r>
              <a:rPr lang="en-US" dirty="0" smtClean="0">
                <a:solidFill>
                  <a:schemeClr val="bg2"/>
                </a:solidFill>
                <a:latin typeface="Courier New"/>
                <a:cs typeface="Courier New"/>
              </a:rPr>
              <a:t>   &lt;</a:t>
            </a:r>
            <a:r>
              <a:rPr lang="en-US" dirty="0">
                <a:solidFill>
                  <a:schemeClr val="bg2"/>
                </a:solidFill>
                <a:latin typeface="Courier New"/>
                <a:cs typeface="Courier New"/>
              </a:rPr>
              <a:t>li class=</a:t>
            </a:r>
            <a:r>
              <a:rPr lang="en-US" dirty="0" smtClean="0">
                <a:solidFill>
                  <a:schemeClr val="bg2"/>
                </a:solidFill>
                <a:latin typeface="Courier New"/>
                <a:cs typeface="Courier New"/>
              </a:rPr>
              <a:t>"</a:t>
            </a:r>
            <a:r>
              <a:rPr lang="en-US" dirty="0">
                <a:solidFill>
                  <a:schemeClr val="bg2"/>
                </a:solidFill>
                <a:latin typeface="Courier New"/>
                <a:cs typeface="Courier New"/>
              </a:rPr>
              <a:t>e</a:t>
            </a:r>
            <a:r>
              <a:rPr lang="en-US" dirty="0" smtClean="0">
                <a:solidFill>
                  <a:schemeClr val="bg2"/>
                </a:solidFill>
                <a:latin typeface="Courier New"/>
                <a:cs typeface="Courier New"/>
              </a:rPr>
              <a:t>xpandedImg" </a:t>
            </a:r>
            <a:r>
              <a:rPr lang="en-US" dirty="0">
                <a:solidFill>
                  <a:schemeClr val="bg2"/>
                </a:solidFill>
                <a:latin typeface="Courier New"/>
                <a:cs typeface="Courier New"/>
              </a:rPr>
              <a:t>id="parent" </a:t>
            </a:r>
            <a:r>
              <a:rPr lang="en-US" dirty="0" smtClean="0">
                <a:solidFill>
                  <a:schemeClr val="bg2"/>
                </a:solidFill>
                <a:latin typeface="Courier New"/>
                <a:cs typeface="Courier New"/>
              </a:rPr>
              <a:t>onclick = </a:t>
            </a:r>
          </a:p>
          <a:p>
            <a:r>
              <a:rPr lang="en-US" dirty="0">
                <a:solidFill>
                  <a:schemeClr val="bg2"/>
                </a:solidFill>
                <a:latin typeface="Courier New"/>
                <a:cs typeface="Courier New"/>
              </a:rPr>
              <a:t> </a:t>
            </a:r>
            <a:r>
              <a:rPr lang="en-US" dirty="0" smtClean="0">
                <a:solidFill>
                  <a:schemeClr val="bg2"/>
                </a:solidFill>
                <a:latin typeface="Courier New"/>
                <a:cs typeface="Courier New"/>
              </a:rPr>
              <a:t>       "</a:t>
            </a:r>
            <a:r>
              <a:rPr lang="en-US" dirty="0">
                <a:solidFill>
                  <a:schemeClr val="bg2"/>
                </a:solidFill>
                <a:latin typeface="Courier New"/>
                <a:cs typeface="Courier New"/>
              </a:rPr>
              <a:t>if (this.className == 'collapsedImg') {</a:t>
            </a:r>
          </a:p>
          <a:p>
            <a:r>
              <a:rPr lang="en-US" dirty="0" smtClean="0">
                <a:solidFill>
                  <a:schemeClr val="bg2"/>
                </a:solidFill>
                <a:latin typeface="Courier New"/>
                <a:cs typeface="Courier New"/>
              </a:rPr>
              <a:t>            this.className </a:t>
            </a:r>
            <a:r>
              <a:rPr lang="en-US" dirty="0">
                <a:solidFill>
                  <a:schemeClr val="bg2"/>
                </a:solidFill>
                <a:latin typeface="Courier New"/>
                <a:cs typeface="Courier New"/>
              </a:rPr>
              <a:t>= 'expandedImg';</a:t>
            </a:r>
          </a:p>
          <a:p>
            <a:r>
              <a:rPr lang="en-US" dirty="0" smtClean="0">
                <a:solidFill>
                  <a:schemeClr val="bg2"/>
                </a:solidFill>
                <a:latin typeface="Courier New"/>
                <a:cs typeface="Courier New"/>
              </a:rPr>
              <a:t>            document.getElementById</a:t>
            </a:r>
            <a:r>
              <a:rPr lang="en-US" dirty="0">
                <a:solidFill>
                  <a:schemeClr val="bg2"/>
                </a:solidFill>
                <a:latin typeface="Courier New"/>
                <a:cs typeface="Courier New"/>
              </a:rPr>
              <a:t>('child').className = 'expanded';</a:t>
            </a:r>
          </a:p>
          <a:p>
            <a:r>
              <a:rPr lang="en-US" dirty="0" smtClean="0">
                <a:solidFill>
                  <a:schemeClr val="bg2"/>
                </a:solidFill>
                <a:latin typeface="Courier New"/>
                <a:cs typeface="Courier New"/>
              </a:rPr>
              <a:t>         } </a:t>
            </a:r>
            <a:r>
              <a:rPr lang="en-US" dirty="0">
                <a:solidFill>
                  <a:schemeClr val="bg2"/>
                </a:solidFill>
                <a:latin typeface="Courier New"/>
                <a:cs typeface="Courier New"/>
              </a:rPr>
              <a:t>else </a:t>
            </a:r>
            <a:r>
              <a:rPr lang="en-US" dirty="0" smtClean="0">
                <a:solidFill>
                  <a:schemeClr val="bg2"/>
                </a:solidFill>
                <a:latin typeface="Courier New"/>
                <a:cs typeface="Courier New"/>
              </a:rPr>
              <a:t>{</a:t>
            </a:r>
          </a:p>
          <a:p>
            <a:r>
              <a:rPr lang="en-US" dirty="0" smtClean="0">
                <a:solidFill>
                  <a:schemeClr val="bg2"/>
                </a:solidFill>
                <a:latin typeface="Courier New"/>
                <a:cs typeface="Courier New"/>
              </a:rPr>
              <a:t>            this.className </a:t>
            </a:r>
            <a:r>
              <a:rPr lang="en-US" dirty="0">
                <a:solidFill>
                  <a:schemeClr val="bg2"/>
                </a:solidFill>
                <a:latin typeface="Courier New"/>
                <a:cs typeface="Courier New"/>
              </a:rPr>
              <a:t>= 'collapsedImg';</a:t>
            </a:r>
          </a:p>
          <a:p>
            <a:r>
              <a:rPr lang="en-US" dirty="0" smtClean="0">
                <a:solidFill>
                  <a:schemeClr val="bg2"/>
                </a:solidFill>
                <a:latin typeface="Courier New"/>
                <a:cs typeface="Courier New"/>
              </a:rPr>
              <a:t>            document.getElementById</a:t>
            </a:r>
            <a:r>
              <a:rPr lang="en-US" dirty="0">
                <a:solidFill>
                  <a:schemeClr val="bg2"/>
                </a:solidFill>
                <a:latin typeface="Courier New"/>
                <a:cs typeface="Courier New"/>
              </a:rPr>
              <a:t>('child').className = 'collapsed'</a:t>
            </a:r>
            <a:r>
              <a:rPr lang="en-US" dirty="0" smtClean="0">
                <a:solidFill>
                  <a:schemeClr val="bg2"/>
                </a:solidFill>
                <a:latin typeface="Courier New"/>
                <a:cs typeface="Courier New"/>
              </a:rPr>
              <a:t>;</a:t>
            </a:r>
          </a:p>
          <a:p>
            <a:r>
              <a:rPr lang="en-US" dirty="0" smtClean="0">
                <a:solidFill>
                  <a:schemeClr val="bg2"/>
                </a:solidFill>
                <a:latin typeface="Courier New"/>
                <a:cs typeface="Courier New"/>
              </a:rPr>
              <a:t>         }</a:t>
            </a:r>
            <a:r>
              <a:rPr lang="en-US" dirty="0">
                <a:solidFill>
                  <a:schemeClr val="bg2"/>
                </a:solidFill>
                <a:latin typeface="Courier New"/>
                <a:cs typeface="Courier New"/>
              </a:rPr>
              <a:t>"&gt;Amsterdam Schiphol Airport </a:t>
            </a:r>
          </a:p>
          <a:p>
            <a:r>
              <a:rPr lang="en-US" dirty="0" smtClean="0">
                <a:solidFill>
                  <a:schemeClr val="bg2"/>
                </a:solidFill>
                <a:latin typeface="Courier New"/>
                <a:cs typeface="Courier New"/>
              </a:rPr>
              <a:t>      &lt;</a:t>
            </a:r>
            <a:r>
              <a:rPr lang="en-US" dirty="0">
                <a:solidFill>
                  <a:schemeClr val="bg2"/>
                </a:solidFill>
                <a:latin typeface="Courier New"/>
                <a:cs typeface="Courier New"/>
              </a:rPr>
              <a:t>ul class="expanded" id="child"&gt;</a:t>
            </a:r>
          </a:p>
          <a:p>
            <a:r>
              <a:rPr lang="en-US" dirty="0" smtClean="0">
                <a:solidFill>
                  <a:schemeClr val="bg2"/>
                </a:solidFill>
                <a:latin typeface="Courier New"/>
                <a:cs typeface="Courier New"/>
              </a:rPr>
              <a:t>         &lt;</a:t>
            </a:r>
            <a:r>
              <a:rPr lang="en-US" dirty="0">
                <a:solidFill>
                  <a:schemeClr val="bg2"/>
                </a:solidFill>
                <a:latin typeface="Courier New"/>
                <a:cs typeface="Courier New"/>
              </a:rPr>
              <a:t>li&gt;The Netherlands' largest international </a:t>
            </a:r>
            <a:r>
              <a:rPr lang="en-US" dirty="0" smtClean="0">
                <a:solidFill>
                  <a:schemeClr val="bg2"/>
                </a:solidFill>
                <a:latin typeface="Courier New"/>
                <a:cs typeface="Courier New"/>
              </a:rPr>
              <a:t>airport. ...&lt;</a:t>
            </a:r>
            <a:r>
              <a:rPr lang="en-US" dirty="0">
                <a:solidFill>
                  <a:schemeClr val="bg2"/>
                </a:solidFill>
                <a:latin typeface="Courier New"/>
                <a:cs typeface="Courier New"/>
              </a:rPr>
              <a:t>/li&gt;</a:t>
            </a:r>
          </a:p>
          <a:p>
            <a:r>
              <a:rPr lang="en-US" dirty="0" smtClean="0">
                <a:solidFill>
                  <a:schemeClr val="bg2"/>
                </a:solidFill>
                <a:latin typeface="Courier New"/>
                <a:cs typeface="Courier New"/>
              </a:rPr>
              <a:t>      &lt;</a:t>
            </a:r>
            <a:r>
              <a:rPr lang="en-US" dirty="0">
                <a:solidFill>
                  <a:schemeClr val="bg2"/>
                </a:solidFill>
                <a:latin typeface="Courier New"/>
                <a:cs typeface="Courier New"/>
              </a:rPr>
              <a:t>/ul&gt;</a:t>
            </a:r>
          </a:p>
          <a:p>
            <a:r>
              <a:rPr lang="en-US" dirty="0" smtClean="0">
                <a:solidFill>
                  <a:schemeClr val="bg2"/>
                </a:solidFill>
                <a:latin typeface="Courier New"/>
                <a:cs typeface="Courier New"/>
              </a:rPr>
              <a:t>   &lt;</a:t>
            </a:r>
            <a:r>
              <a:rPr lang="en-US" dirty="0">
                <a:solidFill>
                  <a:schemeClr val="bg2"/>
                </a:solidFill>
                <a:latin typeface="Courier New"/>
                <a:cs typeface="Courier New"/>
              </a:rPr>
              <a:t>/li&gt;</a:t>
            </a:r>
          </a:p>
          <a:p>
            <a:r>
              <a:rPr lang="en-US" dirty="0">
                <a:solidFill>
                  <a:schemeClr val="bg2"/>
                </a:solidFill>
                <a:latin typeface="Courier New"/>
                <a:cs typeface="Courier New"/>
              </a:rPr>
              <a:t>&lt;/ul&gt;</a:t>
            </a:r>
          </a:p>
          <a:p>
            <a:r>
              <a:rPr lang="en-US" dirty="0" smtClean="0">
                <a:solidFill>
                  <a:schemeClr val="bg2"/>
                </a:solidFill>
                <a:latin typeface="Courier New"/>
                <a:cs typeface="Courier New"/>
              </a:rPr>
              <a:t>&lt;/body&gt;</a:t>
            </a:r>
            <a:endParaRPr lang="en-US" dirty="0">
              <a:solidFill>
                <a:schemeClr val="bg2"/>
              </a:solidFill>
              <a:latin typeface="Courier New"/>
              <a:cs typeface="Courier New"/>
            </a:endParaRPr>
          </a:p>
        </p:txBody>
      </p:sp>
      <p:sp>
        <p:nvSpPr>
          <p:cNvPr id="8" name="Text Box 29"/>
          <p:cNvSpPr txBox="1">
            <a:spLocks noChangeArrowheads="1"/>
          </p:cNvSpPr>
          <p:nvPr/>
        </p:nvSpPr>
        <p:spPr bwMode="blackWhite">
          <a:xfrm>
            <a:off x="8154627" y="54173"/>
            <a:ext cx="878248" cy="307777"/>
          </a:xfrm>
          <a:prstGeom prst="rect">
            <a:avLst/>
          </a:prstGeom>
          <a:solidFill>
            <a:schemeClr val="accent1"/>
          </a:solidFill>
          <a:ln w="12700">
            <a:solidFill>
              <a:srgbClr val="005BAB"/>
            </a:solidFill>
            <a:miter lim="800000"/>
            <a:headEnd/>
            <a:tailEnd/>
          </a:ln>
          <a:effectLst/>
        </p:spPr>
        <p:txBody>
          <a:bodyPr wrap="square" anchor="ctr" anchorCtr="1">
            <a:spAutoFit/>
          </a:bodyPr>
          <a:lstStyle/>
          <a:p>
            <a:pPr algn="ctr"/>
            <a:r>
              <a:rPr lang="en-GB" b="1" dirty="0" smtClean="0">
                <a:solidFill>
                  <a:schemeClr val="accent2"/>
                </a:solidFill>
              </a:rPr>
              <a:t>À </a:t>
            </a:r>
            <a:r>
              <a:rPr lang="en-GB" b="1" dirty="0" err="1" smtClean="0">
                <a:solidFill>
                  <a:schemeClr val="accent2"/>
                </a:solidFill>
              </a:rPr>
              <a:t>vous</a:t>
            </a:r>
            <a:endParaRPr lang="en-GB" dirty="0"/>
          </a:p>
        </p:txBody>
      </p:sp>
    </p:spTree>
    <p:custDataLst>
      <p:tags r:id="rId1"/>
    </p:custDataLst>
    <p:extLst>
      <p:ext uri="{BB962C8B-B14F-4D97-AF65-F5344CB8AC3E}">
        <p14:creationId xmlns:p14="http://schemas.microsoft.com/office/powerpoint/2010/main" val="3316771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5191165"/>
          </a:xfrm>
        </p:spPr>
        <p:txBody>
          <a:bodyPr/>
          <a:lstStyle/>
          <a:p>
            <a:r>
              <a:rPr lang="fr-FR" noProof="0" dirty="0" smtClean="0"/>
              <a:t>Bonne pratique : </a:t>
            </a:r>
            <a:r>
              <a:rPr lang="fr-FR" i="1" noProof="0" dirty="0" smtClean="0">
                <a:latin typeface="Century Schoolbook" pitchFamily="18" charset="0"/>
              </a:rPr>
              <a:t>ne pas </a:t>
            </a:r>
            <a:r>
              <a:rPr lang="fr-FR" dirty="0" smtClean="0"/>
              <a:t>encapsuler </a:t>
            </a:r>
            <a:r>
              <a:rPr lang="fr-FR" noProof="0" dirty="0" smtClean="0"/>
              <a:t>JavaScript dans </a:t>
            </a:r>
            <a:r>
              <a:rPr lang="fr-FR" dirty="0"/>
              <a:t>une page HTML </a:t>
            </a:r>
            <a:endParaRPr lang="fr-FR" noProof="0" dirty="0" smtClean="0"/>
          </a:p>
          <a:p>
            <a:pPr lvl="1"/>
            <a:r>
              <a:rPr lang="fr-FR" noProof="0" dirty="0" smtClean="0"/>
              <a:t>Cela s’oppose à l’enrichissement progressif</a:t>
            </a:r>
          </a:p>
          <a:p>
            <a:pPr lvl="2"/>
            <a:r>
              <a:rPr lang="fr-FR" noProof="0" dirty="0" smtClean="0"/>
              <a:t>Le HTML doit être un </a:t>
            </a:r>
            <a:r>
              <a:rPr lang="fr-FR" dirty="0" smtClean="0"/>
              <a:t>balisage sémantique simple et propre, contenant</a:t>
            </a:r>
            <a:br>
              <a:rPr lang="fr-FR" dirty="0" smtClean="0"/>
            </a:br>
            <a:r>
              <a:rPr lang="fr-FR" dirty="0" smtClean="0"/>
              <a:t>du contenu</a:t>
            </a:r>
            <a:endParaRPr lang="fr-FR" noProof="0" dirty="0" smtClean="0"/>
          </a:p>
          <a:p>
            <a:pPr lvl="2"/>
            <a:r>
              <a:rPr lang="fr-FR" noProof="0" dirty="0" smtClean="0"/>
              <a:t>Le « comportement » JavaScript doit être ajouté de manière non intrusive </a:t>
            </a:r>
          </a:p>
          <a:p>
            <a:r>
              <a:rPr lang="fr-FR" noProof="0" dirty="0" smtClean="0"/>
              <a:t>JavaScript non intrusif sépare le JavaScript du HTML</a:t>
            </a:r>
          </a:p>
          <a:p>
            <a:pPr lvl="1"/>
            <a:r>
              <a:rPr lang="fr-FR" noProof="0" dirty="0" smtClean="0"/>
              <a:t>On place tout le JavaScript dans un fichier externe</a:t>
            </a:r>
          </a:p>
          <a:p>
            <a:pPr lvl="2"/>
            <a:r>
              <a:rPr lang="fr-FR" noProof="0" dirty="0" smtClean="0"/>
              <a:t>Même concept que pour l’emploi de </a:t>
            </a:r>
            <a:r>
              <a:rPr lang="fr-FR" noProof="0" dirty="0" err="1" smtClean="0"/>
              <a:t>CSS</a:t>
            </a:r>
            <a:r>
              <a:rPr lang="fr-FR" noProof="0" dirty="0" smtClean="0"/>
              <a:t> externes</a:t>
            </a:r>
          </a:p>
          <a:p>
            <a:pPr lvl="1"/>
            <a:r>
              <a:rPr lang="fr-FR" noProof="0" dirty="0" smtClean="0"/>
              <a:t>Facilite beaucoup la modification du HTML</a:t>
            </a:r>
          </a:p>
          <a:p>
            <a:pPr lvl="2"/>
            <a:r>
              <a:rPr lang="fr-FR" noProof="0" dirty="0" smtClean="0"/>
              <a:t>Empêche les éditeurs ou les personnes d’endommager le script</a:t>
            </a:r>
          </a:p>
          <a:p>
            <a:r>
              <a:rPr lang="fr-FR" dirty="0"/>
              <a:t>JavaScript non intrusif </a:t>
            </a:r>
            <a:r>
              <a:rPr lang="fr-FR" noProof="0" dirty="0" smtClean="0">
                <a:cs typeface="Courier New" pitchFamily="49" charset="0"/>
              </a:rPr>
              <a:t>peut accélérer l’affichage des pages </a:t>
            </a:r>
          </a:p>
          <a:p>
            <a:pPr lvl="1"/>
            <a:r>
              <a:rPr lang="fr-FR" noProof="0" dirty="0" smtClean="0">
                <a:cs typeface="Courier New" pitchFamily="49" charset="0"/>
              </a:rPr>
              <a:t>Placer la balise </a:t>
            </a:r>
            <a:r>
              <a:rPr lang="fr-FR" noProof="0" dirty="0" smtClean="0">
                <a:latin typeface="Courier New" pitchFamily="49" charset="0"/>
                <a:cs typeface="Courier New" pitchFamily="49" charset="0"/>
              </a:rPr>
              <a:t>&lt;script&gt; </a:t>
            </a:r>
            <a:r>
              <a:rPr lang="fr-FR" noProof="0" dirty="0" smtClean="0">
                <a:cs typeface="Courier New" pitchFamily="49" charset="0"/>
              </a:rPr>
              <a:t>qui charge le fichier externe juste avant </a:t>
            </a:r>
            <a:r>
              <a:rPr lang="fr-FR" noProof="0" dirty="0" smtClean="0">
                <a:latin typeface="Courier New" pitchFamily="49" charset="0"/>
                <a:cs typeface="Courier New" pitchFamily="49" charset="0"/>
              </a:rPr>
              <a:t>&lt;/body&gt;</a:t>
            </a:r>
          </a:p>
          <a:p>
            <a:pPr lvl="1"/>
            <a:r>
              <a:rPr lang="fr-FR" noProof="0" dirty="0" smtClean="0">
                <a:cs typeface="Courier New" pitchFamily="49" charset="0"/>
              </a:rPr>
              <a:t>La page est chargée et affichée avant le chargement de </a:t>
            </a:r>
            <a:r>
              <a:rPr lang="fr-FR" noProof="0" dirty="0" smtClean="0">
                <a:latin typeface="Courier New" pitchFamily="49" charset="0"/>
                <a:cs typeface="Courier New" pitchFamily="49" charset="0"/>
              </a:rPr>
              <a:t>&lt;script&gt; </a:t>
            </a:r>
          </a:p>
          <a:p>
            <a:pPr lvl="2"/>
            <a:r>
              <a:rPr lang="fr-FR" noProof="0" dirty="0" smtClean="0">
                <a:latin typeface="Arial"/>
                <a:cs typeface="Arial"/>
              </a:rPr>
              <a:t>Tout le « comportement » est ajouté discrètement depuis le fichier externe</a:t>
            </a:r>
          </a:p>
          <a:p>
            <a:pPr lvl="1"/>
            <a:r>
              <a:rPr lang="fr-FR" noProof="0" dirty="0" smtClean="0">
                <a:latin typeface="Arial"/>
                <a:cs typeface="Arial"/>
              </a:rPr>
              <a:t>Le fichier de script externe sera mis en cache par le navigateur</a:t>
            </a:r>
          </a:p>
          <a:p>
            <a:pPr lvl="2"/>
            <a:r>
              <a:rPr lang="fr-FR" noProof="0" dirty="0" smtClean="0">
                <a:latin typeface="Arial"/>
                <a:cs typeface="Arial"/>
              </a:rPr>
              <a:t>Il peut être partagé entre les pages</a:t>
            </a:r>
          </a:p>
        </p:txBody>
      </p:sp>
      <p:sp>
        <p:nvSpPr>
          <p:cNvPr id="2" name="Title 1"/>
          <p:cNvSpPr>
            <a:spLocks noGrp="1"/>
          </p:cNvSpPr>
          <p:nvPr>
            <p:ph type="title"/>
          </p:nvPr>
        </p:nvSpPr>
        <p:spPr/>
        <p:txBody>
          <a:bodyPr/>
          <a:lstStyle/>
          <a:p>
            <a:r>
              <a:rPr lang="fr-FR" noProof="0" dirty="0" smtClean="0"/>
              <a:t>JavaScript non intrusif</a:t>
            </a:r>
            <a:endParaRPr lang="fr-FR" noProof="0" dirty="0"/>
          </a:p>
        </p:txBody>
      </p:sp>
    </p:spTree>
    <p:custDataLst>
      <p:tags r:id="rId1"/>
    </p:custDataLst>
    <p:extLst>
      <p:ext uri="{BB962C8B-B14F-4D97-AF65-F5344CB8AC3E}">
        <p14:creationId xmlns:p14="http://schemas.microsoft.com/office/powerpoint/2010/main" val="1033921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JavaScript non intrusif</a:t>
            </a:r>
            <a:endParaRPr lang="fr-FR" noProof="0" dirty="0"/>
          </a:p>
        </p:txBody>
      </p:sp>
      <p:grpSp>
        <p:nvGrpSpPr>
          <p:cNvPr id="7" name="Group 6"/>
          <p:cNvGrpSpPr/>
          <p:nvPr/>
        </p:nvGrpSpPr>
        <p:grpSpPr>
          <a:xfrm>
            <a:off x="1093430" y="899707"/>
            <a:ext cx="7005541" cy="4133743"/>
            <a:chOff x="1093430" y="1631227"/>
            <a:chExt cx="7005541" cy="4133743"/>
          </a:xfrm>
        </p:grpSpPr>
        <p:sp>
          <p:nvSpPr>
            <p:cNvPr id="4" name="shape8"/>
            <p:cNvSpPr txBox="1"/>
            <p:nvPr/>
          </p:nvSpPr>
          <p:spPr>
            <a:xfrm>
              <a:off x="1954844" y="1631227"/>
              <a:ext cx="1289517" cy="307777"/>
            </a:xfrm>
            <a:prstGeom prst="rect">
              <a:avLst/>
            </a:prstGeom>
            <a:noFill/>
            <a:ln>
              <a:noFill/>
            </a:ln>
          </p:spPr>
          <p:txBody>
            <a:bodyPr wrap="square" rtlCol="0">
              <a:spAutoFit/>
            </a:bodyPr>
            <a:lstStyle/>
            <a:p>
              <a:r>
                <a:rPr lang="fr-FR" dirty="0" smtClean="0">
                  <a:solidFill>
                    <a:schemeClr val="bg2"/>
                  </a:solidFill>
                  <a:latin typeface="Arial"/>
                  <a:cs typeface="Arial"/>
                </a:rPr>
                <a:t>Fichier HTML</a:t>
              </a:r>
            </a:p>
          </p:txBody>
        </p:sp>
        <p:sp>
          <p:nvSpPr>
            <p:cNvPr id="5" name="shape7"/>
            <p:cNvSpPr txBox="1"/>
            <p:nvPr/>
          </p:nvSpPr>
          <p:spPr>
            <a:xfrm>
              <a:off x="5939320" y="1631227"/>
              <a:ext cx="1627369" cy="307777"/>
            </a:xfrm>
            <a:prstGeom prst="rect">
              <a:avLst/>
            </a:prstGeom>
            <a:noFill/>
            <a:ln>
              <a:noFill/>
            </a:ln>
          </p:spPr>
          <p:txBody>
            <a:bodyPr wrap="none" rtlCol="0">
              <a:spAutoFit/>
            </a:bodyPr>
            <a:lstStyle/>
            <a:p>
              <a:r>
                <a:rPr lang="fr-FR" dirty="0" smtClean="0">
                  <a:solidFill>
                    <a:schemeClr val="bg2"/>
                  </a:solidFill>
                </a:rPr>
                <a:t>Fichier </a:t>
              </a:r>
              <a:r>
                <a:rPr lang="fr-FR" dirty="0" err="1" smtClean="0">
                  <a:solidFill>
                    <a:schemeClr val="bg2"/>
                  </a:solidFill>
                </a:rPr>
                <a:t>JS</a:t>
              </a:r>
              <a:r>
                <a:rPr lang="fr-FR" dirty="0" smtClean="0">
                  <a:solidFill>
                    <a:schemeClr val="bg2"/>
                  </a:solidFill>
                </a:rPr>
                <a:t> externe</a:t>
              </a:r>
              <a:endParaRPr lang="fr-FR" dirty="0">
                <a:solidFill>
                  <a:schemeClr val="bg2"/>
                </a:solidFill>
              </a:endParaRPr>
            </a:p>
          </p:txBody>
        </p:sp>
        <p:sp>
          <p:nvSpPr>
            <p:cNvPr id="6" name="shape6"/>
            <p:cNvSpPr/>
            <p:nvPr/>
          </p:nvSpPr>
          <p:spPr bwMode="auto">
            <a:xfrm rot="10800000">
              <a:off x="1093430" y="1992334"/>
              <a:ext cx="2883483" cy="3016387"/>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ourier New"/>
                <a:cs typeface="Courier New"/>
              </a:endParaRPr>
            </a:p>
          </p:txBody>
        </p:sp>
        <p:sp>
          <p:nvSpPr>
            <p:cNvPr id="8" name="shape5"/>
            <p:cNvSpPr/>
            <p:nvPr/>
          </p:nvSpPr>
          <p:spPr bwMode="auto">
            <a:xfrm rot="10800000">
              <a:off x="5117502" y="2001261"/>
              <a:ext cx="2981469" cy="3007460"/>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
          <p:nvSpPr>
            <p:cNvPr id="10" name="shape4"/>
            <p:cNvSpPr txBox="1"/>
            <p:nvPr/>
          </p:nvSpPr>
          <p:spPr>
            <a:xfrm>
              <a:off x="1108149" y="2328545"/>
              <a:ext cx="2647279" cy="2308324"/>
            </a:xfrm>
            <a:prstGeom prst="rect">
              <a:avLst/>
            </a:prstGeom>
            <a:noFill/>
          </p:spPr>
          <p:txBody>
            <a:bodyPr wrap="none" rtlCol="0">
              <a:spAutoFit/>
            </a:bodyPr>
            <a:lstStyle/>
            <a:p>
              <a:r>
                <a:rPr lang="en-US" sz="1600" dirty="0" smtClean="0">
                  <a:solidFill>
                    <a:schemeClr val="bg2"/>
                  </a:solidFill>
                  <a:latin typeface="Courier New"/>
                  <a:cs typeface="Courier New"/>
                </a:rPr>
                <a:t>&lt;</a:t>
              </a:r>
              <a:r>
                <a:rPr lang="en-US" sz="1600" dirty="0">
                  <a:solidFill>
                    <a:schemeClr val="bg2"/>
                  </a:solidFill>
                  <a:latin typeface="Courier New"/>
                  <a:cs typeface="Courier New"/>
                </a:rPr>
                <a:t>body&gt;</a:t>
              </a:r>
            </a:p>
            <a:p>
              <a:r>
                <a:rPr lang="en-US" sz="1600" dirty="0">
                  <a:solidFill>
                    <a:schemeClr val="bg2"/>
                  </a:solidFill>
                  <a:latin typeface="Courier New"/>
                  <a:cs typeface="Courier New"/>
                </a:rPr>
                <a:t>&lt;h1&gt;Unobtrusive </a:t>
              </a:r>
              <a:endParaRPr lang="en-US" sz="1600" dirty="0" smtClean="0">
                <a:solidFill>
                  <a:schemeClr val="bg2"/>
                </a:solidFill>
                <a:latin typeface="Courier New"/>
                <a:cs typeface="Courier New"/>
              </a:endParaRPr>
            </a:p>
            <a:p>
              <a:r>
                <a:rPr lang="en-US" sz="1600" dirty="0" smtClean="0">
                  <a:solidFill>
                    <a:schemeClr val="bg2"/>
                  </a:solidFill>
                  <a:latin typeface="Courier New"/>
                  <a:cs typeface="Courier New"/>
                </a:rPr>
                <a:t>JavaScript</a:t>
              </a:r>
              <a:r>
                <a:rPr lang="en-US" sz="1600" dirty="0">
                  <a:solidFill>
                    <a:schemeClr val="bg2"/>
                  </a:solidFill>
                  <a:latin typeface="Courier New"/>
                  <a:cs typeface="Courier New"/>
                </a:rPr>
                <a:t>&lt;/h1&gt;</a:t>
              </a:r>
            </a:p>
            <a:p>
              <a:endParaRPr lang="en-US" sz="1600" dirty="0">
                <a:solidFill>
                  <a:schemeClr val="bg2"/>
                </a:solidFill>
                <a:latin typeface="Courier New"/>
                <a:cs typeface="Courier New"/>
              </a:endParaRPr>
            </a:p>
            <a:p>
              <a:r>
                <a:rPr lang="en-US" sz="1600" dirty="0">
                  <a:solidFill>
                    <a:schemeClr val="bg2"/>
                  </a:solidFill>
                  <a:latin typeface="Courier New"/>
                  <a:cs typeface="Courier New"/>
                </a:rPr>
                <a:t>. . .</a:t>
              </a:r>
            </a:p>
            <a:p>
              <a:endParaRPr lang="en-US" sz="1600" dirty="0">
                <a:solidFill>
                  <a:schemeClr val="bg2"/>
                </a:solidFill>
                <a:latin typeface="Courier New"/>
                <a:cs typeface="Courier New"/>
              </a:endParaRPr>
            </a:p>
            <a:p>
              <a:r>
                <a:rPr lang="en-US" sz="1600" dirty="0">
                  <a:solidFill>
                    <a:schemeClr val="bg2"/>
                  </a:solidFill>
                  <a:latin typeface="Courier New"/>
                  <a:cs typeface="Courier New"/>
                </a:rPr>
                <a:t>&lt;script src="my.js"</a:t>
              </a:r>
              <a:r>
                <a:rPr lang="en-US" sz="1600" dirty="0" smtClean="0">
                  <a:solidFill>
                    <a:schemeClr val="bg2"/>
                  </a:solidFill>
                  <a:latin typeface="Courier New"/>
                  <a:cs typeface="Courier New"/>
                </a:rPr>
                <a:t>&gt;</a:t>
              </a:r>
            </a:p>
            <a:p>
              <a:r>
                <a:rPr lang="en-US" sz="1600" dirty="0" smtClean="0">
                  <a:solidFill>
                    <a:schemeClr val="bg2"/>
                  </a:solidFill>
                  <a:latin typeface="Courier New"/>
                  <a:cs typeface="Courier New"/>
                </a:rPr>
                <a:t>&lt;</a:t>
              </a:r>
              <a:r>
                <a:rPr lang="en-US" sz="1600" dirty="0">
                  <a:solidFill>
                    <a:schemeClr val="bg2"/>
                  </a:solidFill>
                  <a:latin typeface="Courier New"/>
                  <a:cs typeface="Courier New"/>
                </a:rPr>
                <a:t>/script</a:t>
              </a:r>
              <a:r>
                <a:rPr lang="en-US" sz="1600" dirty="0" smtClean="0">
                  <a:solidFill>
                    <a:schemeClr val="bg2"/>
                  </a:solidFill>
                  <a:latin typeface="Courier New"/>
                  <a:cs typeface="Courier New"/>
                </a:rPr>
                <a:t>&gt;</a:t>
              </a:r>
              <a:endParaRPr lang="en-US" sz="1600" dirty="0">
                <a:solidFill>
                  <a:schemeClr val="bg2"/>
                </a:solidFill>
                <a:latin typeface="Courier New"/>
                <a:cs typeface="Courier New"/>
              </a:endParaRPr>
            </a:p>
            <a:p>
              <a:r>
                <a:rPr lang="en-US" sz="1600" dirty="0">
                  <a:solidFill>
                    <a:schemeClr val="bg2"/>
                  </a:solidFill>
                  <a:latin typeface="Courier New"/>
                  <a:cs typeface="Courier New"/>
                </a:rPr>
                <a:t>&lt;/body</a:t>
              </a:r>
              <a:r>
                <a:rPr lang="en-US" sz="1600" dirty="0" smtClean="0">
                  <a:solidFill>
                    <a:schemeClr val="bg2"/>
                  </a:solidFill>
                  <a:latin typeface="Courier New"/>
                  <a:cs typeface="Courier New"/>
                </a:rPr>
                <a:t>&gt;</a:t>
              </a:r>
              <a:endParaRPr lang="en-US" sz="1600" dirty="0">
                <a:solidFill>
                  <a:schemeClr val="bg2"/>
                </a:solidFill>
                <a:latin typeface="Courier New"/>
                <a:cs typeface="Courier New"/>
              </a:endParaRPr>
            </a:p>
          </p:txBody>
        </p:sp>
        <p:sp>
          <p:nvSpPr>
            <p:cNvPr id="11" name="shape3"/>
            <p:cNvSpPr txBox="1"/>
            <p:nvPr/>
          </p:nvSpPr>
          <p:spPr>
            <a:xfrm>
              <a:off x="1128828" y="5026306"/>
              <a:ext cx="2828079" cy="738664"/>
            </a:xfrm>
            <a:prstGeom prst="rect">
              <a:avLst/>
            </a:prstGeom>
            <a:noFill/>
            <a:ln>
              <a:noFill/>
            </a:ln>
          </p:spPr>
          <p:txBody>
            <a:bodyPr wrap="square" rtlCol="0">
              <a:spAutoFit/>
            </a:bodyPr>
            <a:lstStyle/>
            <a:p>
              <a:r>
                <a:rPr lang="fr-FR" dirty="0" smtClean="0">
                  <a:solidFill>
                    <a:srgbClr val="000000"/>
                  </a:solidFill>
                  <a:latin typeface="Arial"/>
                  <a:cs typeface="Arial"/>
                </a:rPr>
                <a:t>Balisage sémantique seulement</a:t>
              </a:r>
            </a:p>
            <a:p>
              <a:r>
                <a:rPr lang="fr-FR" dirty="0" smtClean="0">
                  <a:solidFill>
                    <a:srgbClr val="000000"/>
                  </a:solidFill>
                  <a:latin typeface="Arial"/>
                  <a:cs typeface="Arial"/>
                </a:rPr>
                <a:t>Charger le JavaScript externe</a:t>
              </a:r>
            </a:p>
            <a:p>
              <a:r>
                <a:rPr lang="fr-FR" dirty="0" smtClean="0">
                  <a:solidFill>
                    <a:srgbClr val="000000"/>
                  </a:solidFill>
                  <a:latin typeface="Arial"/>
                  <a:cs typeface="Arial"/>
                </a:rPr>
                <a:t>Juste avant </a:t>
              </a:r>
              <a:r>
                <a:rPr lang="fr-FR" dirty="0" smtClean="0">
                  <a:solidFill>
                    <a:srgbClr val="000000"/>
                  </a:solidFill>
                  <a:latin typeface="Courier New" pitchFamily="49" charset="0"/>
                  <a:cs typeface="Courier New" pitchFamily="49" charset="0"/>
                </a:rPr>
                <a:t>&lt;/body&gt;</a:t>
              </a:r>
            </a:p>
          </p:txBody>
        </p:sp>
        <p:cxnSp>
          <p:nvCxnSpPr>
            <p:cNvPr id="9" name="shape2"/>
            <p:cNvCxnSpPr/>
            <p:nvPr/>
          </p:nvCxnSpPr>
          <p:spPr bwMode="auto">
            <a:xfrm flipV="1">
              <a:off x="3112826" y="3315977"/>
              <a:ext cx="2004676" cy="522989"/>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 name="shape1"/>
            <p:cNvSpPr txBox="1"/>
            <p:nvPr/>
          </p:nvSpPr>
          <p:spPr>
            <a:xfrm>
              <a:off x="5213685" y="2624252"/>
              <a:ext cx="2740526" cy="2031325"/>
            </a:xfrm>
            <a:prstGeom prst="rect">
              <a:avLst/>
            </a:prstGeom>
            <a:noFill/>
          </p:spPr>
          <p:txBody>
            <a:bodyPr wrap="square" rtlCol="0">
              <a:spAutoFit/>
            </a:bodyPr>
            <a:lstStyle/>
            <a:p>
              <a:r>
                <a:rPr lang="en-US" dirty="0">
                  <a:solidFill>
                    <a:schemeClr val="bg2"/>
                  </a:solidFill>
                  <a:latin typeface="Courier New"/>
                  <a:cs typeface="Courier New"/>
                </a:rPr>
                <a:t>document.getElementById('parent').className = 'collapsedImg';</a:t>
              </a:r>
            </a:p>
            <a:p>
              <a:endParaRPr lang="en-US" dirty="0" smtClean="0">
                <a:solidFill>
                  <a:schemeClr val="bg2"/>
                </a:solidFill>
                <a:latin typeface="Courier New"/>
                <a:cs typeface="Courier New"/>
              </a:endParaRPr>
            </a:p>
            <a:p>
              <a:r>
                <a:rPr lang="en-US" dirty="0" smtClean="0">
                  <a:solidFill>
                    <a:schemeClr val="bg2"/>
                  </a:solidFill>
                  <a:latin typeface="Courier New"/>
                  <a:cs typeface="Courier New"/>
                </a:rPr>
                <a:t>document.getElementById</a:t>
              </a:r>
              <a:r>
                <a:rPr lang="en-US" dirty="0">
                  <a:solidFill>
                    <a:schemeClr val="bg2"/>
                  </a:solidFill>
                  <a:latin typeface="Courier New"/>
                  <a:cs typeface="Courier New"/>
                </a:rPr>
                <a:t>('child').className = 'collapsed</a:t>
              </a:r>
              <a:r>
                <a:rPr lang="en-US" dirty="0" smtClean="0">
                  <a:solidFill>
                    <a:schemeClr val="bg2"/>
                  </a:solidFill>
                  <a:latin typeface="Courier New"/>
                  <a:cs typeface="Courier New"/>
                </a:rPr>
                <a:t>'</a:t>
              </a:r>
            </a:p>
            <a:p>
              <a:endParaRPr lang="en-US" dirty="0">
                <a:solidFill>
                  <a:schemeClr val="bg2"/>
                </a:solidFill>
                <a:latin typeface="Courier New"/>
                <a:cs typeface="Courier New"/>
              </a:endParaRPr>
            </a:p>
            <a:p>
              <a:r>
                <a:rPr lang="en-US" dirty="0" smtClean="0">
                  <a:solidFill>
                    <a:schemeClr val="bg2"/>
                  </a:solidFill>
                  <a:latin typeface="Courier New"/>
                  <a:cs typeface="Courier New"/>
                </a:rPr>
                <a:t>. . .</a:t>
              </a:r>
              <a:endParaRPr lang="en-US" dirty="0">
                <a:solidFill>
                  <a:schemeClr val="bg2"/>
                </a:solidFill>
              </a:endParaRPr>
            </a:p>
          </p:txBody>
        </p:sp>
      </p:grpSp>
    </p:spTree>
    <p:custDataLst>
      <p:tags r:id="rId1"/>
    </p:custDataLst>
    <p:extLst>
      <p:ext uri="{BB962C8B-B14F-4D97-AF65-F5344CB8AC3E}">
        <p14:creationId xmlns:p14="http://schemas.microsoft.com/office/powerpoint/2010/main" val="20554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584200"/>
            <a:ext cx="8599488" cy="1102866"/>
          </a:xfrm>
        </p:spPr>
        <p:txBody>
          <a:bodyPr/>
          <a:lstStyle/>
          <a:p>
            <a:r>
              <a:rPr lang="fr-FR" noProof="0" dirty="0" smtClean="0"/>
              <a:t>Exemple précédent avec JavaScript </a:t>
            </a:r>
            <a:r>
              <a:rPr lang="fr-FR" dirty="0" smtClean="0"/>
              <a:t>encapsulé </a:t>
            </a:r>
            <a:r>
              <a:rPr lang="fr-FR" noProof="0" dirty="0" smtClean="0"/>
              <a:t>réécrit sous forme de JavaScript non intrusif</a:t>
            </a:r>
          </a:p>
          <a:p>
            <a:endParaRPr lang="fr-FR" noProof="0" dirty="0"/>
          </a:p>
        </p:txBody>
      </p:sp>
      <p:sp>
        <p:nvSpPr>
          <p:cNvPr id="2" name="Title 1"/>
          <p:cNvSpPr>
            <a:spLocks noGrp="1"/>
          </p:cNvSpPr>
          <p:nvPr>
            <p:ph type="title"/>
          </p:nvPr>
        </p:nvSpPr>
        <p:spPr/>
        <p:txBody>
          <a:bodyPr/>
          <a:lstStyle/>
          <a:p>
            <a:r>
              <a:rPr lang="fr-FR" noProof="0" dirty="0" smtClean="0"/>
              <a:t>Exemple de JavaScript non intrusif</a:t>
            </a:r>
            <a:endParaRPr lang="fr-FR" noProof="0" dirty="0"/>
          </a:p>
        </p:txBody>
      </p:sp>
      <p:sp>
        <p:nvSpPr>
          <p:cNvPr id="6" name="shape2"/>
          <p:cNvSpPr txBox="1"/>
          <p:nvPr/>
        </p:nvSpPr>
        <p:spPr>
          <a:xfrm>
            <a:off x="924269" y="1328787"/>
            <a:ext cx="7295462" cy="2616614"/>
          </a:xfrm>
          <a:prstGeom prst="rect">
            <a:avLst/>
          </a:prstGeom>
          <a:noFill/>
          <a:ln w="28575">
            <a:solidFill>
              <a:srgbClr val="009905"/>
            </a:solidFill>
          </a:ln>
          <a:effectLst/>
        </p:spPr>
        <p:txBody>
          <a:bodyPr wrap="none" rtlCol="0">
            <a:spAutoFit/>
          </a:bodyPr>
          <a:lstStyle/>
          <a:p>
            <a:pPr>
              <a:lnSpc>
                <a:spcPct val="90000"/>
              </a:lnSpc>
            </a:pPr>
            <a:r>
              <a:rPr lang="en-US" dirty="0">
                <a:solidFill>
                  <a:schemeClr val="bg2"/>
                </a:solidFill>
                <a:latin typeface="Courier New" pitchFamily="49" charset="0"/>
              </a:rPr>
              <a:t>&lt;body&gt;</a:t>
            </a:r>
          </a:p>
          <a:p>
            <a:pPr>
              <a:lnSpc>
                <a:spcPct val="90000"/>
              </a:lnSpc>
            </a:pPr>
            <a:endParaRPr lang="en-US" dirty="0">
              <a:solidFill>
                <a:schemeClr val="bg2"/>
              </a:solidFill>
              <a:latin typeface="Courier New" pitchFamily="49" charset="0"/>
            </a:endParaRPr>
          </a:p>
          <a:p>
            <a:pPr>
              <a:lnSpc>
                <a:spcPct val="90000"/>
              </a:lnSpc>
            </a:pPr>
            <a:r>
              <a:rPr lang="en-US" dirty="0">
                <a:solidFill>
                  <a:schemeClr val="bg2"/>
                </a:solidFill>
                <a:latin typeface="Courier New" pitchFamily="49" charset="0"/>
              </a:rPr>
              <a:t>&lt;ul&gt;</a:t>
            </a:r>
          </a:p>
          <a:p>
            <a:pPr>
              <a:lnSpc>
                <a:spcPct val="90000"/>
              </a:lnSpc>
            </a:pPr>
            <a:r>
              <a:rPr lang="en-US" dirty="0">
                <a:solidFill>
                  <a:schemeClr val="bg2"/>
                </a:solidFill>
                <a:latin typeface="Courier New" pitchFamily="49" charset="0"/>
              </a:rPr>
              <a:t>  &lt;li class=</a:t>
            </a:r>
            <a:r>
              <a:rPr lang="en-US" dirty="0" smtClean="0">
                <a:solidFill>
                  <a:schemeClr val="bg2"/>
                </a:solidFill>
                <a:latin typeface="Courier New" pitchFamily="49" charset="0"/>
              </a:rPr>
              <a:t>"</a:t>
            </a:r>
            <a:r>
              <a:rPr lang="en-US" dirty="0">
                <a:solidFill>
                  <a:schemeClr val="bg2"/>
                </a:solidFill>
                <a:latin typeface="Courier New" pitchFamily="49" charset="0"/>
              </a:rPr>
              <a:t>e</a:t>
            </a:r>
            <a:r>
              <a:rPr lang="en-US" dirty="0" smtClean="0">
                <a:solidFill>
                  <a:schemeClr val="bg2"/>
                </a:solidFill>
                <a:latin typeface="Courier New" pitchFamily="49" charset="0"/>
              </a:rPr>
              <a:t>xpandedImg" </a:t>
            </a:r>
            <a:r>
              <a:rPr lang="en-US" dirty="0">
                <a:solidFill>
                  <a:schemeClr val="bg2"/>
                </a:solidFill>
                <a:latin typeface="Courier New" pitchFamily="49" charset="0"/>
              </a:rPr>
              <a:t>id="parent"&gt;Amsterdam Schiphol Airport </a:t>
            </a:r>
          </a:p>
          <a:p>
            <a:pPr>
              <a:lnSpc>
                <a:spcPct val="90000"/>
              </a:lnSpc>
            </a:pPr>
            <a:r>
              <a:rPr lang="en-US" dirty="0">
                <a:solidFill>
                  <a:schemeClr val="bg2"/>
                </a:solidFill>
                <a:latin typeface="Courier New" pitchFamily="49" charset="0"/>
              </a:rPr>
              <a:t>    &lt;ul class="expanded" id="child"&gt;</a:t>
            </a:r>
          </a:p>
          <a:p>
            <a:pPr>
              <a:lnSpc>
                <a:spcPct val="90000"/>
              </a:lnSpc>
            </a:pPr>
            <a:r>
              <a:rPr lang="en-US" dirty="0">
                <a:solidFill>
                  <a:schemeClr val="bg2"/>
                </a:solidFill>
                <a:latin typeface="Courier New" pitchFamily="49" charset="0"/>
              </a:rPr>
              <a:t>      &lt;li&gt;The Netherlands' largest international airport. ...&lt;/li&gt;</a:t>
            </a:r>
          </a:p>
          <a:p>
            <a:pPr>
              <a:lnSpc>
                <a:spcPct val="90000"/>
              </a:lnSpc>
            </a:pPr>
            <a:r>
              <a:rPr lang="en-US" dirty="0">
                <a:solidFill>
                  <a:schemeClr val="bg2"/>
                </a:solidFill>
                <a:latin typeface="Courier New" pitchFamily="49" charset="0"/>
              </a:rPr>
              <a:t>    &lt;/ul&gt;</a:t>
            </a:r>
          </a:p>
          <a:p>
            <a:pPr>
              <a:lnSpc>
                <a:spcPct val="90000"/>
              </a:lnSpc>
            </a:pPr>
            <a:r>
              <a:rPr lang="en-US" dirty="0">
                <a:solidFill>
                  <a:schemeClr val="bg2"/>
                </a:solidFill>
                <a:latin typeface="Courier New" pitchFamily="49" charset="0"/>
              </a:rPr>
              <a:t>  &lt;/li&gt;</a:t>
            </a:r>
          </a:p>
          <a:p>
            <a:pPr>
              <a:lnSpc>
                <a:spcPct val="90000"/>
              </a:lnSpc>
            </a:pPr>
            <a:r>
              <a:rPr lang="en-US" dirty="0">
                <a:solidFill>
                  <a:schemeClr val="bg2"/>
                </a:solidFill>
                <a:latin typeface="Courier New" pitchFamily="49" charset="0"/>
              </a:rPr>
              <a:t>&lt;/ul&gt;</a:t>
            </a:r>
          </a:p>
          <a:p>
            <a:pPr>
              <a:lnSpc>
                <a:spcPct val="90000"/>
              </a:lnSpc>
            </a:pPr>
            <a:endParaRPr lang="en-US" dirty="0">
              <a:solidFill>
                <a:schemeClr val="bg2"/>
              </a:solidFill>
              <a:latin typeface="Courier New" pitchFamily="49" charset="0"/>
            </a:endParaRPr>
          </a:p>
          <a:p>
            <a:pPr>
              <a:lnSpc>
                <a:spcPct val="90000"/>
              </a:lnSpc>
            </a:pPr>
            <a:r>
              <a:rPr lang="en-US" dirty="0">
                <a:solidFill>
                  <a:schemeClr val="bg2"/>
                </a:solidFill>
                <a:latin typeface="Courier New" pitchFamily="49" charset="0"/>
              </a:rPr>
              <a:t>&lt;script type="text/javascript" src="my.js"&gt;</a:t>
            </a:r>
          </a:p>
          <a:p>
            <a:pPr>
              <a:lnSpc>
                <a:spcPct val="90000"/>
              </a:lnSpc>
            </a:pPr>
            <a:r>
              <a:rPr lang="en-US" dirty="0">
                <a:solidFill>
                  <a:schemeClr val="bg2"/>
                </a:solidFill>
                <a:latin typeface="Courier New" pitchFamily="49" charset="0"/>
              </a:rPr>
              <a:t>&lt;/script&gt;</a:t>
            </a:r>
          </a:p>
          <a:p>
            <a:pPr>
              <a:lnSpc>
                <a:spcPct val="90000"/>
              </a:lnSpc>
            </a:pPr>
            <a:r>
              <a:rPr lang="en-US" dirty="0">
                <a:solidFill>
                  <a:schemeClr val="bg2"/>
                </a:solidFill>
                <a:latin typeface="Courier New" pitchFamily="49" charset="0"/>
              </a:rPr>
              <a:t>&lt;/body</a:t>
            </a:r>
            <a:r>
              <a:rPr lang="en-US" dirty="0" smtClean="0">
                <a:solidFill>
                  <a:schemeClr val="bg2"/>
                </a:solidFill>
                <a:latin typeface="Courier New" pitchFamily="49" charset="0"/>
              </a:rPr>
              <a:t>&gt;</a:t>
            </a:r>
            <a:endParaRPr lang="en-US" dirty="0">
              <a:solidFill>
                <a:schemeClr val="bg2"/>
              </a:solidFill>
              <a:latin typeface="Courier New" pitchFamily="49" charset="0"/>
            </a:endParaRPr>
          </a:p>
        </p:txBody>
      </p:sp>
    </p:spTree>
    <p:custDataLst>
      <p:tags r:id="rId1"/>
    </p:custDataLst>
    <p:extLst>
      <p:ext uri="{BB962C8B-B14F-4D97-AF65-F5344CB8AC3E}">
        <p14:creationId xmlns:p14="http://schemas.microsoft.com/office/powerpoint/2010/main" val="876363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V" val="32333139204131"/>
  <p:tag name="TL" val="3234302C3534302C343530"/>
  <p:tag name="IPF" val="422C4A6176615363726970742053796E746178"/>
</p:tagLst>
</file>

<file path=ppt/tags/tag10.xml><?xml version="1.0" encoding="utf-8"?>
<p:tagLst xmlns:a="http://schemas.openxmlformats.org/drawingml/2006/main" xmlns:r="http://schemas.openxmlformats.org/officeDocument/2006/relationships" xmlns:p="http://schemas.openxmlformats.org/presentationml/2006/main">
  <p:tag name="IPF" val="522C416363657373696E6720746865205765622050616765"/>
</p:tagLst>
</file>

<file path=ppt/tags/tag11.xml><?xml version="1.0" encoding="utf-8"?>
<p:tagLst xmlns:a="http://schemas.openxmlformats.org/drawingml/2006/main" xmlns:r="http://schemas.openxmlformats.org/officeDocument/2006/relationships" xmlns:p="http://schemas.openxmlformats.org/presentationml/2006/main">
  <p:tag name="IPF" val="4C2C416363657373696E67207468652042726F77736572"/>
</p:tagLst>
</file>

<file path=ppt/tags/tag12.xml><?xml version="1.0" encoding="utf-8"?>
<p:tagLst xmlns:a="http://schemas.openxmlformats.org/drawingml/2006/main" xmlns:r="http://schemas.openxmlformats.org/officeDocument/2006/relationships" xmlns:p="http://schemas.openxmlformats.org/presentationml/2006/main">
  <p:tag name="IPF" val="522C526573706F6E64696E6720746F204576656E7473"/>
</p:tagLst>
</file>

<file path=ppt/tags/tag13.xml><?xml version="1.0" encoding="utf-8"?>
<p:tagLst xmlns:a="http://schemas.openxmlformats.org/drawingml/2006/main" xmlns:r="http://schemas.openxmlformats.org/officeDocument/2006/relationships" xmlns:p="http://schemas.openxmlformats.org/presentationml/2006/main">
  <p:tag name="IPF" val="4C2C576869746573706163652C204C696E6520427265616B732C20616E642053656D69636F6C6F6E73"/>
</p:tagLst>
</file>

<file path=ppt/tags/tag14.xml><?xml version="1.0" encoding="utf-8"?>
<p:tagLst xmlns:a="http://schemas.openxmlformats.org/drawingml/2006/main" xmlns:r="http://schemas.openxmlformats.org/officeDocument/2006/relationships" xmlns:p="http://schemas.openxmlformats.org/presentationml/2006/main">
  <p:tag name="IPF" val="4C2C4465636C6172696E67205661726961626C6573"/>
</p:tagLst>
</file>

<file path=ppt/tags/tag15.xml><?xml version="1.0" encoding="utf-8"?>
<p:tagLst xmlns:a="http://schemas.openxmlformats.org/drawingml/2006/main" xmlns:r="http://schemas.openxmlformats.org/officeDocument/2006/relationships" xmlns:p="http://schemas.openxmlformats.org/presentationml/2006/main">
  <p:tag name="IPF" val="4C2C53656D69636F6C6F6E73"/>
</p:tagLst>
</file>

<file path=ppt/tags/tag16.xml><?xml version="1.0" encoding="utf-8"?>
<p:tagLst xmlns:a="http://schemas.openxmlformats.org/drawingml/2006/main" xmlns:r="http://schemas.openxmlformats.org/officeDocument/2006/relationships" xmlns:p="http://schemas.openxmlformats.org/presentationml/2006/main">
  <p:tag name="IPF" val="522C4964656E74696669657273"/>
</p:tagLst>
</file>

<file path=ppt/tags/tag17.xml><?xml version="1.0" encoding="utf-8"?>
<p:tagLst xmlns:a="http://schemas.openxmlformats.org/drawingml/2006/main" xmlns:r="http://schemas.openxmlformats.org/officeDocument/2006/relationships" xmlns:p="http://schemas.openxmlformats.org/presentationml/2006/main">
  <p:tag name="IPF" val="4C2C546865204A6176615363726970742044617461205479706573"/>
</p:tagLst>
</file>

<file path=ppt/tags/tag18.xml><?xml version="1.0" encoding="utf-8"?>
<p:tagLst xmlns:a="http://schemas.openxmlformats.org/drawingml/2006/main" xmlns:r="http://schemas.openxmlformats.org/officeDocument/2006/relationships" xmlns:p="http://schemas.openxmlformats.org/presentationml/2006/main">
  <p:tag name="IPF" val="4C2C546865204A61766153637269707420446174612054797065732028636F6E74696E75656429"/>
</p:tagLst>
</file>

<file path=ppt/tags/tag19.xml><?xml version="1.0" encoding="utf-8"?>
<p:tagLst xmlns:a="http://schemas.openxmlformats.org/drawingml/2006/main" xmlns:r="http://schemas.openxmlformats.org/officeDocument/2006/relationships" xmlns:p="http://schemas.openxmlformats.org/presentationml/2006/main">
  <p:tag name="IPF" val="522C546865204A61766153637269707420446174612054797065732028636F6E74696E75656429"/>
</p:tagLst>
</file>

<file path=ppt/tags/tag2.xml><?xml version="1.0" encoding="utf-8"?>
<p:tagLst xmlns:a="http://schemas.openxmlformats.org/drawingml/2006/main" xmlns:r="http://schemas.openxmlformats.org/officeDocument/2006/relationships" xmlns:p="http://schemas.openxmlformats.org/presentationml/2006/main">
  <p:tag name="IPF" val="4C2C4A61766153637269707420446562756767657273"/>
</p:tagLst>
</file>

<file path=ppt/tags/tag20.xml><?xml version="1.0" encoding="utf-8"?>
<p:tagLst xmlns:a="http://schemas.openxmlformats.org/drawingml/2006/main" xmlns:r="http://schemas.openxmlformats.org/officeDocument/2006/relationships" xmlns:p="http://schemas.openxmlformats.org/presentationml/2006/main">
  <p:tag name="IPF" val="522C4461746120547970696E6720616E64204A617661536372697074"/>
</p:tagLst>
</file>

<file path=ppt/tags/tag21.xml><?xml version="1.0" encoding="utf-8"?>
<p:tagLst xmlns:a="http://schemas.openxmlformats.org/drawingml/2006/main" xmlns:r="http://schemas.openxmlformats.org/officeDocument/2006/relationships" xmlns:p="http://schemas.openxmlformats.org/presentationml/2006/main">
  <p:tag name="IPF" val="522C53696D706C652045787072657373696F6E73"/>
</p:tagLst>
</file>

<file path=ppt/tags/tag22.xml><?xml version="1.0" encoding="utf-8"?>
<p:tagLst xmlns:a="http://schemas.openxmlformats.org/drawingml/2006/main" xmlns:r="http://schemas.openxmlformats.org/officeDocument/2006/relationships" xmlns:p="http://schemas.openxmlformats.org/presentationml/2006/main">
  <p:tag name="IPF" val="4C2C4261736963204F70657261746F7273"/>
</p:tagLst>
</file>

<file path=ppt/tags/tag23.xml><?xml version="1.0" encoding="utf-8"?>
<p:tagLst xmlns:a="http://schemas.openxmlformats.org/drawingml/2006/main" xmlns:r="http://schemas.openxmlformats.org/officeDocument/2006/relationships" xmlns:p="http://schemas.openxmlformats.org/presentationml/2006/main">
  <p:tag name="IPF" val="4C2C54657374696E6720666F7220457175616C697479"/>
</p:tagLst>
</file>

<file path=ppt/tags/tag24.xml><?xml version="1.0" encoding="utf-8"?>
<p:tagLst xmlns:a="http://schemas.openxmlformats.org/drawingml/2006/main" xmlns:r="http://schemas.openxmlformats.org/officeDocument/2006/relationships" xmlns:p="http://schemas.openxmlformats.org/presentationml/2006/main">
  <p:tag name="IPF" val="522C54686520747970656F66204F70657261746F72"/>
</p:tagLst>
</file>

<file path=ppt/tags/tag25.xml><?xml version="1.0" encoding="utf-8"?>
<p:tagLst xmlns:a="http://schemas.openxmlformats.org/drawingml/2006/main" xmlns:r="http://schemas.openxmlformats.org/officeDocument/2006/relationships" xmlns:p="http://schemas.openxmlformats.org/presentationml/2006/main">
  <p:tag name="IPF" val="4C2C54686520747970656F66204F70657261746F722076732E20636F6E7374727563746F722050726F7065727479"/>
</p:tagLst>
</file>

<file path=ppt/tags/tag26.xml><?xml version="1.0" encoding="utf-8"?>
<p:tagLst xmlns:a="http://schemas.openxmlformats.org/drawingml/2006/main" xmlns:r="http://schemas.openxmlformats.org/officeDocument/2006/relationships" xmlns:p="http://schemas.openxmlformats.org/presentationml/2006/main">
  <p:tag name="IPF" val="522C4D616B696E67204465636973696F6E7320696E204A617661536372697074"/>
</p:tagLst>
</file>

<file path=ppt/tags/tag27.xml><?xml version="1.0" encoding="utf-8"?>
<p:tagLst xmlns:a="http://schemas.openxmlformats.org/drawingml/2006/main" xmlns:r="http://schemas.openxmlformats.org/officeDocument/2006/relationships" xmlns:p="http://schemas.openxmlformats.org/presentationml/2006/main">
  <p:tag name="IPF" val="4C2C436F6D706F756E642053746174656D656E7473"/>
</p:tagLst>
</file>

<file path=ppt/tags/tag28.xml><?xml version="1.0" encoding="utf-8"?>
<p:tagLst xmlns:a="http://schemas.openxmlformats.org/drawingml/2006/main" xmlns:r="http://schemas.openxmlformats.org/officeDocument/2006/relationships" xmlns:p="http://schemas.openxmlformats.org/presentationml/2006/main">
  <p:tag name="IPF" val="522C4164646974696F6E616C206966202020656C736520496E666F726D6174696F6E"/>
</p:tagLst>
</file>

<file path=ppt/tags/tag29.xml><?xml version="1.0" encoding="utf-8"?>
<p:tagLst xmlns:a="http://schemas.openxmlformats.org/drawingml/2006/main" xmlns:r="http://schemas.openxmlformats.org/officeDocument/2006/relationships" xmlns:p="http://schemas.openxmlformats.org/presentationml/2006/main">
  <p:tag name="IPF" val="522C54686520436F6E646974696F6E616C20285465726E61727929204F70657261746F72"/>
</p:tagLst>
</file>

<file path=ppt/tags/tag3.xml><?xml version="1.0" encoding="utf-8"?>
<p:tagLst xmlns:a="http://schemas.openxmlformats.org/drawingml/2006/main" xmlns:r="http://schemas.openxmlformats.org/officeDocument/2006/relationships" xmlns:p="http://schemas.openxmlformats.org/presentationml/2006/main">
  <p:tag name="IPF" val="4C2C416464696E67204A61766153637269707420746F2061205765622050616765"/>
</p:tagLst>
</file>

<file path=ppt/tags/tag30.xml><?xml version="1.0" encoding="utf-8"?>
<p:tagLst xmlns:a="http://schemas.openxmlformats.org/drawingml/2006/main" xmlns:r="http://schemas.openxmlformats.org/officeDocument/2006/relationships" xmlns:p="http://schemas.openxmlformats.org/presentationml/2006/main">
  <p:tag name="IPF" val="4C2C4C6F6F70696E6720696E204A6176615363726970743A2054686520666F72204C6F6F70"/>
</p:tagLst>
</file>

<file path=ppt/tags/tag31.xml><?xml version="1.0" encoding="utf-8"?>
<p:tagLst xmlns:a="http://schemas.openxmlformats.org/drawingml/2006/main" xmlns:r="http://schemas.openxmlformats.org/officeDocument/2006/relationships" xmlns:p="http://schemas.openxmlformats.org/presentationml/2006/main">
  <p:tag name="IPF" val="522C4C6F6F70696E6720696E204A6176615363726970743A2054686520666F72204C6F6F702028636F6E74696E75656429"/>
</p:tagLst>
</file>

<file path=ppt/tags/tag32.xml><?xml version="1.0" encoding="utf-8"?>
<p:tagLst xmlns:a="http://schemas.openxmlformats.org/drawingml/2006/main" xmlns:r="http://schemas.openxmlformats.org/officeDocument/2006/relationships" xmlns:p="http://schemas.openxmlformats.org/presentationml/2006/main">
  <p:tag name="IPF" val="4C2C4C6F6F70696E6720696E204A6176615363726970743A20546865207768696C65204C6F6F70"/>
</p:tagLst>
</file>

<file path=ppt/tags/tag33.xml><?xml version="1.0" encoding="utf-8"?>
<p:tagLst xmlns:a="http://schemas.openxmlformats.org/drawingml/2006/main" xmlns:r="http://schemas.openxmlformats.org/officeDocument/2006/relationships" xmlns:p="http://schemas.openxmlformats.org/presentationml/2006/main">
  <p:tag name="IPF" val="522C446F2020205768696C65"/>
</p:tagLst>
</file>

<file path=ppt/tags/tag34.xml><?xml version="1.0" encoding="utf-8"?>
<p:tagLst xmlns:a="http://schemas.openxmlformats.org/drawingml/2006/main" xmlns:r="http://schemas.openxmlformats.org/officeDocument/2006/relationships" xmlns:p="http://schemas.openxmlformats.org/presentationml/2006/main">
  <p:tag name="IPF" val="4C2C7377697463682053746174656D656E7473"/>
</p:tagLst>
</file>

<file path=ppt/tags/tag35.xml><?xml version="1.0" encoding="utf-8"?>
<p:tagLst xmlns:a="http://schemas.openxmlformats.org/drawingml/2006/main" xmlns:r="http://schemas.openxmlformats.org/officeDocument/2006/relationships" xmlns:p="http://schemas.openxmlformats.org/presentationml/2006/main">
  <p:tag name="IPF" val="522C7377697463682053746174656D656E7473"/>
</p:tagLst>
</file>

<file path=ppt/tags/tag36.xml><?xml version="1.0" encoding="utf-8"?>
<p:tagLst xmlns:a="http://schemas.openxmlformats.org/drawingml/2006/main" xmlns:r="http://schemas.openxmlformats.org/officeDocument/2006/relationships" xmlns:p="http://schemas.openxmlformats.org/presentationml/2006/main">
  <p:tag name="IPF" val="4C2C4F626A65637473"/>
</p:tagLst>
</file>

<file path=ppt/tags/tag37.xml><?xml version="1.0" encoding="utf-8"?>
<p:tagLst xmlns:a="http://schemas.openxmlformats.org/drawingml/2006/main" xmlns:r="http://schemas.openxmlformats.org/officeDocument/2006/relationships" xmlns:p="http://schemas.openxmlformats.org/presentationml/2006/main">
  <p:tag name="IPF" val="522C536F6D652055736566756C204275696C742D496E204F626A65637473"/>
</p:tagLst>
</file>

<file path=ppt/tags/tag38.xml><?xml version="1.0" encoding="utf-8"?>
<p:tagLst xmlns:a="http://schemas.openxmlformats.org/drawingml/2006/main" xmlns:r="http://schemas.openxmlformats.org/officeDocument/2006/relationships" xmlns:p="http://schemas.openxmlformats.org/presentationml/2006/main">
  <p:tag name="IPF" val="4C2C446F74206F7220427261636B6574204E6F746174696F6E"/>
</p:tagLst>
</file>

<file path=ppt/tags/tag39.xml><?xml version="1.0" encoding="utf-8"?>
<p:tagLst xmlns:a="http://schemas.openxmlformats.org/drawingml/2006/main" xmlns:r="http://schemas.openxmlformats.org/officeDocument/2006/relationships" xmlns:p="http://schemas.openxmlformats.org/presentationml/2006/main">
  <p:tag name="IPF" val="522C54686520476C6F62616C204F626A656374"/>
</p:tagLst>
</file>

<file path=ppt/tags/tag4.xml><?xml version="1.0" encoding="utf-8"?>
<p:tagLst xmlns:a="http://schemas.openxmlformats.org/drawingml/2006/main" xmlns:r="http://schemas.openxmlformats.org/officeDocument/2006/relationships" xmlns:p="http://schemas.openxmlformats.org/presentationml/2006/main">
  <p:tag name="IPF" val="522C416464696E67204A61766153637269707420746F2061205765622050616765"/>
</p:tagLst>
</file>

<file path=ppt/tags/tag40.xml><?xml version="1.0" encoding="utf-8"?>
<p:tagLst xmlns:a="http://schemas.openxmlformats.org/drawingml/2006/main" xmlns:r="http://schemas.openxmlformats.org/officeDocument/2006/relationships" xmlns:p="http://schemas.openxmlformats.org/presentationml/2006/main">
  <p:tag name="IPF" val="4C2C536F6D652055736566756C204275696C742D496E204F626A656374732028636F6E74696E75656429"/>
</p:tagLst>
</file>

<file path=ppt/tags/tag41.xml><?xml version="1.0" encoding="utf-8"?>
<p:tagLst xmlns:a="http://schemas.openxmlformats.org/drawingml/2006/main" xmlns:r="http://schemas.openxmlformats.org/officeDocument/2006/relationships" xmlns:p="http://schemas.openxmlformats.org/presentationml/2006/main">
  <p:tag name="IPF" val="522C4372656174696E672044617465204F626A65637473"/>
</p:tagLst>
</file>

<file path=ppt/tags/tag42.xml><?xml version="1.0" encoding="utf-8"?>
<p:tagLst xmlns:a="http://schemas.openxmlformats.org/drawingml/2006/main" xmlns:r="http://schemas.openxmlformats.org/officeDocument/2006/relationships" xmlns:p="http://schemas.openxmlformats.org/presentationml/2006/main">
  <p:tag name="IPF" val="4C2C5573696E67204461746573"/>
</p:tagLst>
</file>

<file path=ppt/tags/tag43.xml><?xml version="1.0" encoding="utf-8"?>
<p:tagLst xmlns:a="http://schemas.openxmlformats.org/drawingml/2006/main" xmlns:r="http://schemas.openxmlformats.org/officeDocument/2006/relationships" xmlns:p="http://schemas.openxmlformats.org/presentationml/2006/main">
  <p:tag name="IPF" val="522C4372656174696E6720417272617973206F66205661726961626C6573"/>
</p:tagLst>
</file>

<file path=ppt/tags/tag44.xml><?xml version="1.0" encoding="utf-8"?>
<p:tagLst xmlns:a="http://schemas.openxmlformats.org/drawingml/2006/main" xmlns:r="http://schemas.openxmlformats.org/officeDocument/2006/relationships" xmlns:p="http://schemas.openxmlformats.org/presentationml/2006/main">
  <p:tag name="IPF" val="4C2C41727261797320417265204F626A65637473"/>
</p:tagLst>
</file>

<file path=ppt/tags/tag45.xml><?xml version="1.0" encoding="utf-8"?>
<p:tagLst xmlns:a="http://schemas.openxmlformats.org/drawingml/2006/main" xmlns:r="http://schemas.openxmlformats.org/officeDocument/2006/relationships" xmlns:p="http://schemas.openxmlformats.org/presentationml/2006/main">
  <p:tag name="IPF" val="522C497465726174696E6720417272617973205769746820666F72456163682829"/>
</p:tagLst>
</file>

<file path=ppt/tags/tag46.xml><?xml version="1.0" encoding="utf-8"?>
<p:tagLst xmlns:a="http://schemas.openxmlformats.org/drawingml/2006/main" xmlns:r="http://schemas.openxmlformats.org/officeDocument/2006/relationships" xmlns:p="http://schemas.openxmlformats.org/presentationml/2006/main">
  <p:tag name="IPF" val="522C5573696E672041727261797320746F2044657465726D696E652074686520446179206F6620746865205765656B"/>
</p:tagLst>
</file>

<file path=ppt/tags/tag47.xml><?xml version="1.0" encoding="utf-8"?>
<p:tagLst xmlns:a="http://schemas.openxmlformats.org/drawingml/2006/main" xmlns:r="http://schemas.openxmlformats.org/officeDocument/2006/relationships" xmlns:p="http://schemas.openxmlformats.org/presentationml/2006/main">
  <p:tag name="IPF" val="522C4E6F64654C697374"/>
</p:tagLst>
</file>

<file path=ppt/tags/tag48.xml><?xml version="1.0" encoding="utf-8"?>
<p:tagLst xmlns:a="http://schemas.openxmlformats.org/drawingml/2006/main" xmlns:r="http://schemas.openxmlformats.org/officeDocument/2006/relationships" xmlns:p="http://schemas.openxmlformats.org/presentationml/2006/main">
  <p:tag name="IPF" val="522C436F6E646974696F6E616C20436F6465"/>
</p:tagLst>
</file>

<file path=ppt/tags/tag49.xml><?xml version="1.0" encoding="utf-8"?>
<p:tagLst xmlns:a="http://schemas.openxmlformats.org/drawingml/2006/main" xmlns:r="http://schemas.openxmlformats.org/officeDocument/2006/relationships" xmlns:p="http://schemas.openxmlformats.org/presentationml/2006/main">
  <p:tag name="IPF" val="4C2C486F7720446F2049204B6E6F772069662061204665617475726520497320537570706F727465643F"/>
</p:tagLst>
</file>

<file path=ppt/tags/tag5.xml><?xml version="1.0" encoding="utf-8"?>
<p:tagLst xmlns:a="http://schemas.openxmlformats.org/drawingml/2006/main" xmlns:r="http://schemas.openxmlformats.org/officeDocument/2006/relationships" xmlns:p="http://schemas.openxmlformats.org/presentationml/2006/main">
  <p:tag name="IPF" val="4C2C496D7061637473206F66203C7363726970743E20506C6163656D656E74"/>
</p:tagLst>
</file>

<file path=ppt/tags/tag50.xml><?xml version="1.0" encoding="utf-8"?>
<p:tagLst xmlns:a="http://schemas.openxmlformats.org/drawingml/2006/main" xmlns:r="http://schemas.openxmlformats.org/officeDocument/2006/relationships" xmlns:p="http://schemas.openxmlformats.org/presentationml/2006/main">
  <p:tag name="IPF" val="524C2C28203C2D6E6578742029202D2D2D53454E442D2D2D3E"/>
</p:tagLst>
</file>

<file path=ppt/tags/tag51.xml><?xml version="1.0" encoding="utf-8"?>
<p:tagLst xmlns:a="http://schemas.openxmlformats.org/drawingml/2006/main" xmlns:r="http://schemas.openxmlformats.org/officeDocument/2006/relationships" xmlns:p="http://schemas.openxmlformats.org/presentationml/2006/main">
  <p:tag name="IPF" val="4C2C466561747572652054657374696E67205769746820446F75626C65204E6567617469766573204578706C61696E6564"/>
</p:tagLst>
</file>

<file path=ppt/tags/tag52.xml><?xml version="1.0" encoding="utf-8"?>
<p:tagLst xmlns:a="http://schemas.openxmlformats.org/drawingml/2006/main" xmlns:r="http://schemas.openxmlformats.org/officeDocument/2006/relationships" xmlns:p="http://schemas.openxmlformats.org/presentationml/2006/main">
  <p:tag name="IPF" val="522C54657374696E6720576865746865722061205661726961626C6520416C726561647920457869737473"/>
</p:tagLst>
</file>

<file path=ppt/tags/tag53.xml><?xml version="1.0" encoding="utf-8"?>
<p:tagLst xmlns:a="http://schemas.openxmlformats.org/drawingml/2006/main" xmlns:r="http://schemas.openxmlformats.org/officeDocument/2006/relationships" xmlns:p="http://schemas.openxmlformats.org/presentationml/2006/main">
  <p:tag name="IPF" val="522C4175676D656E74696E67204F626A656374732057697468207468652050726F746F74797065"/>
</p:tagLst>
</file>

<file path=ppt/tags/tag54.xml><?xml version="1.0" encoding="utf-8"?>
<p:tagLst xmlns:a="http://schemas.openxmlformats.org/drawingml/2006/main" xmlns:r="http://schemas.openxmlformats.org/officeDocument/2006/relationships" xmlns:p="http://schemas.openxmlformats.org/presentationml/2006/main">
  <p:tag name="IPF" val="4C2C50726F746F74797065204578616D706C65"/>
</p:tagLst>
</file>

<file path=ppt/tags/tag55.xml><?xml version="1.0" encoding="utf-8"?>
<p:tagLst xmlns:a="http://schemas.openxmlformats.org/drawingml/2006/main" xmlns:r="http://schemas.openxmlformats.org/officeDocument/2006/relationships" xmlns:p="http://schemas.openxmlformats.org/presentationml/2006/main">
  <p:tag name="IPF" val="522C466561747572652054657374696E6720616E642050726F746F74797065"/>
</p:tagLst>
</file>

<file path=ppt/tags/tag6.xml><?xml version="1.0" encoding="utf-8"?>
<p:tagLst xmlns:a="http://schemas.openxmlformats.org/drawingml/2006/main" xmlns:r="http://schemas.openxmlformats.org/officeDocument/2006/relationships" xmlns:p="http://schemas.openxmlformats.org/presentationml/2006/main">
  <p:tag name="IPF" val="522C4F6274727573697665204A617661536372697074"/>
</p:tagLst>
</file>

<file path=ppt/tags/tag7.xml><?xml version="1.0" encoding="utf-8"?>
<p:tagLst xmlns:a="http://schemas.openxmlformats.org/drawingml/2006/main" xmlns:r="http://schemas.openxmlformats.org/officeDocument/2006/relationships" xmlns:p="http://schemas.openxmlformats.org/presentationml/2006/main">
  <p:tag name="IPF" val="4C2C556E6F6274727573697665204A617661536372697074"/>
</p:tagLst>
</file>

<file path=ppt/tags/tag8.xml><?xml version="1.0" encoding="utf-8"?>
<p:tagLst xmlns:a="http://schemas.openxmlformats.org/drawingml/2006/main" xmlns:r="http://schemas.openxmlformats.org/officeDocument/2006/relationships" xmlns:p="http://schemas.openxmlformats.org/presentationml/2006/main">
  <p:tag name="IPF" val="522C556E6F6274727573697665204A617661536372697074"/>
</p:tagLst>
</file>

<file path=ppt/tags/tag9.xml><?xml version="1.0" encoding="utf-8"?>
<p:tagLst xmlns:a="http://schemas.openxmlformats.org/drawingml/2006/main" xmlns:r="http://schemas.openxmlformats.org/officeDocument/2006/relationships" xmlns:p="http://schemas.openxmlformats.org/presentationml/2006/main">
  <p:tag name="IPF" val="4C2C556E6F6274727573697665204578616D706C65"/>
</p:tagLst>
</file>

<file path=ppt/theme/theme1.xml><?xml version="1.0" encoding="utf-8"?>
<a:theme xmlns:a="http://schemas.openxmlformats.org/drawingml/2006/main" name="Modèle LtreeMaster">
  <a:themeElements>
    <a:clrScheme name="">
      <a:dk1>
        <a:srgbClr val="000080"/>
      </a:dk1>
      <a:lt1>
        <a:srgbClr val="FFCC99"/>
      </a:lt1>
      <a:dk2>
        <a:srgbClr val="FFFFFF"/>
      </a:dk2>
      <a:lt2>
        <a:srgbClr val="000000"/>
      </a:lt2>
      <a:accent1>
        <a:srgbClr val="FFFFCC"/>
      </a:accent1>
      <a:accent2>
        <a:srgbClr val="B90117"/>
      </a:accent2>
      <a:accent3>
        <a:srgbClr val="FFE2CA"/>
      </a:accent3>
      <a:accent4>
        <a:srgbClr val="00006C"/>
      </a:accent4>
      <a:accent5>
        <a:srgbClr val="FFFFE2"/>
      </a:accent5>
      <a:accent6>
        <a:srgbClr val="A70114"/>
      </a:accent6>
      <a:hlink>
        <a:srgbClr val="FFCCCC"/>
      </a:hlink>
      <a:folHlink>
        <a:srgbClr val="99CCF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Modèle LtreeMaster</Template>
  <TotalTime>28103</TotalTime>
  <Words>6428</Words>
  <Application>Microsoft Office PowerPoint</Application>
  <PresentationFormat>Affichage à l'écran (4:3)</PresentationFormat>
  <Paragraphs>1066</Paragraphs>
  <Slides>55</Slides>
  <Notes>55</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55</vt:i4>
      </vt:variant>
    </vt:vector>
  </HeadingPairs>
  <TitlesOfParts>
    <vt:vector size="64" baseType="lpstr">
      <vt:lpstr>Arial</vt:lpstr>
      <vt:lpstr>Calibri</vt:lpstr>
      <vt:lpstr>Century Schoolbook</vt:lpstr>
      <vt:lpstr>Courier New</vt:lpstr>
      <vt:lpstr>Times New Roman</vt:lpstr>
      <vt:lpstr>Webdings</vt:lpstr>
      <vt:lpstr>Wingdings 3</vt:lpstr>
      <vt:lpstr>Modèle LtreeMaster</vt:lpstr>
      <vt:lpstr>Conception personnalisée</vt:lpstr>
      <vt:lpstr>JavaScript en action</vt:lpstr>
      <vt:lpstr>Débogueurs JavaScript</vt:lpstr>
      <vt:lpstr>Ajouter JavaScript à une page Web</vt:lpstr>
      <vt:lpstr>Ajouter JavaScript à une page Web</vt:lpstr>
      <vt:lpstr>Impacts du placement de &lt;script&gt;</vt:lpstr>
      <vt:lpstr>JavaScript intrusif</vt:lpstr>
      <vt:lpstr>JavaScript non intrusif</vt:lpstr>
      <vt:lpstr>JavaScript non intrusif</vt:lpstr>
      <vt:lpstr>Exemple de JavaScript non intrusif</vt:lpstr>
      <vt:lpstr>Accéder à la page Web</vt:lpstr>
      <vt:lpstr>Modifier la page Web</vt:lpstr>
      <vt:lpstr>Répondre aux événements</vt:lpstr>
      <vt:lpstr>Caractères d’espacement et sauts de ligne</vt:lpstr>
      <vt:lpstr>Déclarer des variables</vt:lpstr>
      <vt:lpstr>Points-virgules</vt:lpstr>
      <vt:lpstr>Identificateurs</vt:lpstr>
      <vt:lpstr>Types de données JavaScript</vt:lpstr>
      <vt:lpstr>Types de données JavaScript</vt:lpstr>
      <vt:lpstr>Types de données JavaScript</vt:lpstr>
      <vt:lpstr>Typage des données et JavaScript</vt:lpstr>
      <vt:lpstr>Expressions simples</vt:lpstr>
      <vt:lpstr>Opérateurs de base</vt:lpstr>
      <vt:lpstr>Tester l’égalité</vt:lpstr>
      <vt:lpstr>L’opérateur typeof</vt:lpstr>
      <vt:lpstr>Opérateur typeof vs propriété  constructor</vt:lpstr>
      <vt:lpstr>Prises de décision en JavaScript</vt:lpstr>
      <vt:lpstr>Instructions composée</vt:lpstr>
      <vt:lpstr>Compléments sur if … else</vt:lpstr>
      <vt:lpstr>L’opérateur conditionnel (ternaire)</vt:lpstr>
      <vt:lpstr>Itérations en JavaScript : la boucle for</vt:lpstr>
      <vt:lpstr>Itérations en JavaScript : la boucle for</vt:lpstr>
      <vt:lpstr>Itérations en JavaScript : la boucle while</vt:lpstr>
      <vt:lpstr>do … while</vt:lpstr>
      <vt:lpstr>Instructions switch</vt:lpstr>
      <vt:lpstr>Instructions switch</vt:lpstr>
      <vt:lpstr>Objets</vt:lpstr>
      <vt:lpstr>Quelques objets prédéfinis utiles</vt:lpstr>
      <vt:lpstr>Notation avec points ou avec crochets</vt:lpstr>
      <vt:lpstr>L’objet global</vt:lpstr>
      <vt:lpstr>Objets Date</vt:lpstr>
      <vt:lpstr>Créer des objets Date</vt:lpstr>
      <vt:lpstr>Utiliser les méthodes de Date</vt:lpstr>
      <vt:lpstr>Créer des tableaux</vt:lpstr>
      <vt:lpstr>Les tableaux sont des objets</vt:lpstr>
      <vt:lpstr>Itérations sur les tableaux avec forEach()</vt:lpstr>
      <vt:lpstr>Utiliser un tableau pour déterminer un jour</vt:lpstr>
      <vt:lpstr>NodeList</vt:lpstr>
      <vt:lpstr>Code conditionnel</vt:lpstr>
      <vt:lpstr>Comment savoir si une fonctionnalité est prise en charge ?</vt:lpstr>
      <vt:lpstr>Test des fonctionnalités avec doubles négations</vt:lpstr>
      <vt:lpstr>Test des fonctionnalités avec doubles négations</vt:lpstr>
      <vt:lpstr>Tester si une variable existe déjà</vt:lpstr>
      <vt:lpstr>Augmenter les objets avec le prototype</vt:lpstr>
      <vt:lpstr>Exemple de prototype</vt:lpstr>
      <vt:lpstr>Test des fonctionnalités et prototype</vt:lpstr>
    </vt:vector>
  </TitlesOfParts>
  <Company>Learning Tree International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Syntax</dc:title>
  <dc:creator>Gabrielleb;mcb</dc:creator>
  <dc:description>Tagged 09/19/2013 1:26:14 PM</dc:description>
  <cp:lastModifiedBy>Cyril Vincent</cp:lastModifiedBy>
  <cp:revision>899</cp:revision>
  <cp:lastPrinted>2008-08-18T18:11:41Z</cp:lastPrinted>
  <dcterms:created xsi:type="dcterms:W3CDTF">2011-01-27T02:11:49Z</dcterms:created>
  <dcterms:modified xsi:type="dcterms:W3CDTF">2016-06-14T07:57:54Z</dcterms:modified>
</cp:coreProperties>
</file>