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12" r:id="rId2"/>
  </p:sldMasterIdLst>
  <p:notesMasterIdLst>
    <p:notesMasterId r:id="rId21"/>
  </p:notesMasterIdLst>
  <p:handoutMasterIdLst>
    <p:handoutMasterId r:id="rId22"/>
  </p:handoutMasterIdLst>
  <p:sldIdLst>
    <p:sldId id="256" r:id="rId3"/>
    <p:sldId id="274" r:id="rId4"/>
    <p:sldId id="288" r:id="rId5"/>
    <p:sldId id="289" r:id="rId6"/>
    <p:sldId id="290" r:id="rId7"/>
    <p:sldId id="291" r:id="rId8"/>
    <p:sldId id="294" r:id="rId9"/>
    <p:sldId id="292" r:id="rId10"/>
    <p:sldId id="300" r:id="rId11"/>
    <p:sldId id="297" r:id="rId12"/>
    <p:sldId id="295" r:id="rId13"/>
    <p:sldId id="276" r:id="rId14"/>
    <p:sldId id="296" r:id="rId15"/>
    <p:sldId id="318" r:id="rId16"/>
    <p:sldId id="301" r:id="rId17"/>
    <p:sldId id="293" r:id="rId18"/>
    <p:sldId id="304" r:id="rId19"/>
    <p:sldId id="322" r:id="rId2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4">
          <p15:clr>
            <a:srgbClr val="A4A3A4"/>
          </p15:clr>
        </p15:guide>
        <p15:guide id="2" orient="horz" pos="1166">
          <p15:clr>
            <a:srgbClr val="A4A3A4"/>
          </p15:clr>
        </p15:guide>
        <p15:guide id="3" pos="246">
          <p15:clr>
            <a:srgbClr val="A4A3A4"/>
          </p15:clr>
        </p15:guide>
        <p15:guide id="4" pos="191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ndall Lain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CC8FF"/>
    <a:srgbClr val="FFFFCC"/>
    <a:srgbClr val="CCFFFF"/>
    <a:srgbClr val="00FFFF"/>
    <a:srgbClr val="66FFFF"/>
    <a:srgbClr val="CCFF66"/>
    <a:srgbClr val="FFCC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5" autoAdjust="0"/>
    <p:restoredTop sz="78343" autoAdjust="0"/>
  </p:normalViewPr>
  <p:slideViewPr>
    <p:cSldViewPr snapToGrid="0" showGuides="1">
      <p:cViewPr varScale="1">
        <p:scale>
          <a:sx n="74" d="100"/>
          <a:sy n="74" d="100"/>
        </p:scale>
        <p:origin x="498" y="84"/>
      </p:cViewPr>
      <p:guideLst>
        <p:guide orient="horz" pos="1794"/>
        <p:guide orient="horz" pos="1166"/>
        <p:guide pos="246"/>
        <p:guide pos="1914"/>
      </p:guideLst>
    </p:cSldViewPr>
  </p:slideViewPr>
  <p:outlineViewPr>
    <p:cViewPr>
      <p:scale>
        <a:sx n="33" d="100"/>
        <a:sy n="33" d="100"/>
      </p:scale>
      <p:origin x="0" y="520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62" d="100"/>
          <a:sy n="62" d="100"/>
        </p:scale>
        <p:origin x="-3062" y="-101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69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9" tIns="48165" rIns="96329" bIns="48165" numCol="1" anchor="t" anchorCtr="0" compatLnSpc="1">
            <a:prstTxWarp prst="textNoShape">
              <a:avLst/>
            </a:prstTxWarp>
          </a:bodyPr>
          <a:lstStyle>
            <a:lvl1pPr defTabSz="963999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502" y="0"/>
            <a:ext cx="316969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9" tIns="48165" rIns="96329" bIns="48165" numCol="1" anchor="t" anchorCtr="0" compatLnSpc="1">
            <a:prstTxWarp prst="textNoShape">
              <a:avLst/>
            </a:prstTxWarp>
          </a:bodyPr>
          <a:lstStyle>
            <a:lvl1pPr algn="r" defTabSz="963999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69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9" tIns="48165" rIns="96329" bIns="48165" numCol="1" anchor="b" anchorCtr="0" compatLnSpc="1">
            <a:prstTxWarp prst="textNoShape">
              <a:avLst/>
            </a:prstTxWarp>
          </a:bodyPr>
          <a:lstStyle>
            <a:lvl1pPr defTabSz="963999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502" y="9121140"/>
            <a:ext cx="316969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9" tIns="48165" rIns="96329" bIns="48165" numCol="1" anchor="b" anchorCtr="0" compatLnSpc="1">
            <a:prstTxWarp prst="textNoShape">
              <a:avLst/>
            </a:prstTxWarp>
          </a:bodyPr>
          <a:lstStyle>
            <a:lvl1pPr algn="r" defTabSz="963999">
              <a:defRPr sz="1200" b="1">
                <a:latin typeface="Times New Roman" pitchFamily="18" charset="0"/>
              </a:defRPr>
            </a:lvl1pPr>
          </a:lstStyle>
          <a:p>
            <a:fld id="{7106F72B-B1AA-40F8-9176-A97A3270EFFD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568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81200" y="236538"/>
            <a:ext cx="5005388" cy="3754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9206631"/>
            <a:ext cx="7315200" cy="19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210" tIns="41105" rIns="82210" bIns="41105">
            <a:spAutoFit/>
          </a:bodyPr>
          <a:lstStyle/>
          <a:p>
            <a:pPr marL="183226" defTabSz="924382">
              <a:spcBef>
                <a:spcPct val="50000"/>
              </a:spcBef>
              <a:tabLst>
                <a:tab pos="3547317" algn="ctr"/>
                <a:tab pos="6873442" algn="r"/>
              </a:tabLst>
            </a:pPr>
            <a:r>
              <a:rPr lang="en-US" sz="700" dirty="0" smtClean="0">
                <a:cs typeface="Times New Roman" pitchFamily="18" charset="0"/>
              </a:rPr>
              <a:t>	 © Learning Tree International, Inc. All rights reserved. Not to be reproduced by any means without prior consent.</a:t>
            </a:r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20289" y="3861853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47492">
              <a:spcBef>
                <a:spcPct val="50000"/>
              </a:spcBef>
            </a:pPr>
            <a:endParaRPr lang="en-US" i="1" dirty="0"/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38973" y="4098596"/>
            <a:ext cx="6782492" cy="127084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4765" tIns="47383" rIns="94765" bIns="47383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37973" y="9130431"/>
            <a:ext cx="1270000" cy="2923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300" dirty="0" smtClean="0"/>
              <a:t>2319-3-</a:t>
            </a:r>
            <a:fld id="{9CF06478-23DE-43A4-A106-1AE1CE29BF7D}" type="slidenum">
              <a:rPr lang="en-US" sz="1300" smtClean="0"/>
              <a:pPr algn="r"/>
              <a:t>‹N°›</a:t>
            </a:fld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146411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24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38973" y="4098595"/>
            <a:ext cx="6782492" cy="1000555"/>
          </a:xfrm>
        </p:spPr>
        <p:txBody>
          <a:bodyPr>
            <a:spAutoFit/>
          </a:bodyPr>
          <a:lstStyle/>
          <a:p>
            <a:r>
              <a:rPr lang="en-US" smtClean="0"/>
              <a:t>Jogger text: Introduction to JavaScript</a:t>
            </a:r>
          </a:p>
          <a:p>
            <a:r>
              <a:rPr lang="en-US" smtClean="0"/>
              <a:t>Direction: Both</a:t>
            </a:r>
          </a:p>
          <a:p>
            <a:r>
              <a:rPr lang="en-US" smtClean="0"/>
              <a:t>Chapter starts: Day 2 at 10:45am</a:t>
            </a:r>
          </a:p>
          <a:p>
            <a:r>
              <a:rPr lang="en-US" smtClean="0"/>
              <a:t>Instructor notes: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4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&lt;*s*o*u*r*c*e*&gt;*2*3*1*9*a*1*-*3*-*1*2*&lt;*/*s*o*u*r*c*e*&gt;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8973" y="4098596"/>
            <a:ext cx="6782492" cy="760489"/>
          </a:xfrm>
        </p:spPr>
        <p:txBody>
          <a:bodyPr/>
          <a:lstStyle/>
          <a:p>
            <a:r>
              <a:rPr lang="en-US" smtClean="0"/>
              <a:t>Jogger text: Best Practice Use of var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3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&lt;*s*o*u*r*c*e*&gt;*2*3*1*9*a*1*-*3*-*1*3*&lt;*/*s*o*u*r*c*e*&gt;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8973" y="4098596"/>
            <a:ext cx="6782492" cy="760489"/>
          </a:xfrm>
        </p:spPr>
        <p:txBody>
          <a:bodyPr/>
          <a:lstStyle/>
          <a:p>
            <a:r>
              <a:rPr lang="en-US" smtClean="0"/>
              <a:t>Jogger text: Assigning Functions to Variables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notes:Same </a:t>
            </a:r>
            <a:r>
              <a:rPr lang="en-US" dirty="0" smtClean="0"/>
              <a:t>as last example except we now</a:t>
            </a:r>
            <a:r>
              <a:rPr lang="en-US" baseline="0" dirty="0" smtClean="0"/>
              <a:t> call the function using the new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31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&lt;*s*o*u*r*c*e*&gt;*2*3*1*9*a*1*-*3*-*1*4*&lt;*/*s*o*u*r*c*e*&gt;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8973" y="4098596"/>
            <a:ext cx="6782492" cy="760489"/>
          </a:xfrm>
        </p:spPr>
        <p:txBody>
          <a:bodyPr/>
          <a:lstStyle/>
          <a:p>
            <a:r>
              <a:rPr lang="en-US" smtClean="0"/>
              <a:t>Jogger text: Function Expressions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60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&lt;*s*o*u*r*c*e*&gt;*2*3*1*9*a*1*-*3*-*1*5*&lt;*/*s*o*u*r*c*e*&gt;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8973" y="4098596"/>
            <a:ext cx="6782492" cy="760489"/>
          </a:xfrm>
        </p:spPr>
        <p:txBody>
          <a:bodyPr/>
          <a:lstStyle/>
          <a:p>
            <a:r>
              <a:rPr lang="en-US" smtClean="0"/>
              <a:t>Jogger text: Function Statements vs. Function Expressions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51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&lt;*s*o*u*r*c*e*&gt;*2*3*1*9*a*1*-*3*-*1*6*&lt;*/*s*o*u*r*c*e*&gt;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8973" y="4098596"/>
            <a:ext cx="6782492" cy="760489"/>
          </a:xfrm>
        </p:spPr>
        <p:txBody>
          <a:bodyPr/>
          <a:lstStyle/>
          <a:p>
            <a:r>
              <a:rPr lang="en-US" smtClean="0"/>
              <a:t>Jogger text: Function Expressions Recursion Example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5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&lt;*s*o*u*r*c*e*&gt;*2*3*1*9*a*1*-*3*-*1*7*&lt;*/*s*o*u*r*c*e*&gt;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8973" y="4098596"/>
            <a:ext cx="6782492" cy="760489"/>
          </a:xfrm>
        </p:spPr>
        <p:txBody>
          <a:bodyPr/>
          <a:lstStyle/>
          <a:p>
            <a:r>
              <a:rPr lang="en-US" smtClean="0"/>
              <a:t>Jogger text: Function Expressions and Event Handlers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180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&lt;*s*o*u*r*c*e*&gt;*2*3*1*9*a*1*-*3*-*1*8*&lt;*/*s*o*u*r*c*e*&gt;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8973" y="4098596"/>
            <a:ext cx="6782492" cy="1000555"/>
          </a:xfrm>
        </p:spPr>
        <p:txBody>
          <a:bodyPr/>
          <a:lstStyle/>
          <a:p>
            <a:r>
              <a:rPr lang="en-US" smtClean="0"/>
              <a:t>Jogger text: Nested Functions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notes:Some </a:t>
            </a:r>
            <a:r>
              <a:rPr lang="en-US" dirty="0" smtClean="0"/>
              <a:t>asked</a:t>
            </a:r>
            <a:r>
              <a:rPr lang="en-US" baseline="0" dirty="0" smtClean="0"/>
              <a:t> "How do you call an inner function from outside the outer?"</a:t>
            </a:r>
          </a:p>
          <a:p>
            <a:r>
              <a:rPr lang="en-US" baseline="0" dirty="0" smtClean="0"/>
              <a:t>You cannot, that is the point. Inner functions are hidden.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886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&lt;*s*o*u*r*c*e*&gt;*2*3*1*9*a*1*-*3*-*1*9*&lt;*/*s*o*u*r*c*e*&gt;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8973" y="4098596"/>
            <a:ext cx="6782492" cy="760489"/>
          </a:xfrm>
        </p:spPr>
        <p:txBody>
          <a:bodyPr/>
          <a:lstStyle/>
          <a:p>
            <a:r>
              <a:rPr lang="en-US" smtClean="0"/>
              <a:t>Jogger text: The this Reference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26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&lt;*s*o*u*r*c*e*&gt;*2*3*1*9*a*1*-*3*-*2*0*&lt;*/*s*o*u*r*c*e*&gt;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8973" y="4098596"/>
            <a:ext cx="6782492" cy="760489"/>
          </a:xfrm>
        </p:spPr>
        <p:txBody>
          <a:bodyPr/>
          <a:lstStyle/>
          <a:p>
            <a:r>
              <a:rPr lang="en-US" smtClean="0"/>
              <a:t>Jogger text: The this Reference and Nested Functions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075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8973" y="4098596"/>
            <a:ext cx="6782492" cy="760489"/>
          </a:xfrm>
        </p:spPr>
        <p:txBody>
          <a:bodyPr/>
          <a:lstStyle/>
          <a:p>
            <a:r>
              <a:rPr lang="en-US" smtClean="0"/>
              <a:t>Jogger text: Functions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15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487" y="4098614"/>
            <a:ext cx="6782637" cy="1000555"/>
          </a:xfrm>
        </p:spPr>
        <p:txBody>
          <a:bodyPr>
            <a:spAutoFit/>
          </a:bodyPr>
          <a:lstStyle/>
          <a:p>
            <a:r>
              <a:rPr lang="en-US" smtClean="0"/>
              <a:t>Jogger text: Writing or Defining Functions (continued)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499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9525"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487" y="4098614"/>
            <a:ext cx="6782637" cy="1425286"/>
          </a:xfrm>
        </p:spPr>
        <p:txBody>
          <a:bodyPr>
            <a:spAutoFit/>
          </a:bodyPr>
          <a:lstStyle/>
          <a:p>
            <a:r>
              <a:rPr lang="en-US" smtClean="0"/>
              <a:t>Jogger text: Calling Functions in JavaScript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  <a:endParaRPr lang="en-US" dirty="0"/>
          </a:p>
          <a:p>
            <a:r>
              <a:rPr lang="en-US" dirty="0"/>
              <a:t>Warning: JavaScript does not check how many parameters were passed into a function. You can pass too many or not enough and the function will still try to run.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28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487" y="4098614"/>
            <a:ext cx="6782637" cy="1665352"/>
          </a:xfrm>
        </p:spPr>
        <p:txBody>
          <a:bodyPr>
            <a:spAutoFit/>
          </a:bodyPr>
          <a:lstStyle/>
          <a:p>
            <a:r>
              <a:rPr lang="en-US" smtClean="0"/>
              <a:t>Jogger text: Calling Functions in JavaScript (continued)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  <a:endParaRPr lang="en-US" dirty="0"/>
          </a:p>
          <a:p>
            <a:r>
              <a:rPr lang="en-US" dirty="0"/>
              <a:t>When teaching </a:t>
            </a:r>
            <a:r>
              <a:rPr lang="en-US" dirty="0" smtClean="0"/>
              <a:t> </a:t>
            </a:r>
            <a:r>
              <a:rPr lang="en-US" dirty="0"/>
              <a:t>slide, you need to write in the values for purchaseAmount and taxPercent on the lines provided. Be sure everyone understands that the values are passed to the new local variables.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12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9525"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487" y="4098614"/>
            <a:ext cx="6782637" cy="1000555"/>
          </a:xfrm>
        </p:spPr>
        <p:txBody>
          <a:bodyPr>
            <a:spAutoFit/>
          </a:bodyPr>
          <a:lstStyle/>
          <a:p>
            <a:r>
              <a:rPr lang="en-US" smtClean="0"/>
              <a:t>Jogger text: The return Statement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805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8973" y="4098596"/>
            <a:ext cx="6782492" cy="760489"/>
          </a:xfrm>
        </p:spPr>
        <p:txBody>
          <a:bodyPr/>
          <a:lstStyle/>
          <a:p>
            <a:r>
              <a:rPr lang="en-US" smtClean="0"/>
              <a:t>Jogger text: Variable Scope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02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&lt;*s*o*u*r*c*e*&gt;*2*3*1*9*a*1*-*3*-*1*0*&lt;*/*s*o*u*r*c*e*&gt;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9525"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487" y="4098614"/>
            <a:ext cx="6782637" cy="1000555"/>
          </a:xfrm>
        </p:spPr>
        <p:txBody>
          <a:bodyPr>
            <a:spAutoFit/>
          </a:bodyPr>
          <a:lstStyle/>
          <a:p>
            <a:r>
              <a:rPr lang="en-US" smtClean="0"/>
              <a:t>Jogger text: Functions and Local Variables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772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&lt;*s*o*u*r*c*e*&gt;*2*3*1*9*a*1*-*3*-*1*1*&lt;*/*s*o*u*r*c*e*&gt;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38973" y="4098596"/>
            <a:ext cx="6782492" cy="760489"/>
          </a:xfrm>
        </p:spPr>
        <p:txBody>
          <a:bodyPr/>
          <a:lstStyle/>
          <a:p>
            <a:r>
              <a:rPr lang="en-US" smtClean="0"/>
              <a:t>Jogger text: Variable Scope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99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6" name="Rectangle 2056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220663" y="1193800"/>
            <a:ext cx="8521286" cy="1638300"/>
          </a:xfrm>
          <a:effectLst/>
        </p:spPr>
        <p:txBody>
          <a:bodyPr anchorCtr="1"/>
          <a:lstStyle>
            <a:lvl1pPr>
              <a:defRPr sz="3600">
                <a:solidFill>
                  <a:srgbClr val="005AAB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7577" name="Rectangle 2057"/>
          <p:cNvSpPr>
            <a:spLocks noGrp="1" noChangeArrowheads="1"/>
          </p:cNvSpPr>
          <p:nvPr>
            <p:ph type="subTitle" sz="quarter" idx="1"/>
          </p:nvPr>
        </p:nvSpPr>
        <p:spPr bwMode="invGray">
          <a:xfrm>
            <a:off x="322262" y="301752"/>
            <a:ext cx="5853069" cy="381000"/>
          </a:xfrm>
          <a:effectLst/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8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26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127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635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056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309563" y="1179576"/>
            <a:ext cx="8521286" cy="1638300"/>
          </a:xfrm>
          <a:effectLst/>
        </p:spPr>
        <p:txBody>
          <a:bodyPr anchor="ctr" anchorCtr="1"/>
          <a:lstStyle>
            <a:lvl1pPr>
              <a:defRPr sz="3600">
                <a:solidFill>
                  <a:srgbClr val="005AA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Rectangle 2057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322262" y="301752"/>
            <a:ext cx="5853069" cy="381000"/>
          </a:xfrm>
          <a:effectLst/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287338" indent="-277813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287338" indent="-287338">
              <a:buClr>
                <a:srgbClr val="DA2128"/>
              </a:buClr>
              <a:buFont typeface="Webdings" pitchFamily="18" charset="2"/>
              <a:buChar char="i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84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142E-A099-41BE-9240-677F5967C7F0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EB7-8D43-4BD4-A06B-D1A9B18A9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637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142E-A099-41BE-9240-677F5967C7F0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EB7-8D43-4BD4-A06B-D1A9B18A9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642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142E-A099-41BE-9240-677F5967C7F0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EB7-8D43-4BD4-A06B-D1A9B18A9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107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142E-A099-41BE-9240-677F5967C7F0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EB7-8D43-4BD4-A06B-D1A9B18A9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11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287338" indent="-277813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1201738" indent="-234950">
              <a:buClr>
                <a:srgbClr val="DA2128"/>
              </a:buClr>
              <a:defRPr/>
            </a:lvl5pPr>
            <a:lvl6pPr>
              <a:defRPr>
                <a:solidFill>
                  <a:schemeClr val="bg2"/>
                </a:solidFill>
              </a:defRPr>
            </a:lvl6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24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142E-A099-41BE-9240-677F5967C7F0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EB7-8D43-4BD4-A06B-D1A9B18A9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7827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142E-A099-41BE-9240-677F5967C7F0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EB7-8D43-4BD4-A06B-D1A9B18A9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1055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142E-A099-41BE-9240-677F5967C7F0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EB7-8D43-4BD4-A06B-D1A9B18A9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4348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142E-A099-41BE-9240-677F5967C7F0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EB7-8D43-4BD4-A06B-D1A9B18A9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64812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142E-A099-41BE-9240-677F5967C7F0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EB7-8D43-4BD4-A06B-D1A9B18A9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911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142E-A099-41BE-9240-677F5967C7F0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EB7-8D43-4BD4-A06B-D1A9B18A9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5809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142E-A099-41BE-9240-677F5967C7F0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1EB7-8D43-4BD4-A06B-D1A9B18A9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8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or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7605713" y="61913"/>
            <a:ext cx="1497012" cy="3079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</p:spPr>
        <p:txBody>
          <a:bodyPr wrap="none" anchor="ctr" anchorCtr="1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fr-FR" b="1">
                <a:solidFill>
                  <a:schemeClr val="accent2"/>
                </a:solidFill>
              </a:rPr>
              <a:t>Travaux dirigés</a:t>
            </a:r>
            <a:endParaRPr lang="en-GB" alt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287338" indent="-287338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1201738" indent="-234950">
              <a:buClr>
                <a:srgbClr val="DA2128"/>
              </a:buClr>
              <a:defRPr/>
            </a:lvl5pPr>
            <a:lvl6pPr>
              <a:defRPr>
                <a:solidFill>
                  <a:schemeClr val="bg2"/>
                </a:solidFill>
              </a:defRPr>
            </a:lvl6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9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7904163" y="61913"/>
            <a:ext cx="1147762" cy="3079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fr-FR" b="1">
                <a:solidFill>
                  <a:schemeClr val="accent2"/>
                </a:solidFill>
              </a:rPr>
              <a:t>Référence</a:t>
            </a:r>
            <a:endParaRPr lang="en-GB" alt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966788" indent="-222250">
              <a:buClr>
                <a:srgbClr val="DA2128"/>
              </a:buClr>
              <a:defRPr/>
            </a:lvl4pPr>
            <a:lvl5pPr marL="1201738" indent="-234950">
              <a:buClr>
                <a:srgbClr val="DA2128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0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8255000" y="61913"/>
            <a:ext cx="796925" cy="3079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fr-FR" b="1">
                <a:solidFill>
                  <a:schemeClr val="accent2"/>
                </a:solidFill>
              </a:rPr>
              <a:t>Démo</a:t>
            </a:r>
            <a:endParaRPr lang="en-GB" altLang="fr-FR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270435" y="575235"/>
            <a:ext cx="8599488" cy="1566862"/>
          </a:xfrm>
        </p:spPr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287338" indent="-287338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1201738" indent="-234950">
              <a:buClr>
                <a:srgbClr val="DA2128"/>
              </a:buClr>
              <a:defRPr/>
            </a:lvl5pPr>
            <a:lvl6pPr>
              <a:defRPr>
                <a:solidFill>
                  <a:schemeClr val="bg2"/>
                </a:solidFill>
              </a:defRPr>
            </a:lvl6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1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8255000" y="66675"/>
            <a:ext cx="796925" cy="3079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fr-FR" b="1">
                <a:solidFill>
                  <a:schemeClr val="accent2"/>
                </a:solidFill>
              </a:rPr>
              <a:t>Quiz</a:t>
            </a:r>
            <a:endParaRPr lang="en-GB" alt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966788" indent="-222250">
              <a:buClr>
                <a:srgbClr val="DA2128"/>
              </a:buClr>
              <a:defRPr/>
            </a:lvl4pPr>
            <a:lvl5pPr marL="1201738" indent="-234950">
              <a:buClr>
                <a:srgbClr val="DA2128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0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9"/>
          <p:cNvSpPr txBox="1">
            <a:spLocks noChangeArrowheads="1"/>
          </p:cNvSpPr>
          <p:nvPr/>
        </p:nvSpPr>
        <p:spPr bwMode="blackWhite">
          <a:xfrm>
            <a:off x="8174038" y="61913"/>
            <a:ext cx="877887" cy="3079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5BAB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fr-FR" b="1">
                <a:solidFill>
                  <a:schemeClr val="accent2"/>
                </a:solidFill>
              </a:rPr>
              <a:t>À vous</a:t>
            </a:r>
            <a:endParaRPr lang="en-GB" alt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DA2128"/>
              </a:buClr>
              <a:buSzPct val="100000"/>
              <a:buFont typeface="+mj-lt"/>
              <a:buAutoNum type="arabicPeriod"/>
              <a:defRPr/>
            </a:lvl1pPr>
            <a:lvl2pPr marL="630238" indent="-288925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98513" indent="-171450">
              <a:buClr>
                <a:srgbClr val="DA2128"/>
              </a:buClr>
              <a:buFont typeface="Arial" pitchFamily="34" charset="0"/>
              <a:buChar char="−"/>
              <a:defRPr/>
            </a:lvl3pPr>
            <a:lvl4pPr marL="341313" indent="-341313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1201738" indent="-234950">
              <a:buClr>
                <a:srgbClr val="DA2128"/>
              </a:buClr>
              <a:defRPr/>
            </a:lvl5pPr>
            <a:lvl6pPr>
              <a:defRPr>
                <a:solidFill>
                  <a:schemeClr val="bg2"/>
                </a:solidFill>
              </a:defRPr>
            </a:lvl6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48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ru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359152" y="584200"/>
            <a:ext cx="5138928" cy="969496"/>
          </a:xfrm>
        </p:spPr>
        <p:txBody>
          <a:bodyPr/>
          <a:lstStyle>
            <a:lvl1pPr marL="457200" indent="-404813">
              <a:spcBef>
                <a:spcPts val="1800"/>
              </a:spcBef>
              <a:buClr>
                <a:srgbClr val="DA2128"/>
              </a:buClr>
              <a:buFont typeface="Wingdings 3" pitchFamily="18" charset="2"/>
              <a:buChar char=""/>
              <a:def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457200">
              <a:spcBef>
                <a:spcPts val="1800"/>
              </a:spcBef>
              <a:buClr>
                <a:srgbClr val="DA2128"/>
              </a:buClr>
              <a:buSzPct val="115000"/>
              <a:buFont typeface="Wingdings 3" pitchFamily="18" charset="2"/>
              <a:buChar char="Æ"/>
              <a:def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234950">
              <a:buClr>
                <a:srgbClr val="B40117"/>
              </a:buClr>
              <a:defRPr/>
            </a:lvl3pPr>
            <a:lvl4pPr marL="966788" indent="-222250">
              <a:buClr>
                <a:srgbClr val="B40117"/>
              </a:buClr>
              <a:defRPr/>
            </a:lvl4pPr>
            <a:lvl5pPr marL="1201738" indent="-234950">
              <a:buClr>
                <a:srgbClr val="B40117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80130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13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9"/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1440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 style du titre</a:t>
            </a:r>
            <a:endParaRPr lang="en-US" altLang="fr-FR" smtClean="0"/>
          </a:p>
        </p:txBody>
      </p:sp>
      <p:sp>
        <p:nvSpPr>
          <p:cNvPr id="1027" name="Text Box 1030"/>
          <p:cNvSpPr txBox="1">
            <a:spLocks noChangeArrowheads="1"/>
          </p:cNvSpPr>
          <p:nvPr/>
        </p:nvSpPr>
        <p:spPr bwMode="black">
          <a:xfrm>
            <a:off x="7178675" y="6500813"/>
            <a:ext cx="126047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fr-FR" b="1" dirty="0" smtClean="0">
                <a:solidFill>
                  <a:srgbClr val="DA2128"/>
                </a:solidFill>
              </a:rPr>
              <a:t>8-</a:t>
            </a:r>
            <a:fld id="{22E9D892-0F82-4A82-A98A-CFFB4495D6EE}" type="slidenum">
              <a:rPr lang="en-US" altLang="fr-FR" b="1">
                <a:solidFill>
                  <a:srgbClr val="DA2128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altLang="fr-FR" b="1" dirty="0">
              <a:solidFill>
                <a:srgbClr val="DA2128"/>
              </a:solidFill>
            </a:endParaRPr>
          </a:p>
        </p:txBody>
      </p:sp>
      <p:sp>
        <p:nvSpPr>
          <p:cNvPr id="1028" name="Rectangle 103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279400" y="584200"/>
            <a:ext cx="8599488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altLang="fr-FR" smtClean="0"/>
              <a:t>Modifiez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  <a:endParaRPr lang="en-US" altLang="fr-FR" smtClean="0"/>
          </a:p>
        </p:txBody>
      </p:sp>
      <p:sp>
        <p:nvSpPr>
          <p:cNvPr id="1029" name="Text Box 1064"/>
          <p:cNvSpPr txBox="1">
            <a:spLocks noChangeArrowheads="1"/>
          </p:cNvSpPr>
          <p:nvPr/>
        </p:nvSpPr>
        <p:spPr bwMode="auto">
          <a:xfrm>
            <a:off x="304800" y="6553200"/>
            <a:ext cx="10668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fr-FR" altLang="fr-FR" sz="800"/>
          </a:p>
        </p:txBody>
      </p:sp>
      <p:sp>
        <p:nvSpPr>
          <p:cNvPr id="1030" name="Line 1033"/>
          <p:cNvSpPr>
            <a:spLocks noChangeShapeType="1"/>
          </p:cNvSpPr>
          <p:nvPr/>
        </p:nvSpPr>
        <p:spPr bwMode="auto">
          <a:xfrm>
            <a:off x="0" y="433388"/>
            <a:ext cx="9144000" cy="0"/>
          </a:xfrm>
          <a:prstGeom prst="line">
            <a:avLst/>
          </a:prstGeom>
          <a:noFill/>
          <a:ln w="50800">
            <a:solidFill>
              <a:srgbClr val="DA2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1" fontAlgn="base" hangingPunct="1">
        <a:spcBef>
          <a:spcPts val="1400"/>
        </a:spcBef>
        <a:spcAft>
          <a:spcPct val="0"/>
        </a:spcAft>
        <a:buClr>
          <a:srgbClr val="DA2128"/>
        </a:buClr>
        <a:buSzPct val="115000"/>
        <a:buFont typeface="Wingdings 3" pitchFamily="18" charset="2"/>
        <a:buChar char="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509588" indent="-222250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Font typeface="Arial" charset="0"/>
        <a:buChar char="•"/>
        <a:defRPr>
          <a:solidFill>
            <a:srgbClr val="000000"/>
          </a:solidFill>
          <a:latin typeface="+mn-lt"/>
        </a:defRPr>
      </a:lvl2pPr>
      <a:lvl3pPr marL="744538" indent="-234950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Font typeface="Arial" charset="0"/>
        <a:buChar char="–"/>
        <a:defRPr>
          <a:solidFill>
            <a:srgbClr val="000000"/>
          </a:solidFill>
          <a:latin typeface="+mn-lt"/>
        </a:defRPr>
      </a:lvl3pPr>
      <a:lvl4pPr marL="966788" indent="-222250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Font typeface="Arial" charset="0"/>
        <a:buChar char="–"/>
        <a:defRPr>
          <a:solidFill>
            <a:srgbClr val="000000"/>
          </a:solidFill>
          <a:latin typeface="+mn-lt"/>
        </a:defRPr>
      </a:lvl4pPr>
      <a:lvl5pPr marL="1201738" indent="-234950" algn="l" rtl="0" eaLnBrk="1" fontAlgn="base" hangingPunct="1">
        <a:spcBef>
          <a:spcPts val="200"/>
        </a:spcBef>
        <a:spcAft>
          <a:spcPct val="0"/>
        </a:spcAft>
        <a:buClr>
          <a:srgbClr val="DA2128"/>
        </a:buClr>
        <a:buChar char="–"/>
        <a:defRPr>
          <a:solidFill>
            <a:srgbClr val="000000"/>
          </a:solidFill>
          <a:latin typeface="+mn-lt"/>
        </a:defRPr>
      </a:lvl5pPr>
      <a:lvl6pPr marL="21669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6pPr>
      <a:lvl7pPr marL="26241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7pPr>
      <a:lvl8pPr marL="30813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8pPr>
      <a:lvl9pPr marL="35385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9142E-A099-41BE-9240-677F5967C7F0}" type="datetimeFigureOut">
              <a:rPr lang="fr-FR" smtClean="0"/>
              <a:t>14/06/2016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81EB7-8D43-4BD4-A06B-D1A9B18A9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60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ctrTitle" sz="quarter"/>
          </p:nvPr>
        </p:nvSpPr>
        <p:spPr bwMode="gray"/>
        <p:txBody>
          <a:bodyPr lIns="144000"/>
          <a:lstStyle/>
          <a:p>
            <a:r>
              <a:rPr lang="fr-FR" noProof="0" dirty="0" smtClean="0"/>
              <a:t>Fonctions</a:t>
            </a:r>
            <a:endParaRPr lang="fr-FR" noProof="0" dirty="0"/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22262" y="301752"/>
            <a:ext cx="5853069" cy="461665"/>
          </a:xfrm>
        </p:spPr>
        <p:txBody>
          <a:bodyPr/>
          <a:lstStyle/>
          <a:p>
            <a:r>
              <a:rPr lang="fr-FR" noProof="0" dirty="0" smtClean="0"/>
              <a:t>Chapitre 8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1251625"/>
          </a:xfrm>
        </p:spPr>
        <p:txBody>
          <a:bodyPr/>
          <a:lstStyle/>
          <a:p>
            <a:r>
              <a:rPr lang="fr-FR" noProof="0" dirty="0" smtClean="0"/>
              <a:t>Il est recommandé d’utiliser un seul </a:t>
            </a:r>
            <a:r>
              <a:rPr lang="fr-FR" noProof="0" dirty="0" smtClean="0">
                <a:latin typeface="Courier New"/>
                <a:cs typeface="Courier New"/>
              </a:rPr>
              <a:t>var</a:t>
            </a:r>
            <a:r>
              <a:rPr lang="fr-FR" noProof="0" dirty="0" smtClean="0"/>
              <a:t> par portée</a:t>
            </a:r>
          </a:p>
          <a:p>
            <a:pPr lvl="1"/>
            <a:r>
              <a:rPr lang="fr-FR" noProof="0" dirty="0" smtClean="0"/>
              <a:t>Déclarer toutes les variables en une seule au début des fonctions ou des blocs de script</a:t>
            </a:r>
          </a:p>
          <a:p>
            <a:pPr lvl="1"/>
            <a:r>
              <a:rPr lang="fr-FR" dirty="0" smtClean="0"/>
              <a:t>Facilite la lecture et la maintenance du </a:t>
            </a:r>
            <a:r>
              <a:rPr lang="fr-FR" noProof="0" dirty="0" smtClean="0"/>
              <a:t>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Bonne pratique d’utilisation de </a:t>
            </a:r>
            <a:r>
              <a:rPr lang="fr-FR" noProof="0" dirty="0" smtClean="0">
                <a:latin typeface="Courier New"/>
                <a:cs typeface="Courier New"/>
              </a:rPr>
              <a:t>var</a:t>
            </a:r>
            <a:endParaRPr lang="fr-FR" noProof="0" dirty="0">
              <a:latin typeface="Courier New"/>
              <a:cs typeface="Courier New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8896" y="2030504"/>
            <a:ext cx="8786204" cy="2778808"/>
            <a:chOff x="268896" y="2762024"/>
            <a:chExt cx="8786204" cy="2778808"/>
          </a:xfrm>
        </p:grpSpPr>
        <p:sp>
          <p:nvSpPr>
            <p:cNvPr id="4" name="shape2"/>
            <p:cNvSpPr txBox="1">
              <a:spLocks noChangeArrowheads="1"/>
            </p:cNvSpPr>
            <p:nvPr/>
          </p:nvSpPr>
          <p:spPr bwMode="auto">
            <a:xfrm>
              <a:off x="268896" y="2762024"/>
              <a:ext cx="8403392" cy="2778808"/>
            </a:xfrm>
            <a:prstGeom prst="rect">
              <a:avLst/>
            </a:prstGeom>
            <a:noFill/>
            <a:ln w="28575">
              <a:solidFill>
                <a:srgbClr val="8CC8FF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233363"/>
              <a:r>
                <a:rPr lang="en-US" sz="1600" b="1" dirty="0">
                  <a:solidFill>
                    <a:schemeClr val="bg2"/>
                  </a:solidFill>
                  <a:latin typeface="Courier New" pitchFamily="49" charset="0"/>
                </a:rPr>
                <a:t>var amount = window.prompt("Enter amount:",""),</a:t>
              </a:r>
            </a:p>
            <a:p>
              <a:pPr marL="233363"/>
              <a:r>
                <a:rPr lang="en-US" sz="1600" b="1" dirty="0">
                  <a:solidFill>
                    <a:schemeClr val="bg2"/>
                  </a:solidFill>
                  <a:latin typeface="Courier New" pitchFamily="49" charset="0"/>
                </a:rPr>
                <a:t>    taxRate = 7.25,</a:t>
              </a:r>
            </a:p>
            <a:p>
              <a:pPr marL="233363"/>
              <a:r>
                <a:rPr lang="en-US" sz="1600" b="1" dirty="0">
                  <a:solidFill>
                    <a:schemeClr val="bg2"/>
                  </a:solidFill>
                  <a:latin typeface="Courier New" pitchFamily="49" charset="0"/>
                </a:rPr>
                <a:t>    total = addTax(amount,taxRate);</a:t>
              </a:r>
            </a:p>
            <a:p>
              <a:pPr marL="233363"/>
              <a:endParaRPr lang="en-US" sz="1600" b="1" dirty="0" smtClean="0">
                <a:solidFill>
                  <a:schemeClr val="bg2"/>
                </a:solidFill>
                <a:latin typeface="Courier New" pitchFamily="49" charset="0"/>
              </a:endParaRPr>
            </a:p>
            <a:p>
              <a:pPr marL="233363"/>
              <a:r>
                <a:rPr lang="en-US" sz="1600" b="1" dirty="0" smtClean="0">
                  <a:solidFill>
                    <a:schemeClr val="bg2"/>
                  </a:solidFill>
                  <a:latin typeface="Courier New" pitchFamily="49" charset="0"/>
                </a:rPr>
                <a:t>function </a:t>
              </a:r>
              <a:r>
                <a:rPr lang="en-US" sz="1600" b="1" dirty="0">
                  <a:solidFill>
                    <a:schemeClr val="bg2"/>
                  </a:solidFill>
                  <a:latin typeface="Courier New" pitchFamily="49" charset="0"/>
                </a:rPr>
                <a:t>addTax(purchaseAmount, taxPercent) {</a:t>
              </a:r>
            </a:p>
            <a:p>
              <a:pPr marL="233363"/>
              <a:r>
                <a:rPr lang="en-US" sz="1600" b="1" dirty="0" smtClean="0">
                  <a:solidFill>
                    <a:schemeClr val="bg2"/>
                  </a:solidFill>
                  <a:latin typeface="Courier New" pitchFamily="49" charset="0"/>
                </a:rPr>
                <a:t>   var </a:t>
              </a:r>
              <a:r>
                <a:rPr lang="en-US" sz="1600" b="1" dirty="0">
                  <a:solidFill>
                    <a:schemeClr val="bg2"/>
                  </a:solidFill>
                  <a:latin typeface="Courier New" pitchFamily="49" charset="0"/>
                </a:rPr>
                <a:t>result = purchaseAmount * (1+taxPercent/100);</a:t>
              </a:r>
            </a:p>
            <a:p>
              <a:pPr marL="233363"/>
              <a:r>
                <a:rPr lang="en-US" sz="1600" b="1" dirty="0" smtClean="0">
                  <a:solidFill>
                    <a:schemeClr val="bg2"/>
                  </a:solidFill>
                  <a:latin typeface="Courier New" pitchFamily="49" charset="0"/>
                </a:rPr>
                <a:t>   </a:t>
              </a:r>
              <a:r>
                <a:rPr lang="en-US" sz="1600" b="1" dirty="0">
                  <a:solidFill>
                    <a:schemeClr val="bg2"/>
                  </a:solidFill>
                  <a:latin typeface="Courier New" pitchFamily="49" charset="0"/>
                </a:rPr>
                <a:t>return result;</a:t>
              </a:r>
            </a:p>
            <a:p>
              <a:pPr marL="233363"/>
              <a:r>
                <a:rPr lang="en-US" sz="1600" b="1" dirty="0" smtClean="0">
                  <a:solidFill>
                    <a:schemeClr val="bg2"/>
                  </a:solidFill>
                  <a:latin typeface="Courier New" pitchFamily="49" charset="0"/>
                </a:rPr>
                <a:t>}</a:t>
              </a:r>
            </a:p>
            <a:p>
              <a:pPr marL="233363"/>
              <a:endParaRPr lang="en-US" sz="1600" b="1" dirty="0" smtClean="0">
                <a:solidFill>
                  <a:schemeClr val="bg2"/>
                </a:solidFill>
                <a:latin typeface="Courier New" pitchFamily="49" charset="0"/>
              </a:endParaRPr>
            </a:p>
            <a:p>
              <a:pPr marL="233363"/>
              <a:r>
                <a:rPr lang="en-US" sz="1600" b="1" dirty="0">
                  <a:solidFill>
                    <a:schemeClr val="bg2"/>
                  </a:solidFill>
                  <a:latin typeface="Courier New" pitchFamily="49" charset="0"/>
                </a:rPr>
                <a:t>window.alert("The total cost is " + total);</a:t>
              </a:r>
            </a:p>
            <a:p>
              <a:pPr marL="233363"/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5" name="shape1"/>
            <p:cNvSpPr/>
            <p:nvPr/>
          </p:nvSpPr>
          <p:spPr bwMode="auto">
            <a:xfrm>
              <a:off x="6805385" y="3105624"/>
              <a:ext cx="2249715" cy="646986"/>
            </a:xfrm>
            <a:prstGeom prst="wedgeRoundRectCallout">
              <a:avLst>
                <a:gd name="adj1" fmla="val -136153"/>
                <a:gd name="adj2" fmla="val -32040"/>
                <a:gd name="adj3" fmla="val 16667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6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Trois variables c</a:t>
              </a:r>
              <a:r>
                <a:rPr lang="fr-FR" sz="1600" dirty="0" smtClean="0">
                  <a:solidFill>
                    <a:schemeClr val="bg2"/>
                  </a:solidFill>
                </a:rPr>
                <a:t>réées avec un seul </a:t>
              </a:r>
              <a:r>
                <a:rPr lang="fr-FR" sz="1600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var</a:t>
              </a:r>
              <a:endPara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1141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974626"/>
          </a:xfrm>
        </p:spPr>
        <p:txBody>
          <a:bodyPr/>
          <a:lstStyle/>
          <a:p>
            <a:r>
              <a:rPr lang="fr-FR" dirty="0" smtClean="0"/>
              <a:t>Il est possible d’affecter une fonction à une variable</a:t>
            </a:r>
          </a:p>
          <a:p>
            <a:pPr lvl="1"/>
            <a:r>
              <a:rPr lang="fr-FR" dirty="0" smtClean="0"/>
              <a:t>Il suffit d’affecter le nom de la fonction à une autre variable</a:t>
            </a:r>
          </a:p>
          <a:p>
            <a:pPr lvl="1"/>
            <a:r>
              <a:rPr lang="fr-FR" dirty="0" smtClean="0"/>
              <a:t>On peut référencer une fonction avant de la définir</a:t>
            </a: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Affecter des fonctions à des variables</a:t>
            </a:r>
            <a:endParaRPr lang="fr-FR" noProof="0" dirty="0"/>
          </a:p>
        </p:txBody>
      </p:sp>
      <p:grpSp>
        <p:nvGrpSpPr>
          <p:cNvPr id="6" name="Group 5"/>
          <p:cNvGrpSpPr/>
          <p:nvPr/>
        </p:nvGrpSpPr>
        <p:grpSpPr>
          <a:xfrm>
            <a:off x="132064" y="1557262"/>
            <a:ext cx="8878888" cy="3311920"/>
            <a:chOff x="132064" y="2288782"/>
            <a:chExt cx="8878888" cy="3311920"/>
          </a:xfrm>
        </p:grpSpPr>
        <p:sp>
          <p:nvSpPr>
            <p:cNvPr id="4" name="shape2"/>
            <p:cNvSpPr>
              <a:spLocks noChangeArrowheads="1"/>
            </p:cNvSpPr>
            <p:nvPr/>
          </p:nvSpPr>
          <p:spPr bwMode="auto">
            <a:xfrm>
              <a:off x="132064" y="2461381"/>
              <a:ext cx="8878888" cy="3139321"/>
            </a:xfrm>
            <a:prstGeom prst="rect">
              <a:avLst/>
            </a:prstGeom>
            <a:noFill/>
            <a:ln w="28575">
              <a:solidFill>
                <a:srgbClr val="8CC8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60325"/>
              <a:r>
                <a:rPr lang="en-US" sz="1800" b="1" dirty="0">
                  <a:solidFill>
                    <a:schemeClr val="bg2"/>
                  </a:solidFill>
                  <a:latin typeface="Courier New" pitchFamily="49" charset="0"/>
                </a:rPr>
                <a:t>var getTotalAmount = </a:t>
              </a:r>
              <a:r>
                <a:rPr lang="en-US" sz="1800" b="1" dirty="0" smtClean="0">
                  <a:solidFill>
                    <a:schemeClr val="bg2"/>
                  </a:solidFill>
                  <a:latin typeface="Courier New" pitchFamily="49" charset="0"/>
                </a:rPr>
                <a:t>addTax</a:t>
              </a:r>
              <a:r>
                <a:rPr lang="en-US" sz="1800" b="1" dirty="0">
                  <a:solidFill>
                    <a:schemeClr val="bg2"/>
                  </a:solidFill>
                  <a:latin typeface="Courier New" pitchFamily="49" charset="0"/>
                </a:rPr>
                <a:t>,</a:t>
              </a:r>
            </a:p>
            <a:p>
              <a:pPr marL="60325"/>
              <a:r>
                <a:rPr lang="en-US" sz="1800" dirty="0" smtClean="0">
                  <a:solidFill>
                    <a:schemeClr val="bg2"/>
                  </a:solidFill>
                  <a:latin typeface="Courier New" pitchFamily="49" charset="0"/>
                </a:rPr>
                <a:t>    amount </a:t>
              </a:r>
              <a:r>
                <a:rPr lang="en-US" sz="1800" dirty="0">
                  <a:solidFill>
                    <a:schemeClr val="bg2"/>
                  </a:solidFill>
                  <a:latin typeface="Courier New" pitchFamily="49" charset="0"/>
                </a:rPr>
                <a:t>= 100,</a:t>
              </a:r>
            </a:p>
            <a:p>
              <a:pPr marL="60325"/>
              <a:r>
                <a:rPr lang="en-US" sz="1800" dirty="0">
                  <a:solidFill>
                    <a:schemeClr val="bg2"/>
                  </a:solidFill>
                  <a:latin typeface="Courier New" pitchFamily="49" charset="0"/>
                </a:rPr>
                <a:t>    taxRate = 7.25,</a:t>
              </a:r>
            </a:p>
            <a:p>
              <a:pPr marL="60325"/>
              <a:r>
                <a:rPr lang="en-US" sz="1800" b="1" dirty="0">
                  <a:solidFill>
                    <a:schemeClr val="bg2"/>
                  </a:solidFill>
                  <a:latin typeface="Courier New" pitchFamily="49" charset="0"/>
                </a:rPr>
                <a:t>    total = getTotalAmount(amount,taxRate); //call function</a:t>
              </a:r>
            </a:p>
            <a:p>
              <a:pPr marL="60325"/>
              <a:endParaRPr lang="en-US" sz="1800" dirty="0" smtClean="0">
                <a:solidFill>
                  <a:schemeClr val="bg2"/>
                </a:solidFill>
                <a:latin typeface="Courier New" pitchFamily="49" charset="0"/>
              </a:endParaRPr>
            </a:p>
            <a:p>
              <a:pPr marL="60325"/>
              <a:r>
                <a:rPr lang="en-US" sz="1800" dirty="0" smtClean="0">
                  <a:solidFill>
                    <a:schemeClr val="bg2"/>
                  </a:solidFill>
                  <a:latin typeface="Courier New" pitchFamily="49" charset="0"/>
                </a:rPr>
                <a:t>function addTax(purchaseAmount, taxPercent) {</a:t>
              </a:r>
            </a:p>
            <a:p>
              <a:pPr marL="60325"/>
              <a:r>
                <a:rPr lang="en-US" sz="1800" dirty="0" smtClean="0">
                  <a:solidFill>
                    <a:schemeClr val="bg2"/>
                  </a:solidFill>
                  <a:latin typeface="Courier New" pitchFamily="49" charset="0"/>
                </a:rPr>
                <a:t>   var result = purchaseAmount * (1+taxPercent/100);</a:t>
              </a:r>
            </a:p>
            <a:p>
              <a:pPr marL="60325"/>
              <a:r>
                <a:rPr lang="en-US" sz="1800" dirty="0" smtClean="0">
                  <a:solidFill>
                    <a:schemeClr val="bg2"/>
                  </a:solidFill>
                  <a:latin typeface="Courier New" pitchFamily="49" charset="0"/>
                </a:rPr>
                <a:t>   return result;</a:t>
              </a:r>
            </a:p>
            <a:p>
              <a:pPr marL="60325"/>
              <a:r>
                <a:rPr lang="en-US" sz="1800" dirty="0" smtClean="0">
                  <a:solidFill>
                    <a:schemeClr val="bg2"/>
                  </a:solidFill>
                  <a:latin typeface="Courier New" pitchFamily="49" charset="0"/>
                </a:rPr>
                <a:t>}</a:t>
              </a:r>
            </a:p>
            <a:p>
              <a:pPr marL="60325"/>
              <a:endParaRPr lang="en-US" sz="1800" dirty="0" smtClean="0">
                <a:solidFill>
                  <a:schemeClr val="bg2"/>
                </a:solidFill>
                <a:latin typeface="Courier New" pitchFamily="49" charset="0"/>
              </a:endParaRPr>
            </a:p>
            <a:p>
              <a:pPr marL="60325"/>
              <a:r>
                <a:rPr lang="en-US" sz="1800" dirty="0" smtClean="0">
                  <a:solidFill>
                    <a:schemeClr val="bg2"/>
                  </a:solidFill>
                  <a:latin typeface="Courier New" pitchFamily="49" charset="0"/>
                </a:rPr>
                <a:t>window.alert("The total cost is " + total);</a:t>
              </a:r>
              <a:endParaRPr lang="en-US" sz="1800" dirty="0">
                <a:solidFill>
                  <a:schemeClr val="bg2"/>
                </a:solidFill>
                <a:latin typeface="Courier New" pitchFamily="49" charset="0"/>
              </a:endParaRPr>
            </a:p>
          </p:txBody>
        </p:sp>
        <p:sp>
          <p:nvSpPr>
            <p:cNvPr id="5" name="shape1"/>
            <p:cNvSpPr/>
            <p:nvPr/>
          </p:nvSpPr>
          <p:spPr bwMode="auto">
            <a:xfrm>
              <a:off x="5260490" y="2288782"/>
              <a:ext cx="3635172" cy="919401"/>
            </a:xfrm>
            <a:prstGeom prst="wedgeRoundRectCallout">
              <a:avLst>
                <a:gd name="adj1" fmla="val -81544"/>
                <a:gd name="adj2" fmla="val -5469"/>
                <a:gd name="adj3" fmla="val 16667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600" dirty="0" smtClean="0">
                  <a:solidFill>
                    <a:schemeClr val="bg2"/>
                  </a:solidFill>
                </a:rPr>
                <a:t>Notez l’absence de parenthèses </a:t>
              </a:r>
              <a:r>
                <a:rPr lang="fr-FR" sz="1600" b="1" dirty="0" smtClean="0">
                  <a:solidFill>
                    <a:schemeClr val="bg2"/>
                  </a:solidFill>
                  <a:latin typeface="Courier New"/>
                  <a:cs typeface="Courier New"/>
                </a:rPr>
                <a:t>()</a:t>
              </a:r>
              <a:r>
                <a:rPr lang="fr-FR" sz="1600" b="1" dirty="0" smtClean="0">
                  <a:solidFill>
                    <a:schemeClr val="bg2"/>
                  </a:solidFill>
                  <a:latin typeface="+mn-lt"/>
                  <a:cs typeface="Courier New"/>
                </a:rPr>
                <a:t>.</a:t>
              </a:r>
              <a:endParaRPr lang="fr-FR" sz="1600" b="1" dirty="0" smtClean="0">
                <a:solidFill>
                  <a:schemeClr val="bg2"/>
                </a:solidFill>
                <a:latin typeface="Courier New"/>
                <a:cs typeface="Courier New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6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Ce n’est pas un appel de fonction, mais une affectatio</a:t>
              </a:r>
              <a:r>
                <a:rPr lang="fr-FR" sz="1600" dirty="0" smtClean="0">
                  <a:solidFill>
                    <a:schemeClr val="bg2"/>
                  </a:solidFill>
                </a:rPr>
                <a:t>n.</a:t>
              </a:r>
              <a:endParaRPr kumimoji="0" lang="fr-FR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02284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3857466"/>
          </a:xfrm>
        </p:spPr>
        <p:txBody>
          <a:bodyPr/>
          <a:lstStyle/>
          <a:p>
            <a:r>
              <a:rPr lang="fr-FR" noProof="0" dirty="0" smtClean="0"/>
              <a:t>On peut aussi définir des fonctions avec une expression de fonction</a:t>
            </a:r>
          </a:p>
          <a:p>
            <a:pPr lvl="1"/>
            <a:r>
              <a:rPr lang="fr-FR" noProof="0" dirty="0" smtClean="0"/>
              <a:t>Créer une variable et l’affecter à une instruction de fonction</a:t>
            </a:r>
          </a:p>
          <a:p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marL="344487" lvl="1" indent="0">
              <a:buNone/>
            </a:pPr>
            <a:endParaRPr lang="fr-FR" noProof="0" dirty="0" smtClean="0"/>
          </a:p>
          <a:p>
            <a:r>
              <a:rPr lang="fr-FR" noProof="0" dirty="0" smtClean="0"/>
              <a:t>La fonction elle-même n’a même pas besoin d’un nom</a:t>
            </a:r>
          </a:p>
          <a:p>
            <a:pPr lvl="1"/>
            <a:r>
              <a:rPr lang="fr-FR" noProof="0" dirty="0" smtClean="0"/>
              <a:t>C’est ce qu’on appelle parfois une expression </a:t>
            </a:r>
            <a:r>
              <a:rPr lang="fr-FR" dirty="0"/>
              <a:t>de fonction anonyme </a:t>
            </a:r>
            <a:endParaRPr lang="fr-FR" noProof="0" dirty="0" smtClean="0"/>
          </a:p>
          <a:p>
            <a:endParaRPr lang="fr-FR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fr-FR" noProof="0" dirty="0" smtClean="0">
                <a:solidFill>
                  <a:schemeClr val="tx1"/>
                </a:solidFill>
              </a:rPr>
              <a:t>Expressions de fonctions</a:t>
            </a:r>
            <a:endParaRPr lang="fr-FR" noProof="0" dirty="0">
              <a:solidFill>
                <a:schemeClr val="tx1"/>
              </a:solidFill>
            </a:endParaRPr>
          </a:p>
        </p:txBody>
      </p:sp>
      <p:sp>
        <p:nvSpPr>
          <p:cNvPr id="5" name="shape2"/>
          <p:cNvSpPr txBox="1"/>
          <p:nvPr/>
        </p:nvSpPr>
        <p:spPr>
          <a:xfrm>
            <a:off x="416356" y="1296050"/>
            <a:ext cx="8311289" cy="1815882"/>
          </a:xfrm>
          <a:prstGeom prst="rect">
            <a:avLst/>
          </a:prstGeom>
          <a:noFill/>
          <a:ln w="28575">
            <a:solidFill>
              <a:srgbClr val="8CC8FF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var</a:t>
            </a: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getTotalAmount </a:t>
            </a: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= function 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addTax(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purchaseAmount, taxPercent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) </a:t>
            </a: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  var result = purchaseAmount * (1+taxPercent/100);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   return result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;</a:t>
            </a:r>
            <a:endParaRPr lang="en-US" sz="1600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};</a:t>
            </a:r>
          </a:p>
          <a:p>
            <a:endParaRPr lang="fr-FR" sz="1600" dirty="0" smtClean="0">
              <a:solidFill>
                <a:schemeClr val="bg2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// must call the function using the variable name</a:t>
            </a:r>
            <a:endParaRPr lang="en-US" sz="1600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alert(getTotalAmount(100, 7.25));</a:t>
            </a:r>
            <a:endParaRPr lang="en-US" sz="1600" dirty="0">
              <a:solidFill>
                <a:schemeClr val="bg2"/>
              </a:solidFill>
              <a:latin typeface="Courier New"/>
              <a:cs typeface="Courier New"/>
            </a:endParaRPr>
          </a:p>
        </p:txBody>
      </p:sp>
      <p:sp>
        <p:nvSpPr>
          <p:cNvPr id="6" name="shape1"/>
          <p:cNvSpPr txBox="1"/>
          <p:nvPr/>
        </p:nvSpPr>
        <p:spPr>
          <a:xfrm>
            <a:off x="785747" y="4116990"/>
            <a:ext cx="7572506" cy="1569660"/>
          </a:xfrm>
          <a:prstGeom prst="rect">
            <a:avLst/>
          </a:prstGeom>
          <a:noFill/>
          <a:ln w="28575">
            <a:solidFill>
              <a:srgbClr val="8CC8FF"/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bg2"/>
                </a:solidFill>
                <a:latin typeface="Courier New"/>
                <a:cs typeface="Courier New"/>
              </a:rPr>
              <a:t>var </a:t>
            </a:r>
            <a:r>
              <a:rPr lang="fr-FR" sz="1600" dirty="0" err="1" smtClean="0">
                <a:solidFill>
                  <a:schemeClr val="bg2"/>
                </a:solidFill>
                <a:latin typeface="Courier New"/>
                <a:cs typeface="Courier New"/>
              </a:rPr>
              <a:t>getTotalAmount</a:t>
            </a:r>
            <a:r>
              <a:rPr lang="fr-FR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= </a:t>
            </a:r>
            <a:r>
              <a:rPr lang="fr-FR" sz="1600" dirty="0" err="1" smtClean="0">
                <a:solidFill>
                  <a:schemeClr val="bg2"/>
                </a:solidFill>
                <a:latin typeface="Courier New"/>
                <a:cs typeface="Courier New"/>
              </a:rPr>
              <a:t>function</a:t>
            </a:r>
            <a:r>
              <a:rPr lang="fr-FR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(</a:t>
            </a:r>
            <a:r>
              <a:rPr lang="fr-FR" sz="1600" dirty="0" err="1" smtClean="0">
                <a:solidFill>
                  <a:schemeClr val="bg2"/>
                </a:solidFill>
                <a:latin typeface="Courier New" pitchFamily="49" charset="0"/>
              </a:rPr>
              <a:t>purchaseAmount</a:t>
            </a:r>
            <a:r>
              <a:rPr lang="fr-FR" sz="1600" dirty="0" smtClean="0">
                <a:solidFill>
                  <a:schemeClr val="bg2"/>
                </a:solidFill>
                <a:latin typeface="Courier New" pitchFamily="49" charset="0"/>
              </a:rPr>
              <a:t>, </a:t>
            </a:r>
            <a:r>
              <a:rPr lang="fr-FR" sz="1600" dirty="0" err="1" smtClean="0">
                <a:solidFill>
                  <a:schemeClr val="bg2"/>
                </a:solidFill>
                <a:latin typeface="Courier New" pitchFamily="49" charset="0"/>
              </a:rPr>
              <a:t>taxPercent</a:t>
            </a:r>
            <a:r>
              <a:rPr lang="fr-FR" sz="1600" dirty="0" smtClean="0">
                <a:solidFill>
                  <a:schemeClr val="bg2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 var </a:t>
            </a:r>
            <a:r>
              <a:rPr lang="fr-FR" sz="1600" dirty="0" err="1" smtClean="0">
                <a:solidFill>
                  <a:schemeClr val="bg2"/>
                </a:solidFill>
                <a:latin typeface="Courier New"/>
                <a:cs typeface="Courier New"/>
              </a:rPr>
              <a:t>result</a:t>
            </a:r>
            <a:r>
              <a:rPr lang="fr-FR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= </a:t>
            </a:r>
            <a:r>
              <a:rPr lang="fr-FR" sz="1600" dirty="0" err="1" smtClean="0">
                <a:solidFill>
                  <a:schemeClr val="bg2"/>
                </a:solidFill>
                <a:latin typeface="Courier New"/>
                <a:cs typeface="Courier New"/>
              </a:rPr>
              <a:t>purchaseAmount</a:t>
            </a:r>
            <a:r>
              <a:rPr lang="fr-FR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* (1+taxPercent/100);</a:t>
            </a:r>
          </a:p>
          <a:p>
            <a:r>
              <a:rPr lang="fr-FR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 return </a:t>
            </a:r>
            <a:r>
              <a:rPr lang="fr-FR" sz="1600" dirty="0" err="1" smtClean="0">
                <a:solidFill>
                  <a:schemeClr val="bg2"/>
                </a:solidFill>
                <a:latin typeface="Courier New"/>
                <a:cs typeface="Courier New"/>
              </a:rPr>
              <a:t>result</a:t>
            </a:r>
            <a:r>
              <a:rPr lang="fr-FR" sz="1600" dirty="0" smtClean="0">
                <a:solidFill>
                  <a:schemeClr val="bg2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 smtClean="0">
                <a:solidFill>
                  <a:schemeClr val="bg2"/>
                </a:solidFill>
                <a:latin typeface="Courier New"/>
                <a:cs typeface="Courier New"/>
              </a:rPr>
              <a:t>};</a:t>
            </a:r>
          </a:p>
          <a:p>
            <a:endParaRPr lang="fr-FR" sz="1600" dirty="0" smtClean="0">
              <a:solidFill>
                <a:schemeClr val="bg2"/>
              </a:solidFill>
              <a:latin typeface="Courier New"/>
              <a:cs typeface="Courier New"/>
            </a:endParaRPr>
          </a:p>
          <a:p>
            <a:r>
              <a:rPr lang="fr-FR" sz="1600" dirty="0" err="1" smtClean="0">
                <a:solidFill>
                  <a:schemeClr val="bg2"/>
                </a:solidFill>
                <a:latin typeface="Courier New"/>
                <a:cs typeface="Courier New"/>
              </a:rPr>
              <a:t>alert</a:t>
            </a:r>
            <a:r>
              <a:rPr lang="fr-FR" sz="1600" dirty="0" smtClean="0">
                <a:solidFill>
                  <a:schemeClr val="bg2"/>
                </a:solidFill>
                <a:latin typeface="Courier New"/>
                <a:cs typeface="Courier New"/>
              </a:rPr>
              <a:t>(</a:t>
            </a:r>
            <a:r>
              <a:rPr lang="fr-FR" sz="1600" dirty="0" err="1" smtClean="0">
                <a:solidFill>
                  <a:schemeClr val="bg2"/>
                </a:solidFill>
                <a:latin typeface="Courier New"/>
                <a:cs typeface="Courier New"/>
              </a:rPr>
              <a:t>getTotalAmount</a:t>
            </a:r>
            <a:r>
              <a:rPr lang="fr-FR" sz="1600" dirty="0" smtClean="0">
                <a:solidFill>
                  <a:schemeClr val="bg2"/>
                </a:solidFill>
                <a:latin typeface="Courier New"/>
                <a:cs typeface="Courier New"/>
              </a:rPr>
              <a:t>(100, 7.25));</a:t>
            </a:r>
            <a:endParaRPr lang="fr-FR" sz="1600" dirty="0">
              <a:solidFill>
                <a:schemeClr val="bg2"/>
              </a:solidFill>
              <a:latin typeface="Courier New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6327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4683333"/>
          </a:xfrm>
        </p:spPr>
        <p:txBody>
          <a:bodyPr/>
          <a:lstStyle/>
          <a:p>
            <a:r>
              <a:rPr lang="fr-FR" noProof="0" dirty="0" smtClean="0"/>
              <a:t>Instructions de fonctions</a:t>
            </a:r>
          </a:p>
          <a:p>
            <a:pPr lvl="1"/>
            <a:r>
              <a:rPr lang="fr-FR" noProof="0" dirty="0" smtClean="0"/>
              <a:t>Ne sont autorisées </a:t>
            </a:r>
            <a:r>
              <a:rPr lang="fr-FR" noProof="0" dirty="0" err="1" smtClean="0"/>
              <a:t>qu</a:t>
            </a:r>
            <a:r>
              <a:rPr lang="fr-FR" dirty="0" smtClean="0"/>
              <a:t>e comme instructions de haut niveau</a:t>
            </a:r>
            <a:endParaRPr lang="fr-FR" noProof="0" dirty="0" smtClean="0"/>
          </a:p>
          <a:p>
            <a:pPr lvl="2"/>
            <a:r>
              <a:rPr lang="fr-FR" noProof="0" dirty="0" smtClean="0"/>
              <a:t>Ne peuvent être déclarées dans des instructions itératives, conditionnelles ou autres</a:t>
            </a:r>
          </a:p>
          <a:p>
            <a:pPr lvl="1"/>
            <a:r>
              <a:rPr lang="fr-FR" noProof="0" dirty="0" smtClean="0"/>
              <a:t>Sont automatiquement </a:t>
            </a:r>
            <a:r>
              <a:rPr lang="fr-FR" dirty="0"/>
              <a:t>remontées (</a:t>
            </a:r>
            <a:r>
              <a:rPr lang="fr-FR" i="1" dirty="0" err="1"/>
              <a:t>hoisting</a:t>
            </a:r>
            <a:r>
              <a:rPr lang="fr-FR" dirty="0"/>
              <a:t>) en haut du bloc de script</a:t>
            </a:r>
          </a:p>
          <a:p>
            <a:pPr lvl="2"/>
            <a:r>
              <a:rPr lang="fr-FR" dirty="0"/>
              <a:t>Peu importe où la fonction est déclarée dans le bloc</a:t>
            </a:r>
          </a:p>
          <a:p>
            <a:r>
              <a:rPr lang="fr-FR" dirty="0"/>
              <a:t>Expressions de fonctions</a:t>
            </a:r>
          </a:p>
          <a:p>
            <a:pPr lvl="1"/>
            <a:r>
              <a:rPr lang="fr-FR" dirty="0"/>
              <a:t>Peuvent être définies n’importe où dans le code</a:t>
            </a:r>
          </a:p>
          <a:p>
            <a:pPr lvl="1"/>
            <a:r>
              <a:rPr lang="fr-FR" dirty="0"/>
              <a:t>Ne sont pas remontées au début</a:t>
            </a:r>
          </a:p>
          <a:p>
            <a:pPr lvl="2"/>
            <a:r>
              <a:rPr lang="fr-FR" dirty="0"/>
              <a:t>Pas d’appel de fonction tant </a:t>
            </a:r>
            <a:r>
              <a:rPr lang="fr-FR" noProof="0" dirty="0" smtClean="0"/>
              <a:t>que l’expression n’a pas été appelée</a:t>
            </a:r>
          </a:p>
          <a:p>
            <a:pPr lvl="1"/>
            <a:r>
              <a:rPr lang="fr-FR" noProof="0" dirty="0" smtClean="0"/>
              <a:t>Les expressions de fonctions nommées peuvent s’appeler elles-mêmes (récursivité)</a:t>
            </a:r>
          </a:p>
          <a:p>
            <a:pPr lvl="2"/>
            <a:r>
              <a:rPr lang="fr-FR" noProof="0" dirty="0" smtClean="0"/>
              <a:t>Les expressions anonymes ne le peuvent pas</a:t>
            </a:r>
          </a:p>
          <a:p>
            <a:pPr lvl="1"/>
            <a:r>
              <a:rPr lang="fr-FR" dirty="0"/>
              <a:t>Les expressions de fonctions </a:t>
            </a:r>
            <a:r>
              <a:rPr lang="fr-FR" dirty="0" smtClean="0"/>
              <a:t>sont des instructions JavaScript</a:t>
            </a:r>
            <a:r>
              <a:rPr lang="fr-FR" noProof="0" dirty="0" smtClean="0"/>
              <a:t>, et doivent se terminer par un point-virgule</a:t>
            </a:r>
            <a:endParaRPr lang="fr-FR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Instructions de fonctions </a:t>
            </a:r>
            <a:r>
              <a:rPr lang="fr-FR" i="1" noProof="0" dirty="0" smtClean="0"/>
              <a:t>vs</a:t>
            </a:r>
            <a:r>
              <a:rPr lang="fr-FR" noProof="0" dirty="0" smtClean="0"/>
              <a:t> expressions de fonctions</a:t>
            </a:r>
            <a:endParaRPr lang="fr-FR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6719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3975447"/>
          </a:xfrm>
        </p:spPr>
        <p:txBody>
          <a:bodyPr/>
          <a:lstStyle/>
          <a:p>
            <a:pPr>
              <a:buSzPct val="115000"/>
              <a:buFont typeface="Wingdings 3" pitchFamily="18" charset="2"/>
              <a:buChar char=""/>
            </a:pPr>
            <a:r>
              <a:rPr lang="fr-FR" noProof="0" dirty="0" smtClean="0"/>
              <a:t>La fonction suivante utilise la récursivité pour effectuer un compte</a:t>
            </a:r>
            <a:br>
              <a:rPr lang="fr-FR" noProof="0" dirty="0" smtClean="0"/>
            </a:br>
            <a:r>
              <a:rPr lang="fr-FR" noProof="0" dirty="0" smtClean="0"/>
              <a:t> à rebours</a:t>
            </a:r>
          </a:p>
          <a:p>
            <a:pPr lvl="1">
              <a:buSzPct val="115000"/>
              <a:buFont typeface="Arial" pitchFamily="34" charset="0"/>
              <a:buChar char="•"/>
            </a:pPr>
            <a:r>
              <a:rPr lang="fr-FR" noProof="0" dirty="0" smtClean="0"/>
              <a:t>Nécessite une expression de fonction nommée</a:t>
            </a:r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  <a:p>
            <a:pPr lvl="1"/>
            <a:endParaRPr lang="fr-FR" noProof="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Expressions de fonctions : Exemple de récursivité</a:t>
            </a:r>
            <a:endParaRPr lang="fr-FR" noProof="0" dirty="0"/>
          </a:p>
        </p:txBody>
      </p:sp>
      <p:sp>
        <p:nvSpPr>
          <p:cNvPr id="4" name="shape4"/>
          <p:cNvSpPr txBox="1"/>
          <p:nvPr/>
        </p:nvSpPr>
        <p:spPr>
          <a:xfrm>
            <a:off x="784666" y="1735717"/>
            <a:ext cx="4863631" cy="2800766"/>
          </a:xfrm>
          <a:prstGeom prst="rect">
            <a:avLst/>
          </a:prstGeom>
          <a:noFill/>
          <a:ln w="28575">
            <a:solidFill>
              <a:srgbClr val="8CC8FF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var liftOff = </a:t>
            </a: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function 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countDown (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n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) </a:t>
            </a: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console.log(n);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n--;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if (n === 0)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   console.log('Lift off');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   return;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 }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countDown(n);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};</a:t>
            </a:r>
          </a:p>
          <a:p>
            <a:endParaRPr lang="en-US" sz="1600" dirty="0" smtClean="0">
              <a:solidFill>
                <a:schemeClr val="bg2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liftOff(10);</a:t>
            </a:r>
            <a:endParaRPr lang="en-US" sz="1600" dirty="0">
              <a:solidFill>
                <a:schemeClr val="bg2"/>
              </a:solidFill>
              <a:latin typeface="Courier New"/>
              <a:cs typeface="Courier New"/>
            </a:endParaRPr>
          </a:p>
        </p:txBody>
      </p:sp>
      <p:sp>
        <p:nvSpPr>
          <p:cNvPr id="5" name="shape3"/>
          <p:cNvSpPr txBox="1"/>
          <p:nvPr/>
        </p:nvSpPr>
        <p:spPr>
          <a:xfrm>
            <a:off x="6290357" y="2335994"/>
            <a:ext cx="1844261" cy="2800766"/>
          </a:xfrm>
          <a:prstGeom prst="rect">
            <a:avLst/>
          </a:prstGeom>
          <a:solidFill>
            <a:srgbClr val="FFFFFF"/>
          </a:solidFill>
          <a:ln w="28575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10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9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8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7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6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5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4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3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2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1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Lift off</a:t>
            </a:r>
            <a:endParaRPr lang="en-US" sz="1600" dirty="0">
              <a:solidFill>
                <a:schemeClr val="bg2"/>
              </a:solidFill>
              <a:latin typeface="Courier New"/>
              <a:cs typeface="Courier New"/>
            </a:endParaRPr>
          </a:p>
        </p:txBody>
      </p:sp>
      <p:sp>
        <p:nvSpPr>
          <p:cNvPr id="6" name="shape2"/>
          <p:cNvSpPr txBox="1"/>
          <p:nvPr/>
        </p:nvSpPr>
        <p:spPr>
          <a:xfrm>
            <a:off x="6552691" y="2017823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Sortie console</a:t>
            </a:r>
            <a:endParaRPr lang="en-US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5181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1251625"/>
          </a:xfrm>
        </p:spPr>
        <p:txBody>
          <a:bodyPr/>
          <a:lstStyle/>
          <a:p>
            <a:r>
              <a:rPr lang="fr-FR" noProof="0" dirty="0" smtClean="0"/>
              <a:t>Plus tôt, nous avons vu un exemple utilisant des expressions de fonctions</a:t>
            </a:r>
          </a:p>
          <a:p>
            <a:pPr lvl="1"/>
            <a:r>
              <a:rPr lang="fr-FR" noProof="0" dirty="0" smtClean="0"/>
              <a:t>Pour ajouter un gestionnaire</a:t>
            </a:r>
            <a:r>
              <a:rPr lang="fr-FR" dirty="0" smtClean="0"/>
              <a:t> d’événement de manière non intrusive</a:t>
            </a:r>
            <a:endParaRPr lang="fr-FR" noProof="0" dirty="0" smtClean="0"/>
          </a:p>
          <a:p>
            <a:pPr lvl="1"/>
            <a:r>
              <a:rPr lang="fr-FR" noProof="0" dirty="0" smtClean="0"/>
              <a:t>Affecter la propriété du gestionnaire d’événement à une expression</a:t>
            </a:r>
            <a:br>
              <a:rPr lang="fr-FR" noProof="0" dirty="0" smtClean="0"/>
            </a:br>
            <a:r>
              <a:rPr lang="fr-FR" noProof="0" dirty="0" smtClean="0"/>
              <a:t>de fonction</a:t>
            </a:r>
            <a:endParaRPr lang="fr-FR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Expressions de fonctions et gestionnaires d’événements</a:t>
            </a:r>
            <a:endParaRPr lang="fr-FR" noProof="0" dirty="0"/>
          </a:p>
        </p:txBody>
      </p:sp>
      <p:sp>
        <p:nvSpPr>
          <p:cNvPr id="5" name="shape1"/>
          <p:cNvSpPr txBox="1"/>
          <p:nvPr/>
        </p:nvSpPr>
        <p:spPr>
          <a:xfrm>
            <a:off x="577850" y="2082088"/>
            <a:ext cx="7988300" cy="2308324"/>
          </a:xfrm>
          <a:prstGeom prst="rect">
            <a:avLst/>
          </a:prstGeom>
          <a:noFill/>
          <a:ln w="28575">
            <a:solidFill>
              <a:srgbClr val="8CC8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// Get the element the user will click on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theElem = document.getElementById("elemID")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// Add the click event handler to the element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theElem.addEventListener("click", </a:t>
            </a:r>
            <a:endParaRPr lang="en-US" sz="1600" dirty="0" smtClean="0">
              <a:solidFill>
                <a:schemeClr val="bg2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function</a:t>
            </a: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      console.log("You clicked " + theElem.id);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   }, </a:t>
            </a:r>
            <a:endParaRPr lang="en-US" sz="1600" dirty="0" smtClean="0">
              <a:solidFill>
                <a:schemeClr val="bg2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false</a:t>
            </a: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313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08784"/>
            <a:ext cx="8599488" cy="948978"/>
          </a:xfrm>
        </p:spPr>
        <p:txBody>
          <a:bodyPr/>
          <a:lstStyle/>
          <a:p>
            <a:r>
              <a:rPr lang="fr-FR" noProof="0" dirty="0" smtClean="0"/>
              <a:t>On peut définir des fonctions à l’intérieur d’autres fonctions</a:t>
            </a:r>
          </a:p>
          <a:p>
            <a:pPr lvl="1"/>
            <a:r>
              <a:rPr lang="fr-FR" noProof="0" dirty="0" smtClean="0"/>
              <a:t>Elles peuvent accéder aux paramètres et aux variables de toute fonction dans laquelle elles résident</a:t>
            </a:r>
            <a:endParaRPr lang="fr-FR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Fonctions imbriquées</a:t>
            </a:r>
            <a:endParaRPr lang="fr-FR" noProof="0" dirty="0"/>
          </a:p>
        </p:txBody>
      </p:sp>
      <p:grpSp>
        <p:nvGrpSpPr>
          <p:cNvPr id="9" name="Group 8"/>
          <p:cNvGrpSpPr/>
          <p:nvPr/>
        </p:nvGrpSpPr>
        <p:grpSpPr>
          <a:xfrm>
            <a:off x="711202" y="1536051"/>
            <a:ext cx="7721596" cy="4278094"/>
            <a:chOff x="309642" y="2192265"/>
            <a:chExt cx="7721596" cy="4278094"/>
          </a:xfrm>
        </p:grpSpPr>
        <p:sp>
          <p:nvSpPr>
            <p:cNvPr id="4" name="shape3"/>
            <p:cNvSpPr txBox="1"/>
            <p:nvPr/>
          </p:nvSpPr>
          <p:spPr>
            <a:xfrm>
              <a:off x="309642" y="2192265"/>
              <a:ext cx="7721596" cy="4278094"/>
            </a:xfrm>
            <a:prstGeom prst="rect">
              <a:avLst/>
            </a:prstGeom>
            <a:noFill/>
            <a:ln w="28575">
              <a:solidFill>
                <a:srgbClr val="8CC8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2"/>
                  </a:solidFill>
                  <a:latin typeface="Courier New"/>
                  <a:cs typeface="Courier New"/>
                </a:rPr>
                <a:t>function displayInfo (</a:t>
              </a:r>
              <a:r>
                <a:rPr lang="en-US" sz="1600" b="1" dirty="0" smtClean="0">
                  <a:solidFill>
                    <a:schemeClr val="bg2"/>
                  </a:solidFill>
                  <a:latin typeface="Courier New"/>
                  <a:cs typeface="Courier New"/>
                </a:rPr>
                <a:t>radius</a:t>
              </a:r>
              <a:r>
                <a:rPr lang="en-US" sz="1600" dirty="0" smtClean="0">
                  <a:solidFill>
                    <a:schemeClr val="bg2"/>
                  </a:solidFill>
                  <a:latin typeface="Courier New"/>
                  <a:cs typeface="Courier New"/>
                </a:rPr>
                <a:t>) {</a:t>
              </a:r>
            </a:p>
            <a:p>
              <a:r>
                <a:rPr lang="en-US" sz="1600" dirty="0" smtClean="0">
                  <a:solidFill>
                    <a:schemeClr val="bg2"/>
                  </a:solidFill>
                  <a:latin typeface="Courier New"/>
                  <a:cs typeface="Courier New"/>
                </a:rPr>
                <a:t>   radius = radius || 2; // default value</a:t>
              </a:r>
            </a:p>
            <a:p>
              <a:r>
                <a:rPr lang="en-US" sz="1600" dirty="0" smtClean="0">
                  <a:solidFill>
                    <a:schemeClr val="bg2"/>
                  </a:solidFill>
                  <a:latin typeface="Courier New"/>
                  <a:cs typeface="Courier New"/>
                </a:rPr>
                <a:t>   var </a:t>
              </a:r>
              <a:r>
                <a:rPr lang="en-US" sz="1600" b="1" dirty="0" smtClean="0">
                  <a:solidFill>
                    <a:schemeClr val="bg2"/>
                  </a:solidFill>
                  <a:latin typeface="Courier New"/>
                  <a:cs typeface="Courier New"/>
                </a:rPr>
                <a:t>diam</a:t>
              </a:r>
              <a:r>
                <a:rPr lang="en-US" sz="1600" dirty="0" smtClean="0">
                  <a:solidFill>
                    <a:schemeClr val="bg2"/>
                  </a:solidFill>
                  <a:latin typeface="Courier New"/>
                  <a:cs typeface="Courier New"/>
                </a:rPr>
                <a:t> = 2 * radius,</a:t>
              </a:r>
            </a:p>
            <a:p>
              <a:r>
                <a:rPr lang="en-US" sz="1600" dirty="0" smtClean="0">
                  <a:solidFill>
                    <a:schemeClr val="bg2"/>
                  </a:solidFill>
                  <a:latin typeface="Courier New"/>
                  <a:cs typeface="Courier New"/>
                </a:rPr>
                <a:t>       </a:t>
              </a:r>
              <a:r>
                <a:rPr lang="en-US" sz="1600" b="1" dirty="0">
                  <a:solidFill>
                    <a:schemeClr val="bg2"/>
                  </a:solidFill>
                  <a:latin typeface="Courier New"/>
                  <a:cs typeface="Courier New"/>
                </a:rPr>
                <a:t>rSquared</a:t>
              </a:r>
              <a:r>
                <a:rPr lang="en-US" sz="1600" dirty="0">
                  <a:solidFill>
                    <a:schemeClr val="bg2"/>
                  </a:solidFill>
                  <a:latin typeface="Courier New"/>
                  <a:cs typeface="Courier New"/>
                </a:rPr>
                <a:t> </a:t>
              </a:r>
              <a:r>
                <a:rPr lang="en-US" sz="1600" dirty="0" smtClean="0">
                  <a:solidFill>
                    <a:schemeClr val="bg2"/>
                  </a:solidFill>
                  <a:latin typeface="Courier New"/>
                  <a:cs typeface="Courier New"/>
                </a:rPr>
                <a:t>= radius * radius;</a:t>
              </a:r>
            </a:p>
            <a:p>
              <a:endParaRPr lang="en-US" sz="1600" dirty="0" smtClean="0">
                <a:solidFill>
                  <a:schemeClr val="bg2"/>
                </a:solidFill>
                <a:latin typeface="Courier New"/>
                <a:cs typeface="Courier New"/>
              </a:endParaRPr>
            </a:p>
            <a:p>
              <a:r>
                <a:rPr lang="en-US" sz="1600" dirty="0">
                  <a:solidFill>
                    <a:schemeClr val="bg2"/>
                  </a:solidFill>
                  <a:latin typeface="Courier New"/>
                  <a:cs typeface="Courier New"/>
                </a:rPr>
                <a:t> </a:t>
              </a:r>
              <a:r>
                <a:rPr lang="en-US" sz="1600" dirty="0" smtClean="0">
                  <a:solidFill>
                    <a:schemeClr val="bg2"/>
                  </a:solidFill>
                  <a:latin typeface="Courier New"/>
                  <a:cs typeface="Courier New"/>
                </a:rPr>
                <a:t>  function getArea(</a:t>
              </a:r>
              <a:r>
                <a:rPr lang="en-US" sz="1600" dirty="0">
                  <a:solidFill>
                    <a:schemeClr val="bg2"/>
                  </a:solidFill>
                  <a:latin typeface="Courier New"/>
                  <a:cs typeface="Courier New"/>
                </a:rPr>
                <a:t>) {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Courier New"/>
                  <a:cs typeface="Courier New"/>
                </a:rPr>
                <a:t>      return Math.PI * radius * radius ;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Courier New"/>
                  <a:cs typeface="Courier New"/>
                </a:rPr>
                <a:t>   }   </a:t>
              </a:r>
            </a:p>
            <a:p>
              <a:r>
                <a:rPr lang="en-US" sz="1600" dirty="0" smtClean="0">
                  <a:solidFill>
                    <a:schemeClr val="bg2"/>
                  </a:solidFill>
                  <a:latin typeface="Courier New"/>
                  <a:cs typeface="Courier New"/>
                </a:rPr>
                <a:t>   function getArea2() {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Courier New"/>
                  <a:cs typeface="Courier New"/>
                </a:rPr>
                <a:t> </a:t>
              </a:r>
              <a:r>
                <a:rPr lang="en-US" sz="1600" dirty="0" smtClean="0">
                  <a:solidFill>
                    <a:schemeClr val="bg2"/>
                  </a:solidFill>
                  <a:latin typeface="Courier New"/>
                  <a:cs typeface="Courier New"/>
                </a:rPr>
                <a:t>     return Math.PI * rSquared ;</a:t>
              </a:r>
            </a:p>
            <a:p>
              <a:r>
                <a:rPr lang="en-US" sz="1600" dirty="0" smtClean="0">
                  <a:solidFill>
                    <a:schemeClr val="bg2"/>
                  </a:solidFill>
                  <a:latin typeface="Courier New"/>
                  <a:cs typeface="Courier New"/>
                </a:rPr>
                <a:t>   }</a:t>
              </a:r>
            </a:p>
            <a:p>
              <a:r>
                <a:rPr lang="en-US" sz="1600" dirty="0" smtClean="0">
                  <a:solidFill>
                    <a:schemeClr val="bg2"/>
                  </a:solidFill>
                  <a:latin typeface="Courier New"/>
                  <a:cs typeface="Courier New"/>
                </a:rPr>
                <a:t>   function getCircumference() {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Courier New"/>
                  <a:cs typeface="Courier New"/>
                </a:rPr>
                <a:t> </a:t>
              </a:r>
              <a:r>
                <a:rPr lang="en-US" sz="1600" dirty="0" smtClean="0">
                  <a:solidFill>
                    <a:schemeClr val="bg2"/>
                  </a:solidFill>
                  <a:latin typeface="Courier New"/>
                  <a:cs typeface="Courier New"/>
                </a:rPr>
                <a:t>     return </a:t>
              </a:r>
              <a:r>
                <a:rPr lang="en-US" sz="1600" dirty="0">
                  <a:solidFill>
                    <a:schemeClr val="bg2"/>
                  </a:solidFill>
                  <a:latin typeface="Courier New"/>
                  <a:cs typeface="Courier New"/>
                </a:rPr>
                <a:t>Math.PI * </a:t>
              </a:r>
              <a:r>
                <a:rPr lang="en-US" sz="1600" dirty="0" smtClean="0">
                  <a:solidFill>
                    <a:schemeClr val="bg2"/>
                  </a:solidFill>
                  <a:latin typeface="Courier New"/>
                  <a:cs typeface="Courier New"/>
                </a:rPr>
                <a:t>diam;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Courier New"/>
                  <a:cs typeface="Courier New"/>
                </a:rPr>
                <a:t> </a:t>
              </a:r>
              <a:r>
                <a:rPr lang="en-US" sz="1600" dirty="0" smtClean="0">
                  <a:solidFill>
                    <a:schemeClr val="bg2"/>
                  </a:solidFill>
                  <a:latin typeface="Courier New"/>
                  <a:cs typeface="Courier New"/>
                </a:rPr>
                <a:t>  }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Courier New"/>
                  <a:cs typeface="Courier New"/>
                </a:rPr>
                <a:t> </a:t>
              </a:r>
              <a:r>
                <a:rPr lang="en-US" sz="1600" dirty="0" smtClean="0">
                  <a:solidFill>
                    <a:schemeClr val="bg2"/>
                  </a:solidFill>
                  <a:latin typeface="Courier New"/>
                  <a:cs typeface="Courier New"/>
                </a:rPr>
                <a:t>  alert("Area = " + getArea() + "\nCircumference = " +    </a:t>
              </a:r>
              <a:br>
                <a:rPr lang="en-US" sz="1600" dirty="0" smtClean="0">
                  <a:solidFill>
                    <a:schemeClr val="bg2"/>
                  </a:solidFill>
                  <a:latin typeface="Courier New"/>
                  <a:cs typeface="Courier New"/>
                </a:rPr>
              </a:br>
              <a:r>
                <a:rPr lang="en-US" sz="1600" dirty="0" smtClean="0">
                  <a:solidFill>
                    <a:schemeClr val="bg2"/>
                  </a:solidFill>
                  <a:latin typeface="Courier New"/>
                  <a:cs typeface="Courier New"/>
                </a:rPr>
                <a:t>          getCircumference());</a:t>
              </a:r>
              <a:endParaRPr lang="en-US" sz="1600" dirty="0">
                <a:solidFill>
                  <a:schemeClr val="bg2"/>
                </a:solidFill>
                <a:latin typeface="Courier New"/>
                <a:cs typeface="Courier New"/>
              </a:endParaRPr>
            </a:p>
            <a:p>
              <a:r>
                <a:rPr lang="en-US" sz="1600" dirty="0" smtClean="0">
                  <a:solidFill>
                    <a:schemeClr val="bg2"/>
                  </a:solidFill>
                  <a:latin typeface="Courier New"/>
                  <a:cs typeface="Courier New"/>
                </a:rPr>
                <a:t>};</a:t>
              </a:r>
            </a:p>
          </p:txBody>
        </p:sp>
        <p:sp>
          <p:nvSpPr>
            <p:cNvPr id="5" name="shape2"/>
            <p:cNvSpPr/>
            <p:nvPr/>
          </p:nvSpPr>
          <p:spPr bwMode="auto">
            <a:xfrm>
              <a:off x="5371453" y="3018972"/>
              <a:ext cx="2592000" cy="540000"/>
            </a:xfrm>
            <a:prstGeom prst="wedgeRoundRectCallout">
              <a:avLst>
                <a:gd name="adj1" fmla="val -83400"/>
                <a:gd name="adj2" fmla="val 72947"/>
                <a:gd name="adj3" fmla="val 16667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Peut accéder aux paramètres de la fonction parente</a:t>
              </a:r>
            </a:p>
          </p:txBody>
        </p:sp>
        <p:grpSp>
          <p:nvGrpSpPr>
            <p:cNvPr id="8" name="shape1"/>
            <p:cNvGrpSpPr/>
            <p:nvPr/>
          </p:nvGrpSpPr>
          <p:grpSpPr>
            <a:xfrm>
              <a:off x="5713078" y="4489291"/>
              <a:ext cx="2273407" cy="817245"/>
              <a:chOff x="5244993" y="4413091"/>
              <a:chExt cx="2273407" cy="817245"/>
            </a:xfrm>
            <a:solidFill>
              <a:srgbClr val="CCFFFF"/>
            </a:solidFill>
          </p:grpSpPr>
          <p:sp>
            <p:nvSpPr>
              <p:cNvPr id="6" name="Rounded Rectangular Callout 5"/>
              <p:cNvSpPr/>
              <p:nvPr/>
            </p:nvSpPr>
            <p:spPr bwMode="auto">
              <a:xfrm>
                <a:off x="5256590" y="4434115"/>
                <a:ext cx="2261810" cy="578882"/>
              </a:xfrm>
              <a:prstGeom prst="wedgeRoundRectCallout">
                <a:avLst>
                  <a:gd name="adj1" fmla="val -106395"/>
                  <a:gd name="adj2" fmla="val 75037"/>
                  <a:gd name="adj3" fmla="val 16667"/>
                </a:avLst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Can access parent function local variables</a:t>
                </a:r>
              </a:p>
            </p:txBody>
          </p:sp>
          <p:sp>
            <p:nvSpPr>
              <p:cNvPr id="7" name="Rounded Rectangular Callout 6"/>
              <p:cNvSpPr/>
              <p:nvPr/>
            </p:nvSpPr>
            <p:spPr bwMode="auto">
              <a:xfrm>
                <a:off x="5244993" y="4413091"/>
                <a:ext cx="2261810" cy="817245"/>
              </a:xfrm>
              <a:prstGeom prst="wedgeRoundRectCallout">
                <a:avLst>
                  <a:gd name="adj1" fmla="val -97839"/>
                  <a:gd name="adj2" fmla="val -33612"/>
                  <a:gd name="adj3" fmla="val 16667"/>
                </a:avLst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fr-FR" dirty="0">
                    <a:solidFill>
                      <a:schemeClr val="bg2"/>
                    </a:solidFill>
                  </a:rPr>
                  <a:t>Peut accéder aux </a:t>
                </a:r>
                <a:r>
                  <a:rPr lang="fr-FR" dirty="0" smtClean="0">
                    <a:solidFill>
                      <a:schemeClr val="bg2"/>
                    </a:solidFill>
                  </a:rPr>
                  <a:t>variables locales de </a:t>
                </a:r>
                <a:r>
                  <a:rPr lang="fr-FR" dirty="0">
                    <a:solidFill>
                      <a:schemeClr val="bg2"/>
                    </a:solidFill>
                  </a:rPr>
                  <a:t>la fonction parente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1256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3652282"/>
          </a:xfrm>
        </p:spPr>
        <p:txBody>
          <a:bodyPr/>
          <a:lstStyle/>
          <a:p>
            <a:r>
              <a:rPr lang="fr-FR" noProof="0" dirty="0" err="1" smtClean="0">
                <a:latin typeface="Courier New"/>
                <a:cs typeface="Courier New"/>
              </a:rPr>
              <a:t>this</a:t>
            </a:r>
            <a:r>
              <a:rPr lang="fr-FR" noProof="0" dirty="0" smtClean="0"/>
              <a:t> est un mot-clé qui représente une référence au contexte d’exécution</a:t>
            </a:r>
          </a:p>
          <a:p>
            <a:pPr lvl="1"/>
            <a:r>
              <a:rPr lang="fr-FR" noProof="0" dirty="0" smtClean="0"/>
              <a:t>Une référence spéciale à l’objet sur lequel ou par lequel la fonction a</a:t>
            </a:r>
            <a:br>
              <a:rPr lang="fr-FR" noProof="0" dirty="0" smtClean="0"/>
            </a:br>
            <a:r>
              <a:rPr lang="fr-FR" noProof="0" dirty="0" smtClean="0"/>
              <a:t>été appelée</a:t>
            </a:r>
          </a:p>
          <a:p>
            <a:pPr lvl="1"/>
            <a:r>
              <a:rPr lang="fr-FR" noProof="0" dirty="0" smtClean="0"/>
              <a:t>Toutes fonction a une valeur pour </a:t>
            </a:r>
            <a:r>
              <a:rPr lang="fr-FR" noProof="0" dirty="0" err="1" smtClean="0">
                <a:latin typeface="Courier New"/>
                <a:cs typeface="Courier New"/>
              </a:rPr>
              <a:t>this</a:t>
            </a:r>
            <a:endParaRPr lang="fr-FR" noProof="0" dirty="0" smtClean="0"/>
          </a:p>
          <a:p>
            <a:r>
              <a:rPr lang="fr-FR" noProof="0" dirty="0" smtClean="0"/>
              <a:t>Pour toutes les fonctions et les variables globales, </a:t>
            </a:r>
            <a:r>
              <a:rPr lang="fr-FR" noProof="0" dirty="0" err="1" smtClean="0">
                <a:latin typeface="Courier New"/>
                <a:cs typeface="Courier New"/>
              </a:rPr>
              <a:t>this</a:t>
            </a:r>
            <a:r>
              <a:rPr lang="fr-FR" noProof="0" dirty="0" smtClean="0"/>
              <a:t> se réfère à</a:t>
            </a:r>
            <a:br>
              <a:rPr lang="fr-FR" noProof="0" dirty="0" smtClean="0"/>
            </a:br>
            <a:r>
              <a:rPr lang="fr-FR" noProof="0" dirty="0" smtClean="0"/>
              <a:t>l’objet global</a:t>
            </a:r>
          </a:p>
          <a:p>
            <a:pPr lvl="1"/>
            <a:r>
              <a:rPr lang="fr-FR" noProof="0" dirty="0" smtClean="0"/>
              <a:t>L’objet </a:t>
            </a:r>
            <a:r>
              <a:rPr lang="fr-FR" noProof="0" dirty="0" err="1" smtClean="0">
                <a:latin typeface="Courier New"/>
                <a:cs typeface="Courier New"/>
              </a:rPr>
              <a:t>window</a:t>
            </a:r>
            <a:r>
              <a:rPr lang="fr-FR" noProof="0" dirty="0" smtClean="0"/>
              <a:t> dans JavaScript côté client</a:t>
            </a:r>
          </a:p>
          <a:p>
            <a:pPr lvl="2"/>
            <a:r>
              <a:rPr lang="fr-FR" noProof="0" dirty="0" err="1" smtClean="0">
                <a:latin typeface="Courier New"/>
                <a:cs typeface="Courier New"/>
              </a:rPr>
              <a:t>this.alert</a:t>
            </a:r>
            <a:r>
              <a:rPr lang="fr-FR" noProof="0" dirty="0" smtClean="0">
                <a:latin typeface="Courier New"/>
                <a:cs typeface="Courier New"/>
              </a:rPr>
              <a:t>()</a:t>
            </a:r>
            <a:r>
              <a:rPr lang="fr-FR" noProof="0" dirty="0" smtClean="0"/>
              <a:t> et </a:t>
            </a:r>
            <a:r>
              <a:rPr lang="fr-FR" noProof="0" dirty="0" err="1" smtClean="0">
                <a:latin typeface="Courier New"/>
                <a:cs typeface="Courier New"/>
              </a:rPr>
              <a:t>window.alert</a:t>
            </a:r>
            <a:r>
              <a:rPr lang="fr-FR" noProof="0" dirty="0" smtClean="0">
                <a:latin typeface="Courier New"/>
                <a:cs typeface="Courier New"/>
              </a:rPr>
              <a:t>()</a:t>
            </a:r>
            <a:r>
              <a:rPr lang="fr-FR" noProof="0" dirty="0" smtClean="0"/>
              <a:t> sont identiques</a:t>
            </a:r>
          </a:p>
          <a:p>
            <a:r>
              <a:rPr lang="fr-FR" noProof="0" dirty="0" smtClean="0"/>
              <a:t>Lors d’un appel de constructeur (appel d’une fonction avec le mot-clé </a:t>
            </a:r>
            <a:r>
              <a:rPr lang="fr-FR" dirty="0" smtClean="0">
                <a:latin typeface="Courier New"/>
                <a:cs typeface="Courier New"/>
              </a:rPr>
              <a:t>new</a:t>
            </a:r>
            <a:r>
              <a:rPr lang="fr-FR" noProof="0" dirty="0" smtClean="0"/>
              <a:t>)</a:t>
            </a:r>
          </a:p>
          <a:p>
            <a:pPr lvl="1"/>
            <a:r>
              <a:rPr lang="fr-FR" noProof="0" dirty="0" smtClean="0"/>
              <a:t>La référence </a:t>
            </a:r>
            <a:r>
              <a:rPr lang="fr-FR" noProof="0" dirty="0" err="1" smtClean="0">
                <a:latin typeface="Courier New"/>
                <a:cs typeface="Courier New"/>
              </a:rPr>
              <a:t>this</a:t>
            </a:r>
            <a:r>
              <a:rPr lang="fr-FR" noProof="0" dirty="0" smtClean="0"/>
              <a:t> dans l’objet se réfère à l’instance de l’objet</a:t>
            </a:r>
          </a:p>
          <a:p>
            <a:pPr lvl="2"/>
            <a:r>
              <a:rPr lang="fr-FR" noProof="0" dirty="0" smtClean="0"/>
              <a:t>Des détails bientôt sur la construction des objets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La référence </a:t>
            </a:r>
            <a:r>
              <a:rPr lang="fr-FR" noProof="0" dirty="0" err="1" smtClean="0">
                <a:latin typeface="Courier New"/>
                <a:cs typeface="Courier New"/>
              </a:rPr>
              <a:t>this</a:t>
            </a:r>
            <a:endParaRPr lang="fr-FR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0387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1708160"/>
          </a:xfrm>
        </p:spPr>
        <p:txBody>
          <a:bodyPr/>
          <a:lstStyle/>
          <a:p>
            <a:r>
              <a:rPr lang="fr-FR" noProof="0" dirty="0" smtClean="0"/>
              <a:t>Avec un exemple de fonction imbriquée similaire à celui que nous venons de voir</a:t>
            </a:r>
          </a:p>
          <a:p>
            <a:pPr lvl="1"/>
            <a:r>
              <a:rPr lang="fr-FR" noProof="0" dirty="0" smtClean="0"/>
              <a:t>La valeur de </a:t>
            </a:r>
            <a:r>
              <a:rPr lang="fr-FR" noProof="0" dirty="0" err="1" smtClean="0">
                <a:latin typeface="Courier New"/>
                <a:cs typeface="Courier New"/>
              </a:rPr>
              <a:t>this</a:t>
            </a:r>
            <a:r>
              <a:rPr lang="fr-FR" noProof="0" dirty="0" smtClean="0"/>
              <a:t> dans chaque fonction sera l’objet </a:t>
            </a:r>
            <a:r>
              <a:rPr lang="fr-FR" noProof="0" dirty="0" err="1" smtClean="0">
                <a:latin typeface="Courier New"/>
                <a:cs typeface="Courier New"/>
              </a:rPr>
              <a:t>window</a:t>
            </a:r>
            <a:endParaRPr lang="fr-FR" noProof="0" dirty="0" smtClean="0"/>
          </a:p>
          <a:p>
            <a:pPr lvl="2"/>
            <a:r>
              <a:rPr lang="fr-FR" noProof="0" dirty="0" smtClean="0"/>
              <a:t>Toutes les fonctions sont une propriété de l’objet global</a:t>
            </a:r>
          </a:p>
          <a:p>
            <a:endParaRPr lang="fr-FR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err="1" smtClean="0">
                <a:latin typeface="Courier New"/>
                <a:cs typeface="Courier New"/>
              </a:rPr>
              <a:t>this</a:t>
            </a:r>
            <a:r>
              <a:rPr lang="fr-FR" noProof="0" dirty="0" smtClean="0"/>
              <a:t> et les fonctions imbriquées</a:t>
            </a:r>
            <a:endParaRPr lang="fr-FR" noProof="0" dirty="0"/>
          </a:p>
        </p:txBody>
      </p:sp>
      <p:sp>
        <p:nvSpPr>
          <p:cNvPr id="12" name="TextBox 11"/>
          <p:cNvSpPr txBox="1"/>
          <p:nvPr/>
        </p:nvSpPr>
        <p:spPr>
          <a:xfrm>
            <a:off x="350384" y="1905130"/>
            <a:ext cx="8348870" cy="3539431"/>
          </a:xfrm>
          <a:prstGeom prst="rect">
            <a:avLst/>
          </a:prstGeom>
          <a:noFill/>
          <a:ln w="28575">
            <a:solidFill>
              <a:srgbClr val="8CC8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/>
                <a:cs typeface="Courier New"/>
              </a:rPr>
              <a:t>function displayInfo (</a:t>
            </a:r>
            <a:r>
              <a:rPr lang="en-US" b="1" dirty="0" smtClean="0">
                <a:solidFill>
                  <a:schemeClr val="bg2"/>
                </a:solidFill>
                <a:latin typeface="Courier New"/>
                <a:cs typeface="Courier New"/>
              </a:rPr>
              <a:t>radius</a:t>
            </a:r>
            <a:r>
              <a:rPr lang="en-US" dirty="0" smtClean="0">
                <a:solidFill>
                  <a:schemeClr val="bg2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/>
                <a:cs typeface="Courier New"/>
              </a:rPr>
              <a:t>   </a:t>
            </a:r>
            <a:r>
              <a:rPr lang="en-US" dirty="0">
                <a:solidFill>
                  <a:schemeClr val="bg2"/>
                </a:solidFill>
                <a:latin typeface="Courier New"/>
                <a:cs typeface="Courier New"/>
              </a:rPr>
              <a:t>radius = radius || 2; // default value</a:t>
            </a:r>
            <a:endParaRPr lang="en-US" dirty="0" smtClean="0">
              <a:solidFill>
                <a:schemeClr val="bg2"/>
              </a:solidFill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/>
                <a:cs typeface="Courier New"/>
              </a:rPr>
              <a:t>   var</a:t>
            </a:r>
            <a:r>
              <a:rPr lang="en-US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/>
                <a:cs typeface="Courier New"/>
              </a:rPr>
              <a:t>diam</a:t>
            </a:r>
            <a:r>
              <a:rPr lang="en-US" dirty="0" smtClean="0">
                <a:solidFill>
                  <a:schemeClr val="bg2"/>
                </a:solidFill>
                <a:latin typeface="Courier New"/>
                <a:cs typeface="Courier New"/>
              </a:rPr>
              <a:t> = 2 * radius,</a:t>
            </a:r>
          </a:p>
          <a:p>
            <a:r>
              <a:rPr lang="en-US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/>
                <a:cs typeface="Courier New"/>
              </a:rPr>
              <a:t>  </a:t>
            </a:r>
            <a:r>
              <a:rPr lang="en-US" b="1" dirty="0" smtClean="0">
                <a:solidFill>
                  <a:schemeClr val="bg2"/>
                </a:solidFill>
                <a:latin typeface="Courier New"/>
                <a:cs typeface="Courier New"/>
              </a:rPr>
              <a:t>rSquared</a:t>
            </a:r>
            <a:r>
              <a:rPr lang="en-US" dirty="0" smtClean="0">
                <a:solidFill>
                  <a:schemeClr val="bg2"/>
                </a:solidFill>
                <a:latin typeface="Courier New"/>
                <a:cs typeface="Courier New"/>
              </a:rPr>
              <a:t> = radius * radius;</a:t>
            </a:r>
          </a:p>
          <a:p>
            <a:r>
              <a:rPr lang="en-US" dirty="0">
                <a:solidFill>
                  <a:schemeClr val="bg2"/>
                </a:solidFill>
                <a:latin typeface="Courier New"/>
                <a:cs typeface="Courier New"/>
              </a:rPr>
              <a:t>  </a:t>
            </a:r>
            <a:r>
              <a:rPr lang="en-US" dirty="0" smtClean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/>
                <a:cs typeface="Courier New"/>
              </a:rPr>
              <a:t>console.log(</a:t>
            </a:r>
            <a:r>
              <a:rPr lang="en-US" b="1" dirty="0">
                <a:solidFill>
                  <a:schemeClr val="bg2"/>
                </a:solidFill>
                <a:latin typeface="Courier New"/>
                <a:cs typeface="Courier New"/>
              </a:rPr>
              <a:t>this);</a:t>
            </a:r>
          </a:p>
          <a:p>
            <a:endParaRPr lang="en-US" dirty="0" smtClean="0">
              <a:solidFill>
                <a:schemeClr val="bg2"/>
              </a:solidFill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/>
                <a:cs typeface="Courier New"/>
              </a:rPr>
              <a:t>   getArea = function (</a:t>
            </a:r>
            <a:r>
              <a:rPr lang="en-US" dirty="0">
                <a:solidFill>
                  <a:schemeClr val="bg2"/>
                </a:solidFill>
                <a:latin typeface="Courier New"/>
                <a:cs typeface="Courier New"/>
              </a:rPr>
              <a:t>) </a:t>
            </a:r>
            <a:r>
              <a:rPr lang="en-US" dirty="0" smtClean="0">
                <a:solidFill>
                  <a:schemeClr val="bg2"/>
                </a:solidFill>
                <a:latin typeface="Courier New"/>
                <a:cs typeface="Courier New"/>
              </a:rPr>
              <a:t>{   // nested function expression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/>
                <a:cs typeface="Courier New"/>
              </a:rPr>
              <a:t>     </a:t>
            </a:r>
            <a:r>
              <a:rPr lang="en-US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/>
                <a:cs typeface="Courier New"/>
              </a:rPr>
              <a:t>console.log(this);</a:t>
            </a:r>
            <a:endParaRPr lang="en-US" b="1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chemeClr val="bg2"/>
                </a:solidFill>
                <a:latin typeface="Courier New"/>
                <a:cs typeface="Courier New"/>
              </a:rPr>
              <a:t>      return Math.PI * radius * radius ;</a:t>
            </a:r>
          </a:p>
          <a:p>
            <a:r>
              <a:rPr lang="en-US" dirty="0">
                <a:solidFill>
                  <a:schemeClr val="bg2"/>
                </a:solidFill>
                <a:latin typeface="Courier New"/>
                <a:cs typeface="Courier New"/>
              </a:rPr>
              <a:t>   </a:t>
            </a:r>
            <a:r>
              <a:rPr lang="en-US" dirty="0" smtClean="0">
                <a:solidFill>
                  <a:schemeClr val="bg2"/>
                </a:solidFill>
                <a:latin typeface="Courier New"/>
                <a:cs typeface="Courier New"/>
              </a:rPr>
              <a:t>};   </a:t>
            </a:r>
            <a:endParaRPr lang="en-US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/>
                <a:cs typeface="Courier New"/>
              </a:rPr>
              <a:t>   function getCircumference() {  // nested function statement</a:t>
            </a:r>
          </a:p>
          <a:p>
            <a:r>
              <a:rPr lang="en-US" dirty="0">
                <a:solidFill>
                  <a:schemeClr val="bg2"/>
                </a:solidFill>
                <a:latin typeface="Courier New"/>
                <a:cs typeface="Courier New"/>
              </a:rPr>
              <a:t>  </a:t>
            </a:r>
            <a:r>
              <a:rPr lang="en-US" dirty="0" smtClean="0">
                <a:solidFill>
                  <a:schemeClr val="bg2"/>
                </a:solidFill>
                <a:latin typeface="Courier New"/>
                <a:cs typeface="Courier New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/>
                <a:cs typeface="Courier New"/>
              </a:rPr>
              <a:t>console.log(</a:t>
            </a:r>
            <a:r>
              <a:rPr lang="en-US" b="1" dirty="0">
                <a:solidFill>
                  <a:schemeClr val="bg2"/>
                </a:solidFill>
                <a:latin typeface="Courier New"/>
                <a:cs typeface="Courier New"/>
              </a:rPr>
              <a:t>this);</a:t>
            </a:r>
            <a:endParaRPr lang="en-US" b="1" dirty="0" smtClean="0">
              <a:solidFill>
                <a:schemeClr val="bg2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/>
                <a:cs typeface="Courier New"/>
              </a:rPr>
              <a:t>     return </a:t>
            </a:r>
            <a:r>
              <a:rPr lang="en-US" dirty="0">
                <a:solidFill>
                  <a:schemeClr val="bg2"/>
                </a:solidFill>
                <a:latin typeface="Courier New"/>
                <a:cs typeface="Courier New"/>
              </a:rPr>
              <a:t>Math.PI * </a:t>
            </a:r>
            <a:r>
              <a:rPr lang="en-US" dirty="0" smtClean="0">
                <a:solidFill>
                  <a:schemeClr val="bg2"/>
                </a:solidFill>
                <a:latin typeface="Courier New"/>
                <a:cs typeface="Courier New"/>
              </a:rPr>
              <a:t>diam;</a:t>
            </a:r>
          </a:p>
          <a:p>
            <a:r>
              <a:rPr lang="en-US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chemeClr val="bg2"/>
                </a:solidFill>
                <a:latin typeface="Courier New"/>
                <a:cs typeface="Courier New"/>
              </a:rPr>
              <a:t>} </a:t>
            </a:r>
            <a:endParaRPr lang="en-US" dirty="0" smtClean="0">
              <a:solidFill>
                <a:schemeClr val="bg2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/>
                <a:cs typeface="Courier New"/>
              </a:rPr>
              <a:t>  </a:t>
            </a:r>
            <a:r>
              <a:rPr lang="en-US" b="1" dirty="0" smtClean="0">
                <a:solidFill>
                  <a:schemeClr val="bg2"/>
                </a:solidFill>
                <a:latin typeface="Courier New"/>
                <a:cs typeface="Courier New"/>
              </a:rPr>
              <a:t>this.</a:t>
            </a:r>
            <a:r>
              <a:rPr lang="en-US" dirty="0" smtClean="0">
                <a:solidFill>
                  <a:schemeClr val="bg2"/>
                </a:solidFill>
                <a:latin typeface="Courier New"/>
                <a:cs typeface="Courier New"/>
              </a:rPr>
              <a:t>alert</a:t>
            </a:r>
            <a:r>
              <a:rPr lang="en-US" dirty="0">
                <a:solidFill>
                  <a:schemeClr val="bg2"/>
                </a:solidFill>
                <a:latin typeface="Courier New"/>
                <a:cs typeface="Courier New"/>
              </a:rPr>
              <a:t>("Area = </a:t>
            </a:r>
            <a:r>
              <a:rPr lang="en-US" dirty="0" smtClean="0">
                <a:solidFill>
                  <a:schemeClr val="bg2"/>
                </a:solidFill>
                <a:latin typeface="Courier New"/>
                <a:cs typeface="Courier New"/>
              </a:rPr>
              <a:t>"+getArea</a:t>
            </a:r>
            <a:r>
              <a:rPr lang="en-US" dirty="0">
                <a:solidFill>
                  <a:schemeClr val="bg2"/>
                </a:solidFill>
                <a:latin typeface="Courier New"/>
                <a:cs typeface="Courier New"/>
              </a:rPr>
              <a:t>(</a:t>
            </a:r>
            <a:r>
              <a:rPr lang="en-US" dirty="0" smtClean="0">
                <a:solidFill>
                  <a:schemeClr val="bg2"/>
                </a:solidFill>
                <a:latin typeface="Courier New"/>
                <a:cs typeface="Courier New"/>
              </a:rPr>
              <a:t>)+"</a:t>
            </a:r>
            <a:r>
              <a:rPr lang="en-US" dirty="0">
                <a:solidFill>
                  <a:schemeClr val="bg2"/>
                </a:solidFill>
                <a:latin typeface="Courier New"/>
                <a:cs typeface="Courier New"/>
              </a:rPr>
              <a:t>\nCircumference = </a:t>
            </a:r>
            <a:r>
              <a:rPr lang="en-US" dirty="0" smtClean="0">
                <a:solidFill>
                  <a:schemeClr val="bg2"/>
                </a:solidFill>
                <a:latin typeface="Courier New"/>
                <a:cs typeface="Courier New"/>
              </a:rPr>
              <a:t>"+getCircumference</a:t>
            </a:r>
            <a:r>
              <a:rPr lang="en-US" dirty="0">
                <a:solidFill>
                  <a:schemeClr val="bg2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chemeClr val="bg2"/>
                </a:solidFill>
                <a:latin typeface="Courier New"/>
                <a:cs typeface="Courier New"/>
              </a:rPr>
              <a:t>)</a:t>
            </a:r>
            <a:r>
              <a:rPr lang="en-US" dirty="0">
                <a:solidFill>
                  <a:schemeClr val="bg2"/>
                </a:solidFill>
                <a:latin typeface="Courier New"/>
                <a:cs typeface="Courier New"/>
              </a:rPr>
              <a:t>;</a:t>
            </a:r>
            <a:endParaRPr lang="en-US" dirty="0" smtClean="0">
              <a:solidFill>
                <a:schemeClr val="bg2"/>
              </a:solidFill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83473" y="2304094"/>
            <a:ext cx="2185889" cy="830997"/>
          </a:xfrm>
          <a:prstGeom prst="rect">
            <a:avLst/>
          </a:prstGeom>
          <a:solidFill>
            <a:srgbClr val="FFFFFF"/>
          </a:solidFill>
          <a:ln w="28575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Window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Window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Window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99490" y="1996317"/>
            <a:ext cx="1892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Sortie console</a:t>
            </a:r>
            <a:endParaRPr lang="en-US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555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4160113"/>
          </a:xfrm>
        </p:spPr>
        <p:txBody>
          <a:bodyPr/>
          <a:lstStyle/>
          <a:p>
            <a:r>
              <a:rPr lang="fr-FR" noProof="0" dirty="0" smtClean="0"/>
              <a:t>Les fonctions organisent le code en unités gérables </a:t>
            </a:r>
          </a:p>
          <a:p>
            <a:pPr lvl="1"/>
            <a:r>
              <a:rPr lang="fr-FR" noProof="0" dirty="0" smtClean="0"/>
              <a:t>Blocs de code définis une fois et exécutables de nombreuses fois</a:t>
            </a:r>
          </a:p>
          <a:p>
            <a:pPr lvl="1"/>
            <a:r>
              <a:rPr lang="fr-FR" noProof="0" dirty="0" smtClean="0"/>
              <a:t>Un script type est composé de nombreuses fonctions</a:t>
            </a:r>
          </a:p>
          <a:p>
            <a:r>
              <a:rPr lang="fr-FR" noProof="0" dirty="0" smtClean="0"/>
              <a:t>Vous avez déjà utilisé plusieurs fonctions JavaScript prédéfinies</a:t>
            </a:r>
          </a:p>
          <a:p>
            <a:pPr lvl="1"/>
            <a:r>
              <a:rPr lang="fr-FR" noProof="0" dirty="0" smtClean="0">
                <a:latin typeface="Courier New" pitchFamily="49" charset="0"/>
              </a:rPr>
              <a:t>console.log()</a:t>
            </a:r>
            <a:r>
              <a:rPr lang="fr-FR" noProof="0" dirty="0" smtClean="0"/>
              <a:t>, </a:t>
            </a:r>
            <a:r>
              <a:rPr lang="fr-FR" noProof="0" dirty="0" err="1" smtClean="0">
                <a:latin typeface="Courier New" pitchFamily="49" charset="0"/>
              </a:rPr>
              <a:t>alert</a:t>
            </a:r>
            <a:r>
              <a:rPr lang="fr-FR" noProof="0" dirty="0" smtClean="0">
                <a:latin typeface="Courier New" pitchFamily="49" charset="0"/>
              </a:rPr>
              <a:t>()</a:t>
            </a:r>
            <a:r>
              <a:rPr lang="fr-FR" noProof="0" dirty="0" smtClean="0"/>
              <a:t>, </a:t>
            </a:r>
            <a:r>
              <a:rPr lang="fr-FR" noProof="0" dirty="0" err="1" smtClean="0">
                <a:latin typeface="Courier New"/>
                <a:cs typeface="Courier New"/>
              </a:rPr>
              <a:t>document.getElementById</a:t>
            </a:r>
            <a:r>
              <a:rPr lang="fr-FR" noProof="0" dirty="0" smtClean="0">
                <a:latin typeface="Courier New"/>
                <a:cs typeface="Courier New"/>
              </a:rPr>
              <a:t>()</a:t>
            </a:r>
            <a:r>
              <a:rPr lang="fr-FR" noProof="0" dirty="0" smtClean="0"/>
              <a:t>, etc.</a:t>
            </a:r>
          </a:p>
          <a:p>
            <a:r>
              <a:rPr lang="fr-FR" noProof="0" dirty="0" smtClean="0"/>
              <a:t>Il est également possible de créer ses propres fonctions </a:t>
            </a:r>
          </a:p>
          <a:p>
            <a:pPr lvl="1"/>
            <a:r>
              <a:rPr lang="fr-FR" noProof="0" dirty="0" smtClean="0"/>
              <a:t>Utile pour la réutilisation, la facilité de maintenance et la lisibilité du code</a:t>
            </a:r>
          </a:p>
          <a:p>
            <a:r>
              <a:rPr lang="fr-FR" noProof="0" dirty="0" smtClean="0"/>
              <a:t>Trois façons différentes de créer une fonction</a:t>
            </a:r>
          </a:p>
          <a:p>
            <a:pPr lvl="1"/>
            <a:r>
              <a:rPr lang="fr-FR" noProof="0" dirty="0" smtClean="0"/>
              <a:t>Instruction de fonction</a:t>
            </a:r>
          </a:p>
          <a:p>
            <a:pPr lvl="1"/>
            <a:r>
              <a:rPr lang="fr-FR" noProof="0" dirty="0" smtClean="0"/>
              <a:t>Expression de fonction</a:t>
            </a:r>
          </a:p>
          <a:p>
            <a:pPr lvl="1"/>
            <a:r>
              <a:rPr lang="fr-FR" noProof="0" dirty="0" smtClean="0"/>
              <a:t>Constructeur de fonction</a:t>
            </a:r>
          </a:p>
          <a:p>
            <a:pPr lvl="2"/>
            <a:r>
              <a:rPr lang="fr-FR" noProof="0" dirty="0" smtClean="0"/>
              <a:t>Rarement utilisé : nous ne le verrons pas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Fonctions</a:t>
            </a:r>
            <a:endParaRPr lang="fr-FR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503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2198038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noProof="0" dirty="0" smtClean="0"/>
              <a:t>Une instruction de fonction a quatre composants</a:t>
            </a:r>
          </a:p>
          <a:p>
            <a:pPr marL="749300" lvl="1" indent="-342900">
              <a:buSzPct val="100000"/>
              <a:buFont typeface="Arial" charset="0"/>
              <a:buAutoNum type="arabicPeriod"/>
            </a:pPr>
            <a:r>
              <a:rPr lang="fr-FR" noProof="0" dirty="0" smtClean="0"/>
              <a:t>Le mot-clé </a:t>
            </a:r>
            <a:r>
              <a:rPr lang="fr-FR" noProof="0" dirty="0" err="1" smtClean="0">
                <a:latin typeface="Courier New" pitchFamily="49" charset="0"/>
              </a:rPr>
              <a:t>function</a:t>
            </a:r>
            <a:endParaRPr lang="fr-FR" noProof="0" dirty="0" smtClean="0"/>
          </a:p>
          <a:p>
            <a:pPr marL="749300" lvl="1" indent="-342900">
              <a:buSzPct val="100000"/>
              <a:buFont typeface="Arial" charset="0"/>
              <a:buAutoNum type="arabicPeriod"/>
            </a:pPr>
            <a:r>
              <a:rPr lang="fr-FR" noProof="0" dirty="0" smtClean="0"/>
              <a:t>Le nom de la fonction</a:t>
            </a:r>
          </a:p>
          <a:p>
            <a:pPr marL="749300" lvl="1" indent="-342900">
              <a:buSzPct val="100000"/>
              <a:buFont typeface="Arial" charset="0"/>
              <a:buAutoNum type="arabicPeriod"/>
            </a:pPr>
            <a:r>
              <a:rPr lang="fr-FR" noProof="0" dirty="0" smtClean="0"/>
              <a:t>Une liste de noms de paramètres entre parenthèses, séparés par</a:t>
            </a:r>
            <a:br>
              <a:rPr lang="fr-FR" noProof="0" dirty="0" smtClean="0"/>
            </a:br>
            <a:r>
              <a:rPr lang="fr-FR" noProof="0" dirty="0" smtClean="0"/>
              <a:t>des virgules</a:t>
            </a:r>
          </a:p>
          <a:p>
            <a:pPr marL="1033463" lvl="2" indent="-238125"/>
            <a:r>
              <a:rPr lang="fr-FR" noProof="0" dirty="0" smtClean="0"/>
              <a:t>Ils deviennent des variables locales dans la fonction</a:t>
            </a:r>
          </a:p>
          <a:p>
            <a:pPr marL="749300" lvl="1" indent="-342900">
              <a:buSzPct val="100000"/>
              <a:buFont typeface="Arial" charset="0"/>
              <a:buAutoNum type="arabicPeriod"/>
            </a:pPr>
            <a:r>
              <a:rPr lang="fr-FR" noProof="0" dirty="0" smtClean="0"/>
              <a:t>Un corps composé d’instructions JavaScript entre accolades </a:t>
            </a:r>
            <a:r>
              <a:rPr lang="fr-FR" noProof="0" dirty="0" smtClean="0">
                <a:latin typeface="Courier New" pitchFamily="49" charset="0"/>
              </a:rPr>
              <a:t>{}</a:t>
            </a:r>
            <a:endParaRPr lang="fr-FR" noProof="0" dirty="0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Instructions de fonctions</a:t>
            </a:r>
            <a:endParaRPr lang="fr-FR" noProof="0" dirty="0"/>
          </a:p>
        </p:txBody>
      </p:sp>
      <p:grpSp>
        <p:nvGrpSpPr>
          <p:cNvPr id="2" name="Group 1"/>
          <p:cNvGrpSpPr/>
          <p:nvPr/>
        </p:nvGrpSpPr>
        <p:grpSpPr>
          <a:xfrm>
            <a:off x="363538" y="2862937"/>
            <a:ext cx="8423275" cy="3098800"/>
            <a:chOff x="363538" y="3594457"/>
            <a:chExt cx="8423275" cy="3098800"/>
          </a:xfrm>
        </p:grpSpPr>
        <p:sp>
          <p:nvSpPr>
            <p:cNvPr id="408580" name="shape9"/>
            <p:cNvSpPr txBox="1">
              <a:spLocks noChangeArrowheads="1"/>
            </p:cNvSpPr>
            <p:nvPr/>
          </p:nvSpPr>
          <p:spPr bwMode="blackWhite">
            <a:xfrm>
              <a:off x="363538" y="4504094"/>
              <a:ext cx="8423275" cy="1484313"/>
            </a:xfrm>
            <a:prstGeom prst="rect">
              <a:avLst/>
            </a:prstGeom>
            <a:noFill/>
            <a:ln w="28575">
              <a:solidFill>
                <a:srgbClr val="8CC8FF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tabLst>
                  <a:tab pos="463550" algn="l"/>
                </a:tabLst>
              </a:pPr>
              <a:r>
                <a:rPr lang="en-US" sz="2200" b="1" dirty="0">
                  <a:solidFill>
                    <a:schemeClr val="bg2"/>
                  </a:solidFill>
                  <a:latin typeface="Courier New" pitchFamily="49" charset="0"/>
                </a:rPr>
                <a:t>function addTax(purchaseAmount, taxPercent) {</a:t>
              </a:r>
            </a:p>
            <a:p>
              <a:pPr>
                <a:tabLst>
                  <a:tab pos="463550" algn="l"/>
                </a:tabLst>
              </a:pPr>
              <a:endParaRPr lang="en-US" sz="2200" b="1" i="1" dirty="0">
                <a:solidFill>
                  <a:schemeClr val="bg2"/>
                </a:solidFill>
                <a:latin typeface="Courier New" pitchFamily="49" charset="0"/>
              </a:endParaRPr>
            </a:p>
            <a:p>
              <a:pPr>
                <a:tabLst>
                  <a:tab pos="463550" algn="l"/>
                </a:tabLst>
              </a:pPr>
              <a:r>
                <a:rPr lang="en-US" sz="2200" b="1" i="1" dirty="0">
                  <a:solidFill>
                    <a:schemeClr val="bg2"/>
                  </a:solidFill>
                  <a:latin typeface="Courier New" pitchFamily="49" charset="0"/>
                </a:rPr>
                <a:t>   // JavaScript statements to perform the task</a:t>
              </a:r>
            </a:p>
            <a:p>
              <a:pPr>
                <a:tabLst>
                  <a:tab pos="463550" algn="l"/>
                </a:tabLst>
              </a:pPr>
              <a:r>
                <a:rPr lang="en-US" sz="2200" b="1" dirty="0">
                  <a:solidFill>
                    <a:schemeClr val="bg2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408581" name="shape8"/>
            <p:cNvSpPr txBox="1">
              <a:spLocks noChangeArrowheads="1"/>
            </p:cNvSpPr>
            <p:nvPr/>
          </p:nvSpPr>
          <p:spPr bwMode="auto">
            <a:xfrm>
              <a:off x="501650" y="3594457"/>
              <a:ext cx="1438275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fr-FR" sz="1600" dirty="0" smtClean="0">
                  <a:solidFill>
                    <a:schemeClr val="bg2"/>
                  </a:solidFill>
                </a:rPr>
                <a:t>Mot-clé</a:t>
              </a:r>
              <a:br>
                <a:rPr lang="fr-FR" sz="1600" dirty="0" smtClean="0">
                  <a:solidFill>
                    <a:schemeClr val="bg2"/>
                  </a:solidFill>
                </a:rPr>
              </a:br>
              <a:r>
                <a:rPr lang="fr-FR" sz="1600" dirty="0" err="1" smtClean="0">
                  <a:solidFill>
                    <a:schemeClr val="bg2"/>
                  </a:solidFill>
                  <a:latin typeface="Courier New" pitchFamily="49" charset="0"/>
                </a:rPr>
                <a:t>function</a:t>
              </a:r>
              <a:endParaRPr lang="fr-FR" sz="1600" b="1" dirty="0" smtClean="0">
                <a:solidFill>
                  <a:schemeClr val="bg2"/>
                </a:solidFill>
                <a:latin typeface="Courier New" pitchFamily="49" charset="0"/>
              </a:endParaRPr>
            </a:p>
            <a:p>
              <a:endParaRPr lang="fr-FR" sz="1600" dirty="0">
                <a:solidFill>
                  <a:schemeClr val="bg2"/>
                </a:solidFill>
              </a:endParaRPr>
            </a:p>
          </p:txBody>
        </p:sp>
        <p:sp>
          <p:nvSpPr>
            <p:cNvPr id="408582" name="shape7"/>
            <p:cNvSpPr txBox="1">
              <a:spLocks noChangeArrowheads="1"/>
            </p:cNvSpPr>
            <p:nvPr/>
          </p:nvSpPr>
          <p:spPr bwMode="auto">
            <a:xfrm>
              <a:off x="2686530" y="3616070"/>
              <a:ext cx="11160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fr-FR" sz="1600" dirty="0" smtClean="0">
                  <a:solidFill>
                    <a:schemeClr val="bg2"/>
                  </a:solidFill>
                </a:rPr>
                <a:t>Nom de la fonction</a:t>
              </a:r>
              <a:endParaRPr lang="fr-FR" sz="1600" dirty="0">
                <a:solidFill>
                  <a:schemeClr val="bg2"/>
                </a:solidFill>
              </a:endParaRPr>
            </a:p>
          </p:txBody>
        </p:sp>
        <p:sp>
          <p:nvSpPr>
            <p:cNvPr id="408583" name="shape6"/>
            <p:cNvSpPr txBox="1">
              <a:spLocks noChangeArrowheads="1"/>
            </p:cNvSpPr>
            <p:nvPr/>
          </p:nvSpPr>
          <p:spPr bwMode="auto">
            <a:xfrm>
              <a:off x="5803900" y="3653194"/>
              <a:ext cx="18669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fr-FR" sz="1600" dirty="0" smtClean="0">
                  <a:solidFill>
                    <a:schemeClr val="bg2"/>
                  </a:solidFill>
                </a:rPr>
                <a:t>Paramètres de</a:t>
              </a:r>
              <a:br>
                <a:rPr lang="fr-FR" sz="1600" dirty="0" smtClean="0">
                  <a:solidFill>
                    <a:schemeClr val="bg2"/>
                  </a:solidFill>
                </a:rPr>
              </a:br>
              <a:r>
                <a:rPr lang="fr-FR" sz="1600" dirty="0" smtClean="0">
                  <a:solidFill>
                    <a:schemeClr val="bg2"/>
                  </a:solidFill>
                </a:rPr>
                <a:t>la fonction</a:t>
              </a:r>
              <a:endParaRPr lang="fr-FR" sz="1600" dirty="0">
                <a:solidFill>
                  <a:schemeClr val="bg2"/>
                </a:solidFill>
              </a:endParaRPr>
            </a:p>
          </p:txBody>
        </p:sp>
        <p:sp>
          <p:nvSpPr>
            <p:cNvPr id="408584" name="shape5"/>
            <p:cNvSpPr>
              <a:spLocks noChangeShapeType="1"/>
            </p:cNvSpPr>
            <p:nvPr/>
          </p:nvSpPr>
          <p:spPr bwMode="auto">
            <a:xfrm>
              <a:off x="920750" y="4137503"/>
              <a:ext cx="96838" cy="5111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8585" name="shape4"/>
            <p:cNvSpPr>
              <a:spLocks noChangeShapeType="1"/>
            </p:cNvSpPr>
            <p:nvPr/>
          </p:nvSpPr>
          <p:spPr bwMode="auto">
            <a:xfrm flipH="1">
              <a:off x="2624138" y="4100015"/>
              <a:ext cx="187325" cy="45561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8586" name="shape3"/>
            <p:cNvSpPr>
              <a:spLocks noChangeShapeType="1"/>
            </p:cNvSpPr>
            <p:nvPr/>
          </p:nvSpPr>
          <p:spPr bwMode="auto">
            <a:xfrm flipH="1">
              <a:off x="5760062" y="4126026"/>
              <a:ext cx="423862" cy="45878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8587" name="shape2"/>
            <p:cNvSpPr>
              <a:spLocks noChangeShapeType="1"/>
            </p:cNvSpPr>
            <p:nvPr/>
          </p:nvSpPr>
          <p:spPr bwMode="auto">
            <a:xfrm flipH="1" flipV="1">
              <a:off x="611188" y="5902682"/>
              <a:ext cx="1025525" cy="371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8588" name="shape1"/>
            <p:cNvSpPr txBox="1">
              <a:spLocks noChangeArrowheads="1"/>
            </p:cNvSpPr>
            <p:nvPr/>
          </p:nvSpPr>
          <p:spPr bwMode="auto">
            <a:xfrm>
              <a:off x="1643063" y="6058257"/>
              <a:ext cx="1168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fr-FR" sz="1600" dirty="0" smtClean="0">
                  <a:solidFill>
                    <a:srgbClr val="000000"/>
                  </a:solidFill>
                </a:rPr>
                <a:t>Fin de</a:t>
              </a:r>
              <a:br>
                <a:rPr lang="fr-FR" sz="1600" dirty="0" smtClean="0">
                  <a:solidFill>
                    <a:srgbClr val="000000"/>
                  </a:solidFill>
                </a:rPr>
              </a:br>
              <a:r>
                <a:rPr lang="fr-FR" sz="1600" dirty="0" smtClean="0">
                  <a:solidFill>
                    <a:srgbClr val="000000"/>
                  </a:solidFill>
                </a:rPr>
                <a:t>la fonction</a:t>
              </a:r>
              <a:endParaRPr lang="fr-FR" sz="16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4388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2769989"/>
          </a:xfrm>
          <a:noFill/>
        </p:spPr>
        <p:txBody>
          <a:bodyPr/>
          <a:lstStyle/>
          <a:p>
            <a:r>
              <a:rPr lang="fr-FR" noProof="0" dirty="0" smtClean="0"/>
              <a:t>On appelle une fonction en spécifiant son nom suivi de </a:t>
            </a:r>
            <a:r>
              <a:rPr lang="fr-FR" noProof="0" dirty="0" smtClean="0">
                <a:latin typeface="Courier New" pitchFamily="49" charset="0"/>
              </a:rPr>
              <a:t>()</a:t>
            </a:r>
            <a:endParaRPr lang="fr-FR" noProof="0" dirty="0" smtClean="0"/>
          </a:p>
          <a:p>
            <a:pPr lvl="1"/>
            <a:r>
              <a:rPr lang="fr-FR" noProof="0" dirty="0" err="1" smtClean="0">
                <a:latin typeface="Courier New" pitchFamily="49" charset="0"/>
              </a:rPr>
              <a:t>addTax</a:t>
            </a:r>
            <a:r>
              <a:rPr lang="fr-FR" noProof="0" dirty="0" smtClean="0">
                <a:latin typeface="Courier New" pitchFamily="49" charset="0"/>
              </a:rPr>
              <a:t>(29.95, 5.75);</a:t>
            </a:r>
            <a:endParaRPr lang="fr-FR" noProof="0" dirty="0" smtClean="0"/>
          </a:p>
          <a:p>
            <a:pPr lvl="1"/>
            <a:r>
              <a:rPr lang="fr-FR" noProof="0" dirty="0" smtClean="0"/>
              <a:t>On peut lui transmettre des arguments et elle peut retourner des valeurs</a:t>
            </a:r>
          </a:p>
          <a:p>
            <a:r>
              <a:rPr lang="fr-FR" noProof="0" dirty="0" smtClean="0"/>
              <a:t>Les arguments requis sont spécifiés entre les </a:t>
            </a:r>
            <a:r>
              <a:rPr lang="fr-FR" noProof="0" dirty="0" smtClean="0">
                <a:latin typeface="Courier New" pitchFamily="49" charset="0"/>
              </a:rPr>
              <a:t>()</a:t>
            </a:r>
          </a:p>
          <a:p>
            <a:pPr lvl="1"/>
            <a:r>
              <a:rPr lang="fr-FR" noProof="0" dirty="0" smtClean="0"/>
              <a:t>Si aucun n’est requis,  () est quand même obligatoire</a:t>
            </a:r>
            <a:endParaRPr lang="fr-FR" noProof="0" dirty="0" smtClean="0">
              <a:latin typeface="Courier New" pitchFamily="49" charset="0"/>
            </a:endParaRPr>
          </a:p>
          <a:p>
            <a:pPr lvl="2"/>
            <a:r>
              <a:rPr lang="fr-FR" noProof="0" dirty="0" smtClean="0">
                <a:latin typeface="Courier New" pitchFamily="49" charset="0"/>
              </a:rPr>
              <a:t>var </a:t>
            </a:r>
            <a:r>
              <a:rPr lang="fr-FR" noProof="0" dirty="0" err="1" smtClean="0">
                <a:latin typeface="Courier New" pitchFamily="49" charset="0"/>
              </a:rPr>
              <a:t>msg</a:t>
            </a:r>
            <a:r>
              <a:rPr lang="fr-FR" noProof="0" dirty="0" smtClean="0">
                <a:latin typeface="Courier New" pitchFamily="49" charset="0"/>
              </a:rPr>
              <a:t> = </a:t>
            </a:r>
            <a:r>
              <a:rPr lang="fr-FR" noProof="0" dirty="0" err="1" smtClean="0">
                <a:latin typeface="Courier New" pitchFamily="49" charset="0"/>
              </a:rPr>
              <a:t>getWelcomeMessage</a:t>
            </a:r>
            <a:r>
              <a:rPr lang="fr-FR" noProof="0" dirty="0" smtClean="0">
                <a:latin typeface="Courier New" pitchFamily="49" charset="0"/>
              </a:rPr>
              <a:t>();</a:t>
            </a:r>
          </a:p>
          <a:p>
            <a:r>
              <a:rPr lang="fr-FR" noProof="0" dirty="0" smtClean="0"/>
              <a:t>La valeur de retour peut être affectée à une variable</a:t>
            </a:r>
          </a:p>
          <a:p>
            <a:pPr lvl="1">
              <a:spcBef>
                <a:spcPct val="0"/>
              </a:spcBef>
            </a:pPr>
            <a:r>
              <a:rPr lang="fr-FR" noProof="0" dirty="0" smtClean="0">
                <a:latin typeface="Courier New" pitchFamily="49" charset="0"/>
              </a:rPr>
              <a:t>var total = </a:t>
            </a:r>
            <a:r>
              <a:rPr lang="fr-FR" noProof="0" dirty="0" err="1" smtClean="0">
                <a:latin typeface="Courier New" pitchFamily="49" charset="0"/>
              </a:rPr>
              <a:t>addTax</a:t>
            </a:r>
            <a:r>
              <a:rPr lang="fr-FR" noProof="0" dirty="0" smtClean="0">
                <a:latin typeface="Courier New" pitchFamily="49" charset="0"/>
              </a:rPr>
              <a:t>(29.95, 5.75);</a:t>
            </a:r>
            <a:endParaRPr lang="fr-FR" noProof="0" dirty="0">
              <a:latin typeface="Courier New" pitchFamily="49" charset="0"/>
            </a:endParaRPr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Appeler des fonctions en JavaScript</a:t>
            </a:r>
            <a:endParaRPr lang="fr-FR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623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Appeler des fonctions en JavaScript</a:t>
            </a:r>
            <a:endParaRPr lang="fr-FR" noProof="0" dirty="0"/>
          </a:p>
        </p:txBody>
      </p:sp>
      <p:grpSp>
        <p:nvGrpSpPr>
          <p:cNvPr id="2" name="Group 1"/>
          <p:cNvGrpSpPr/>
          <p:nvPr/>
        </p:nvGrpSpPr>
        <p:grpSpPr>
          <a:xfrm>
            <a:off x="370304" y="1092200"/>
            <a:ext cx="8403392" cy="3491214"/>
            <a:chOff x="160039" y="1213834"/>
            <a:chExt cx="8403392" cy="3491214"/>
          </a:xfrm>
        </p:grpSpPr>
        <p:sp>
          <p:nvSpPr>
            <p:cNvPr id="350211" name="shape5"/>
            <p:cNvSpPr txBox="1">
              <a:spLocks noChangeArrowheads="1"/>
            </p:cNvSpPr>
            <p:nvPr/>
          </p:nvSpPr>
          <p:spPr bwMode="auto">
            <a:xfrm>
              <a:off x="160039" y="1213834"/>
              <a:ext cx="8403392" cy="3491214"/>
            </a:xfrm>
            <a:prstGeom prst="rect">
              <a:avLst/>
            </a:prstGeom>
            <a:noFill/>
            <a:ln w="28575">
              <a:solidFill>
                <a:srgbClr val="8CC8FF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628650"/>
              <a:r>
                <a:rPr lang="en-US" sz="1600" b="1" dirty="0" smtClean="0">
                  <a:solidFill>
                    <a:schemeClr val="bg2"/>
                  </a:solidFill>
                  <a:latin typeface="Courier New" pitchFamily="49" charset="0"/>
                </a:rPr>
                <a:t>function </a:t>
              </a:r>
              <a:r>
                <a:rPr lang="en-US" sz="1600" b="1" dirty="0">
                  <a:solidFill>
                    <a:schemeClr val="bg2"/>
                  </a:solidFill>
                  <a:latin typeface="Courier New" pitchFamily="49" charset="0"/>
                </a:rPr>
                <a:t>addTax(purchaseAmount, taxPercent) {</a:t>
              </a:r>
            </a:p>
            <a:p>
              <a:pPr marL="628650"/>
              <a:r>
                <a:rPr lang="en-US" sz="1600" b="1" dirty="0">
                  <a:solidFill>
                    <a:schemeClr val="bg2"/>
                  </a:solidFill>
                  <a:latin typeface="Courier New" pitchFamily="49" charset="0"/>
                </a:rPr>
                <a:t>      // purchaseAmount = ________</a:t>
              </a:r>
            </a:p>
            <a:p>
              <a:pPr marL="628650"/>
              <a:r>
                <a:rPr lang="en-US" sz="1600" b="1" dirty="0">
                  <a:solidFill>
                    <a:schemeClr val="bg2"/>
                  </a:solidFill>
                  <a:latin typeface="Courier New" pitchFamily="49" charset="0"/>
                </a:rPr>
                <a:t>      // taxPercent = ________</a:t>
              </a:r>
            </a:p>
            <a:p>
              <a:pPr marL="628650"/>
              <a:r>
                <a:rPr lang="en-US" sz="1600" b="1" dirty="0" smtClean="0">
                  <a:solidFill>
                    <a:schemeClr val="bg2"/>
                  </a:solidFill>
                  <a:latin typeface="Courier New" pitchFamily="49" charset="0"/>
                </a:rPr>
                <a:t>      var </a:t>
              </a:r>
              <a:r>
                <a:rPr lang="en-US" sz="1600" b="1" dirty="0">
                  <a:solidFill>
                    <a:schemeClr val="bg2"/>
                  </a:solidFill>
                  <a:latin typeface="Courier New" pitchFamily="49" charset="0"/>
                </a:rPr>
                <a:t>result = purchaseAmount * (1+taxPercent/100);</a:t>
              </a:r>
            </a:p>
            <a:p>
              <a:pPr marL="628650"/>
              <a:r>
                <a:rPr lang="en-US" sz="1600" b="1" dirty="0">
                  <a:solidFill>
                    <a:schemeClr val="bg2"/>
                  </a:solidFill>
                  <a:latin typeface="Courier New" pitchFamily="49" charset="0"/>
                </a:rPr>
                <a:t>      return result;</a:t>
              </a:r>
            </a:p>
            <a:p>
              <a:pPr marL="628650"/>
              <a:r>
                <a:rPr lang="en-US" sz="1600" b="1" dirty="0">
                  <a:solidFill>
                    <a:schemeClr val="bg2"/>
                  </a:solidFill>
                  <a:latin typeface="Courier New" pitchFamily="49" charset="0"/>
                </a:rPr>
                <a:t>   </a:t>
              </a:r>
              <a:r>
                <a:rPr lang="en-US" sz="1600" b="1" dirty="0" smtClean="0">
                  <a:solidFill>
                    <a:schemeClr val="bg2"/>
                  </a:solidFill>
                  <a:latin typeface="Courier New" pitchFamily="49" charset="0"/>
                </a:rPr>
                <a:t>}</a:t>
              </a:r>
            </a:p>
            <a:p>
              <a:pPr marL="628650"/>
              <a:endParaRPr lang="en-US" sz="1600" b="1" dirty="0">
                <a:solidFill>
                  <a:schemeClr val="bg2"/>
                </a:solidFill>
                <a:latin typeface="Courier New" pitchFamily="49" charset="0"/>
              </a:endParaRPr>
            </a:p>
            <a:p>
              <a:pPr marL="628650"/>
              <a:endParaRPr lang="en-US" sz="1600" b="1" dirty="0">
                <a:solidFill>
                  <a:schemeClr val="bg2"/>
                </a:solidFill>
                <a:latin typeface="Courier New" pitchFamily="49" charset="0"/>
              </a:endParaRPr>
            </a:p>
            <a:p>
              <a:pPr marL="628650"/>
              <a:r>
                <a:rPr lang="en-US" sz="1600" b="1" dirty="0" smtClean="0">
                  <a:solidFill>
                    <a:schemeClr val="bg2"/>
                  </a:solidFill>
                  <a:latin typeface="Courier New" pitchFamily="49" charset="0"/>
                </a:rPr>
                <a:t>var </a:t>
              </a:r>
              <a:r>
                <a:rPr lang="en-US" sz="1600" b="1" dirty="0">
                  <a:solidFill>
                    <a:schemeClr val="bg2"/>
                  </a:solidFill>
                  <a:latin typeface="Courier New" pitchFamily="49" charset="0"/>
                </a:rPr>
                <a:t>amount = </a:t>
              </a:r>
              <a:r>
                <a:rPr lang="en-US" sz="1600" b="1" dirty="0" smtClean="0">
                  <a:solidFill>
                    <a:schemeClr val="bg2"/>
                  </a:solidFill>
                  <a:latin typeface="Courier New" pitchFamily="49" charset="0"/>
                </a:rPr>
                <a:t>100;</a:t>
              </a:r>
              <a:endParaRPr lang="en-US" sz="1600" b="1" dirty="0">
                <a:solidFill>
                  <a:schemeClr val="bg2"/>
                </a:solidFill>
                <a:latin typeface="Courier New" pitchFamily="49" charset="0"/>
              </a:endParaRPr>
            </a:p>
            <a:p>
              <a:pPr marL="628650"/>
              <a:r>
                <a:rPr lang="en-US" sz="1600" b="1" dirty="0" smtClean="0">
                  <a:solidFill>
                    <a:schemeClr val="bg2"/>
                  </a:solidFill>
                  <a:latin typeface="Courier New" pitchFamily="49" charset="0"/>
                </a:rPr>
                <a:t>var taxRate </a:t>
              </a:r>
              <a:r>
                <a:rPr lang="en-US" sz="1600" b="1" dirty="0">
                  <a:solidFill>
                    <a:schemeClr val="bg2"/>
                  </a:solidFill>
                  <a:latin typeface="Courier New" pitchFamily="49" charset="0"/>
                </a:rPr>
                <a:t>= 7.25;</a:t>
              </a:r>
            </a:p>
            <a:p>
              <a:pPr marL="628650"/>
              <a:r>
                <a:rPr lang="en-US" sz="1600" b="1" dirty="0" smtClean="0">
                  <a:solidFill>
                    <a:schemeClr val="bg2"/>
                  </a:solidFill>
                  <a:latin typeface="Courier New" pitchFamily="49" charset="0"/>
                </a:rPr>
                <a:t>var </a:t>
              </a:r>
              <a:r>
                <a:rPr lang="en-US" sz="1600" b="1" dirty="0">
                  <a:solidFill>
                    <a:schemeClr val="bg2"/>
                  </a:solidFill>
                  <a:latin typeface="Courier New" pitchFamily="49" charset="0"/>
                </a:rPr>
                <a:t>total = addTax(amount,taxRate); // call function</a:t>
              </a:r>
            </a:p>
            <a:p>
              <a:pPr marL="628650"/>
              <a:r>
                <a:rPr lang="en-US" sz="1600" b="1" dirty="0" smtClean="0">
                  <a:solidFill>
                    <a:schemeClr val="bg2"/>
                  </a:solidFill>
                  <a:latin typeface="Courier New" pitchFamily="49" charset="0"/>
                </a:rPr>
                <a:t>window.alert</a:t>
              </a:r>
              <a:r>
                <a:rPr lang="en-US" sz="1600" b="1" dirty="0">
                  <a:solidFill>
                    <a:schemeClr val="bg2"/>
                  </a:solidFill>
                  <a:latin typeface="Courier New" pitchFamily="49" charset="0"/>
                </a:rPr>
                <a:t>("The total cost is " + total)</a:t>
              </a:r>
              <a:r>
                <a:rPr lang="en-US" sz="1600" b="1" dirty="0" smtClean="0">
                  <a:solidFill>
                    <a:schemeClr val="bg2"/>
                  </a:solidFill>
                  <a:latin typeface="Courier New" pitchFamily="49" charset="0"/>
                </a:rPr>
                <a:t>;</a:t>
              </a:r>
              <a:endParaRPr lang="en-US" sz="1600" b="1" dirty="0">
                <a:solidFill>
                  <a:schemeClr val="bg2"/>
                </a:solidFill>
                <a:latin typeface="Courier New" pitchFamily="49" charset="0"/>
              </a:endParaRPr>
            </a:p>
          </p:txBody>
        </p:sp>
        <p:sp>
          <p:nvSpPr>
            <p:cNvPr id="350213" name="shape4"/>
            <p:cNvSpPr>
              <a:spLocks noChangeShapeType="1"/>
            </p:cNvSpPr>
            <p:nvPr/>
          </p:nvSpPr>
          <p:spPr bwMode="auto">
            <a:xfrm flipV="1">
              <a:off x="7245275" y="3841297"/>
              <a:ext cx="7366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0214" name="shape3"/>
            <p:cNvSpPr>
              <a:spLocks noChangeShapeType="1"/>
            </p:cNvSpPr>
            <p:nvPr/>
          </p:nvSpPr>
          <p:spPr bwMode="auto">
            <a:xfrm flipV="1">
              <a:off x="7971774" y="1344612"/>
              <a:ext cx="3779" cy="250167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0215" name="shape2"/>
            <p:cNvSpPr>
              <a:spLocks noChangeShapeType="1"/>
            </p:cNvSpPr>
            <p:nvPr/>
          </p:nvSpPr>
          <p:spPr bwMode="auto">
            <a:xfrm flipH="1" flipV="1">
              <a:off x="6522498" y="1342571"/>
              <a:ext cx="1464128" cy="45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50221" name="shape1"/>
            <p:cNvGrpSpPr>
              <a:grpSpLocks/>
            </p:cNvGrpSpPr>
            <p:nvPr/>
          </p:nvGrpSpPr>
          <p:grpSpPr bwMode="auto">
            <a:xfrm>
              <a:off x="382668" y="2406600"/>
              <a:ext cx="1117600" cy="1451782"/>
              <a:chOff x="436" y="1805"/>
              <a:chExt cx="428" cy="1389"/>
            </a:xfrm>
          </p:grpSpPr>
          <p:sp>
            <p:nvSpPr>
              <p:cNvPr id="350217" name="Line 9"/>
              <p:cNvSpPr>
                <a:spLocks noChangeShapeType="1"/>
              </p:cNvSpPr>
              <p:nvPr/>
            </p:nvSpPr>
            <p:spPr bwMode="auto">
              <a:xfrm flipH="1">
                <a:off x="440" y="1805"/>
                <a:ext cx="424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0218" name="Line 10"/>
              <p:cNvSpPr>
                <a:spLocks noChangeShapeType="1"/>
              </p:cNvSpPr>
              <p:nvPr/>
            </p:nvSpPr>
            <p:spPr bwMode="auto">
              <a:xfrm>
                <a:off x="436" y="1805"/>
                <a:ext cx="0" cy="1389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0219" name="Line 11"/>
              <p:cNvSpPr>
                <a:spLocks noChangeShapeType="1"/>
              </p:cNvSpPr>
              <p:nvPr/>
            </p:nvSpPr>
            <p:spPr bwMode="auto">
              <a:xfrm>
                <a:off x="437" y="3191"/>
                <a:ext cx="176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8614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4591000"/>
          </a:xfrm>
        </p:spPr>
        <p:txBody>
          <a:bodyPr/>
          <a:lstStyle/>
          <a:p>
            <a:r>
              <a:rPr lang="fr-FR" noProof="0" dirty="0" smtClean="0"/>
              <a:t>Sert à terminer l’exécution d’une fonction</a:t>
            </a:r>
          </a:p>
          <a:p>
            <a:pPr lvl="1"/>
            <a:r>
              <a:rPr lang="fr-FR" noProof="0" dirty="0" smtClean="0">
                <a:latin typeface="Courier New" pitchFamily="49" charset="0"/>
              </a:rPr>
              <a:t>return;</a:t>
            </a:r>
            <a:endParaRPr lang="fr-FR" noProof="0" dirty="0" smtClean="0"/>
          </a:p>
          <a:p>
            <a:pPr lvl="1"/>
            <a:r>
              <a:rPr lang="fr-FR" noProof="0" dirty="0" smtClean="0"/>
              <a:t>Redonne le contrôle au code appelant</a:t>
            </a:r>
          </a:p>
          <a:p>
            <a:r>
              <a:rPr lang="fr-FR" noProof="0" dirty="0" smtClean="0"/>
              <a:t>Peut aussi servir à retourner une valeur</a:t>
            </a:r>
          </a:p>
          <a:p>
            <a:pPr lvl="1"/>
            <a:r>
              <a:rPr lang="fr-FR" noProof="0" dirty="0" smtClean="0">
                <a:solidFill>
                  <a:schemeClr val="bg2"/>
                </a:solidFill>
                <a:latin typeface="Courier New" pitchFamily="49" charset="0"/>
              </a:rPr>
              <a:t>return </a:t>
            </a:r>
            <a:r>
              <a:rPr lang="fr-FR" noProof="0" dirty="0" err="1" smtClean="0">
                <a:solidFill>
                  <a:schemeClr val="bg2"/>
                </a:solidFill>
                <a:latin typeface="Courier New" pitchFamily="49" charset="0"/>
              </a:rPr>
              <a:t>result</a:t>
            </a:r>
            <a:r>
              <a:rPr lang="fr-FR" noProof="0" dirty="0" smtClean="0">
                <a:solidFill>
                  <a:schemeClr val="bg2"/>
                </a:solidFill>
                <a:latin typeface="Courier New" pitchFamily="49" charset="0"/>
              </a:rPr>
              <a:t>;</a:t>
            </a:r>
            <a:endParaRPr lang="fr-FR" noProof="0" dirty="0" smtClean="0">
              <a:solidFill>
                <a:schemeClr val="bg2"/>
              </a:solidFill>
            </a:endParaRPr>
          </a:p>
          <a:p>
            <a:pPr lvl="1"/>
            <a:r>
              <a:rPr lang="fr-FR" noProof="0" dirty="0" smtClean="0"/>
              <a:t>La valeur est transmise au code appelant</a:t>
            </a:r>
          </a:p>
          <a:p>
            <a:r>
              <a:rPr lang="fr-FR" noProof="0" dirty="0" smtClean="0"/>
              <a:t>Une instruction </a:t>
            </a:r>
            <a:r>
              <a:rPr lang="fr-FR" noProof="0" dirty="0" smtClean="0">
                <a:latin typeface="Courier New" pitchFamily="49" charset="0"/>
              </a:rPr>
              <a:t>return</a:t>
            </a:r>
            <a:r>
              <a:rPr lang="fr-FR" noProof="0" dirty="0" smtClean="0"/>
              <a:t> n’est pas obligatoire</a:t>
            </a:r>
          </a:p>
          <a:p>
            <a:pPr lvl="1"/>
            <a:r>
              <a:rPr lang="fr-FR" noProof="0" dirty="0" smtClean="0"/>
              <a:t>Si aucun </a:t>
            </a:r>
            <a:r>
              <a:rPr lang="fr-FR" noProof="0" dirty="0" smtClean="0">
                <a:latin typeface="Courier New" pitchFamily="49" charset="0"/>
              </a:rPr>
              <a:t>return</a:t>
            </a:r>
            <a:r>
              <a:rPr lang="fr-FR" noProof="0" dirty="0" smtClean="0"/>
              <a:t> n’est spécifié, un </a:t>
            </a:r>
            <a:r>
              <a:rPr lang="fr-FR" noProof="0" dirty="0" smtClean="0">
                <a:latin typeface="Courier New" pitchFamily="49" charset="0"/>
              </a:rPr>
              <a:t>return;</a:t>
            </a:r>
            <a:r>
              <a:rPr lang="fr-FR" noProof="0" dirty="0" smtClean="0"/>
              <a:t> est implicite immédiatement après l’accolade fermante</a:t>
            </a:r>
          </a:p>
          <a:p>
            <a:r>
              <a:rPr lang="fr-FR" noProof="0" dirty="0" smtClean="0"/>
              <a:t>Le retour peut également avoir lieu plus tôt</a:t>
            </a:r>
          </a:p>
          <a:p>
            <a:pPr lvl="1"/>
            <a:r>
              <a:rPr lang="fr-FR" noProof="0" dirty="0" smtClean="0"/>
              <a:t>Par exemple si une condition a été satisfaite</a:t>
            </a:r>
          </a:p>
          <a:p>
            <a:pPr lvl="1"/>
            <a:r>
              <a:rPr lang="fr-FR" noProof="0" dirty="0" smtClean="0"/>
              <a:t>Une fonction peut avoir plusieurs instructions </a:t>
            </a:r>
            <a:r>
              <a:rPr lang="fr-FR" dirty="0" smtClean="0">
                <a:latin typeface="Courier New" pitchFamily="49" charset="0"/>
              </a:rPr>
              <a:t>return</a:t>
            </a:r>
            <a:endParaRPr lang="fr-FR" noProof="0" dirty="0" smtClean="0"/>
          </a:p>
          <a:p>
            <a:r>
              <a:rPr lang="fr-FR" noProof="0" dirty="0" smtClean="0"/>
              <a:t>Si aucune valeur de retour n’est spécifiée, </a:t>
            </a:r>
            <a:r>
              <a:rPr lang="fr-FR" dirty="0"/>
              <a:t>la fonction retourne </a:t>
            </a:r>
            <a:r>
              <a:rPr lang="fr-FR">
                <a:latin typeface="Courier New" pitchFamily="49" charset="0"/>
              </a:rPr>
              <a:t>undefined</a:t>
            </a:r>
            <a:endParaRPr lang="fr-FR" noProof="0" dirty="0">
              <a:solidFill>
                <a:srgbClr val="FF5050"/>
              </a:solidFill>
            </a:endParaRPr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L’instruction </a:t>
            </a:r>
            <a:r>
              <a:rPr lang="fr-FR" noProof="0" dirty="0" smtClean="0">
                <a:latin typeface="Courier New" pitchFamily="49" charset="0"/>
              </a:rPr>
              <a:t>return</a:t>
            </a:r>
            <a:endParaRPr lang="fr-FR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198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5311711"/>
          </a:xfrm>
        </p:spPr>
        <p:txBody>
          <a:bodyPr/>
          <a:lstStyle/>
          <a:p>
            <a:pPr>
              <a:lnSpc>
                <a:spcPts val="2100"/>
              </a:lnSpc>
            </a:pPr>
            <a:r>
              <a:rPr lang="fr-FR" noProof="0" dirty="0" smtClean="0"/>
              <a:t>La portée est le contexte dans lequel une variable est accessible au sein d’un programme</a:t>
            </a:r>
          </a:p>
          <a:p>
            <a:pPr lvl="1">
              <a:lnSpc>
                <a:spcPts val="2100"/>
              </a:lnSpc>
            </a:pPr>
            <a:r>
              <a:rPr lang="fr-FR" noProof="0" dirty="0" smtClean="0"/>
              <a:t>JavaScript prend en charge la portée locale et la portée globale</a:t>
            </a:r>
          </a:p>
          <a:p>
            <a:pPr>
              <a:lnSpc>
                <a:spcPts val="2100"/>
              </a:lnSpc>
            </a:pPr>
            <a:r>
              <a:rPr lang="fr-FR" noProof="0" dirty="0" smtClean="0"/>
              <a:t>Portée </a:t>
            </a:r>
            <a:r>
              <a:rPr lang="fr-FR" dirty="0"/>
              <a:t>locale</a:t>
            </a:r>
            <a:endParaRPr lang="fr-FR" noProof="0" dirty="0" smtClean="0">
              <a:solidFill>
                <a:srgbClr val="FF5050"/>
              </a:solidFill>
            </a:endParaRPr>
          </a:p>
          <a:p>
            <a:pPr lvl="1">
              <a:lnSpc>
                <a:spcPts val="2100"/>
              </a:lnSpc>
            </a:pPr>
            <a:r>
              <a:rPr lang="fr-FR" noProof="0" dirty="0" smtClean="0"/>
              <a:t>Les variables déclarées au moyen de </a:t>
            </a:r>
            <a:r>
              <a:rPr lang="fr-FR" noProof="0" dirty="0" smtClean="0">
                <a:latin typeface="Courier New"/>
                <a:cs typeface="Courier New"/>
              </a:rPr>
              <a:t>var</a:t>
            </a:r>
            <a:r>
              <a:rPr lang="fr-FR" noProof="0" dirty="0" smtClean="0"/>
              <a:t> dans une fonction sont locales à cette fonction</a:t>
            </a:r>
          </a:p>
          <a:p>
            <a:pPr lvl="2">
              <a:lnSpc>
                <a:spcPts val="2100"/>
              </a:lnSpc>
            </a:pPr>
            <a:r>
              <a:rPr lang="fr-FR" noProof="0" dirty="0" smtClean="0"/>
              <a:t>Et à toute fonction imbriquée dans cette fonction</a:t>
            </a:r>
          </a:p>
          <a:p>
            <a:pPr lvl="1">
              <a:lnSpc>
                <a:spcPts val="2100"/>
              </a:lnSpc>
            </a:pPr>
            <a:r>
              <a:rPr lang="fr-FR" noProof="0" dirty="0" smtClean="0"/>
              <a:t>Les paramètres de la fonction sont également dans la portée de la fonction</a:t>
            </a:r>
          </a:p>
          <a:p>
            <a:pPr>
              <a:lnSpc>
                <a:spcPts val="2100"/>
              </a:lnSpc>
            </a:pPr>
            <a:r>
              <a:rPr lang="fr-FR" noProof="0" dirty="0" smtClean="0"/>
              <a:t>Portée globale</a:t>
            </a:r>
          </a:p>
          <a:p>
            <a:pPr lvl="1">
              <a:lnSpc>
                <a:spcPts val="2100"/>
              </a:lnSpc>
            </a:pPr>
            <a:r>
              <a:rPr lang="fr-FR" noProof="0" dirty="0" smtClean="0"/>
              <a:t>Les variables déclarées en dehors d’une fonction sont disponibles partout dans le programme (ou </a:t>
            </a:r>
            <a:r>
              <a:rPr lang="fr-FR" dirty="0"/>
              <a:t>la page Web )</a:t>
            </a:r>
            <a:endParaRPr lang="fr-FR" noProof="0" dirty="0" smtClean="0"/>
          </a:p>
          <a:p>
            <a:pPr lvl="2">
              <a:lnSpc>
                <a:spcPts val="2100"/>
              </a:lnSpc>
            </a:pPr>
            <a:r>
              <a:rPr lang="fr-FR" noProof="0" dirty="0" smtClean="0"/>
              <a:t>Même déclarées avec </a:t>
            </a:r>
            <a:r>
              <a:rPr lang="fr-FR" noProof="0" dirty="0" smtClean="0">
                <a:latin typeface="Courier New"/>
                <a:cs typeface="Courier New"/>
              </a:rPr>
              <a:t>var</a:t>
            </a:r>
          </a:p>
          <a:p>
            <a:pPr lvl="1">
              <a:lnSpc>
                <a:spcPts val="2100"/>
              </a:lnSpc>
            </a:pPr>
            <a:r>
              <a:rPr lang="fr-FR" noProof="0" dirty="0" smtClean="0"/>
              <a:t>Déclarer une variable sans le mot-clé </a:t>
            </a:r>
            <a:r>
              <a:rPr lang="fr-FR" noProof="0" dirty="0" smtClean="0">
                <a:latin typeface="Courier New"/>
                <a:cs typeface="Courier New"/>
              </a:rPr>
              <a:t>var</a:t>
            </a:r>
            <a:r>
              <a:rPr lang="fr-FR" noProof="0" dirty="0" smtClean="0"/>
              <a:t> rend la variable globale</a:t>
            </a:r>
          </a:p>
          <a:p>
            <a:pPr lvl="2">
              <a:lnSpc>
                <a:spcPts val="2100"/>
              </a:lnSpc>
            </a:pPr>
            <a:r>
              <a:rPr lang="fr-FR" noProof="0" dirty="0" smtClean="0"/>
              <a:t>Même déclarée dans une fonction</a:t>
            </a:r>
          </a:p>
          <a:p>
            <a:pPr lvl="2">
              <a:lnSpc>
                <a:spcPts val="2100"/>
              </a:lnSpc>
            </a:pPr>
            <a:r>
              <a:rPr lang="fr-FR" noProof="0" dirty="0" smtClean="0"/>
              <a:t>C’est généralement une mauvaise chose</a:t>
            </a:r>
          </a:p>
          <a:p>
            <a:pPr lvl="2">
              <a:lnSpc>
                <a:spcPts val="2100"/>
              </a:lnSpc>
            </a:pPr>
            <a:r>
              <a:rPr lang="fr-FR" noProof="0" dirty="0" smtClean="0"/>
              <a:t>Entraîne facilement une corruption ou un conflit entre variables </a:t>
            </a:r>
          </a:p>
          <a:p>
            <a:pPr lvl="1">
              <a:lnSpc>
                <a:spcPts val="2100"/>
              </a:lnSpc>
            </a:pPr>
            <a:r>
              <a:rPr lang="fr-FR" noProof="0" dirty="0" smtClean="0"/>
              <a:t>Évitez les variables globales 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Portée des variables</a:t>
            </a:r>
            <a:endParaRPr lang="fr-FR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289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5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2108269"/>
          </a:xfrm>
        </p:spPr>
        <p:txBody>
          <a:bodyPr/>
          <a:lstStyle/>
          <a:p>
            <a:r>
              <a:rPr lang="fr-FR" noProof="0" dirty="0" smtClean="0"/>
              <a:t>Dans cet exemple, la variable </a:t>
            </a:r>
            <a:r>
              <a:rPr lang="fr-FR" dirty="0" err="1">
                <a:latin typeface="Courier New"/>
                <a:cs typeface="Courier New"/>
              </a:rPr>
              <a:t>result</a:t>
            </a:r>
            <a:r>
              <a:rPr lang="fr-FR" dirty="0"/>
              <a:t> </a:t>
            </a:r>
            <a:r>
              <a:rPr lang="fr-FR" dirty="0" smtClean="0"/>
              <a:t>est </a:t>
            </a:r>
            <a:r>
              <a:rPr lang="fr-FR" noProof="0" dirty="0" smtClean="0"/>
              <a:t>globale une fois que la fonction s’exécute</a:t>
            </a:r>
          </a:p>
          <a:p>
            <a:pPr lvl="1"/>
            <a:r>
              <a:rPr lang="fr-FR" noProof="0" dirty="0" smtClean="0"/>
              <a:t>Si la fonction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addTax</a:t>
            </a:r>
            <a:r>
              <a:rPr lang="fr-FR" noProof="0" dirty="0" smtClean="0"/>
              <a:t> n’est pas appelée, l’accès à </a:t>
            </a:r>
            <a:r>
              <a:rPr lang="fr-FR" noProof="0" dirty="0" err="1" smtClean="0">
                <a:latin typeface="Courier New"/>
                <a:cs typeface="Courier New"/>
              </a:rPr>
              <a:t>result</a:t>
            </a:r>
            <a:r>
              <a:rPr lang="fr-FR" noProof="0" dirty="0" smtClean="0"/>
              <a:t> générera</a:t>
            </a:r>
            <a:br>
              <a:rPr lang="fr-FR" noProof="0" dirty="0" smtClean="0"/>
            </a:br>
            <a:r>
              <a:rPr lang="fr-FR" noProof="0" dirty="0" smtClean="0"/>
              <a:t>une erreur</a:t>
            </a:r>
            <a:endParaRPr lang="fr-FR" i="1" noProof="0" dirty="0" smtClean="0"/>
          </a:p>
          <a:p>
            <a:pPr lvl="2"/>
            <a:r>
              <a:rPr lang="fr-FR" i="1" dirty="0" err="1">
                <a:latin typeface="Century Schoolbook" pitchFamily="18" charset="0"/>
              </a:rPr>
              <a:t>r</a:t>
            </a:r>
            <a:r>
              <a:rPr lang="fr-FR" i="1" noProof="0" dirty="0" err="1" smtClean="0">
                <a:latin typeface="Century Schoolbook" pitchFamily="18" charset="0"/>
              </a:rPr>
              <a:t>esult</a:t>
            </a:r>
            <a:r>
              <a:rPr lang="fr-FR" i="1" noProof="0" dirty="0" smtClean="0">
                <a:latin typeface="Century Schoolbook" pitchFamily="18" charset="0"/>
              </a:rPr>
              <a:t> </a:t>
            </a:r>
            <a:r>
              <a:rPr lang="fr-FR" i="1" noProof="0" dirty="0" err="1" smtClean="0">
                <a:latin typeface="Century Schoolbook" pitchFamily="18" charset="0"/>
              </a:rPr>
              <a:t>is</a:t>
            </a:r>
            <a:r>
              <a:rPr lang="fr-FR" i="1" noProof="0" dirty="0" smtClean="0">
                <a:latin typeface="Century Schoolbook" pitchFamily="18" charset="0"/>
              </a:rPr>
              <a:t> not </a:t>
            </a:r>
            <a:r>
              <a:rPr lang="fr-FR" i="1" noProof="0" dirty="0" err="1" smtClean="0">
                <a:latin typeface="Century Schoolbook" pitchFamily="18" charset="0"/>
              </a:rPr>
              <a:t>defined</a:t>
            </a:r>
            <a:endParaRPr lang="fr-FR" noProof="0" dirty="0" smtClean="0">
              <a:latin typeface="Century Schoolbook" pitchFamily="18" charset="0"/>
            </a:endParaRPr>
          </a:p>
          <a:p>
            <a:pPr lvl="1"/>
            <a:r>
              <a:rPr lang="fr-FR" noProof="0" dirty="0" smtClean="0"/>
              <a:t>Si un autre code dans cette page accède à une variable nommée </a:t>
            </a:r>
            <a:r>
              <a:rPr lang="fr-FR" noProof="0" dirty="0" err="1" smtClean="0">
                <a:latin typeface="Courier New"/>
                <a:cs typeface="Courier New"/>
              </a:rPr>
              <a:t>result</a:t>
            </a:r>
            <a:r>
              <a:rPr lang="fr-FR" noProof="0" dirty="0" smtClean="0"/>
              <a:t>, la valeur risque d’être corrompue</a:t>
            </a:r>
            <a:endParaRPr lang="fr-FR" noProof="0" dirty="0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Portée des variables</a:t>
            </a:r>
            <a:endParaRPr lang="fr-FR" noProof="0" dirty="0"/>
          </a:p>
        </p:txBody>
      </p:sp>
      <p:sp>
        <p:nvSpPr>
          <p:cNvPr id="356356" name="shape1"/>
          <p:cNvSpPr>
            <a:spLocks noChangeArrowheads="1"/>
          </p:cNvSpPr>
          <p:nvPr/>
        </p:nvSpPr>
        <p:spPr bwMode="auto">
          <a:xfrm>
            <a:off x="327625" y="2917448"/>
            <a:ext cx="8488751" cy="2585323"/>
          </a:xfrm>
          <a:prstGeom prst="rect">
            <a:avLst/>
          </a:prstGeom>
          <a:noFill/>
          <a:ln w="28575">
            <a:solidFill>
              <a:srgbClr val="8CC8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28650"/>
            <a:r>
              <a:rPr lang="en-US" sz="1800" dirty="0" smtClean="0">
                <a:solidFill>
                  <a:schemeClr val="bg2"/>
                </a:solidFill>
                <a:latin typeface="Courier New" pitchFamily="49" charset="0"/>
              </a:rPr>
              <a:t>function addTax(purchaseAmount, taxPercent) {</a:t>
            </a:r>
          </a:p>
          <a:p>
            <a:pPr marL="628650"/>
            <a:r>
              <a:rPr lang="en-US" sz="1800" dirty="0" smtClean="0">
                <a:solidFill>
                  <a:schemeClr val="bg2"/>
                </a:solidFill>
                <a:latin typeface="Courier New" pitchFamily="49" charset="0"/>
              </a:rPr>
              <a:t>   result = purchaseAmount * (1+taxPercent/100);</a:t>
            </a:r>
          </a:p>
          <a:p>
            <a:pPr marL="628650"/>
            <a:r>
              <a:rPr lang="en-US" sz="1800" dirty="0" smtClean="0">
                <a:solidFill>
                  <a:schemeClr val="bg2"/>
                </a:solidFill>
                <a:latin typeface="Courier New" pitchFamily="49" charset="0"/>
              </a:rPr>
              <a:t>   // result is global</a:t>
            </a:r>
          </a:p>
          <a:p>
            <a:pPr marL="628650"/>
            <a:r>
              <a:rPr lang="en-US" sz="1800" dirty="0" smtClean="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 marL="628650"/>
            <a:endParaRPr lang="en-US" sz="1800" dirty="0" smtClean="0">
              <a:solidFill>
                <a:schemeClr val="bg2"/>
              </a:solidFill>
              <a:latin typeface="Courier New" pitchFamily="49" charset="0"/>
            </a:endParaRPr>
          </a:p>
          <a:p>
            <a:pPr marL="628650"/>
            <a:r>
              <a:rPr lang="en-US" sz="1800" dirty="0" smtClean="0">
                <a:solidFill>
                  <a:schemeClr val="bg2"/>
                </a:solidFill>
                <a:latin typeface="Courier New" pitchFamily="49" charset="0"/>
              </a:rPr>
              <a:t>var amount = 100;</a:t>
            </a:r>
          </a:p>
          <a:p>
            <a:pPr marL="628650"/>
            <a:r>
              <a:rPr lang="en-US" sz="1800" dirty="0" smtClean="0">
                <a:solidFill>
                  <a:schemeClr val="bg2"/>
                </a:solidFill>
                <a:latin typeface="Courier New" pitchFamily="49" charset="0"/>
              </a:rPr>
              <a:t>var taxRate = 7.25;</a:t>
            </a:r>
          </a:p>
          <a:p>
            <a:pPr marL="628650"/>
            <a:r>
              <a:rPr lang="en-US" sz="1800" dirty="0" smtClean="0">
                <a:solidFill>
                  <a:schemeClr val="bg2"/>
                </a:solidFill>
                <a:latin typeface="Courier New" pitchFamily="49" charset="0"/>
              </a:rPr>
              <a:t>addTax(amount,taxRate); // call function</a:t>
            </a:r>
          </a:p>
          <a:p>
            <a:pPr marL="628650"/>
            <a:r>
              <a:rPr lang="en-US" sz="1800" dirty="0" smtClean="0">
                <a:solidFill>
                  <a:schemeClr val="bg2"/>
                </a:solidFill>
                <a:latin typeface="Courier New" pitchFamily="49" charset="0"/>
              </a:rPr>
              <a:t>console.log("The total cost is " + result);</a:t>
            </a:r>
            <a:endParaRPr lang="en-US" sz="1800" dirty="0">
              <a:solidFill>
                <a:schemeClr val="bg2"/>
              </a:solidFill>
              <a:latin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0839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605294"/>
          </a:xfrm>
        </p:spPr>
        <p:txBody>
          <a:bodyPr/>
          <a:lstStyle/>
          <a:p>
            <a:pPr>
              <a:lnSpc>
                <a:spcPts val="2000"/>
              </a:lnSpc>
            </a:pPr>
            <a:r>
              <a:rPr lang="fr-FR" dirty="0" smtClean="0"/>
              <a:t>Il est possible d’avoir des variables portant le même nom mais ayant une portée différente</a:t>
            </a: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Portée des variables</a:t>
            </a:r>
            <a:endParaRPr lang="fr-FR" noProof="0" dirty="0"/>
          </a:p>
        </p:txBody>
      </p:sp>
      <p:sp>
        <p:nvSpPr>
          <p:cNvPr id="12" name="TextBox 11"/>
          <p:cNvSpPr txBox="1"/>
          <p:nvPr/>
        </p:nvSpPr>
        <p:spPr>
          <a:xfrm>
            <a:off x="475012" y="1194378"/>
            <a:ext cx="8311289" cy="3046988"/>
          </a:xfrm>
          <a:prstGeom prst="rect">
            <a:avLst/>
          </a:prstGeom>
          <a:noFill/>
          <a:ln w="28575">
            <a:solidFill>
              <a:srgbClr val="8CC8FF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2"/>
                </a:solidFill>
                <a:latin typeface="Courier New"/>
                <a:cs typeface="Courier New"/>
              </a:rPr>
              <a:t>var </a:t>
            </a:r>
            <a:r>
              <a:rPr lang="en-US" sz="1600" b="1" dirty="0">
                <a:solidFill>
                  <a:schemeClr val="bg2"/>
                </a:solidFill>
                <a:latin typeface="Courier New"/>
                <a:cs typeface="Courier New"/>
              </a:rPr>
              <a:t>testVar = "This is the Global value";</a:t>
            </a:r>
          </a:p>
          <a:p>
            <a:endParaRPr lang="en-US" sz="1600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function </a:t>
            </a: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scope 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(param) {</a:t>
            </a:r>
            <a:endParaRPr lang="en-US" sz="1600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chemeClr val="bg2"/>
                </a:solidFill>
                <a:latin typeface="Courier New"/>
                <a:cs typeface="Courier New"/>
              </a:rPr>
              <a:t> var </a:t>
            </a:r>
            <a:r>
              <a:rPr lang="en-US" sz="1600" b="1" dirty="0">
                <a:solidFill>
                  <a:schemeClr val="bg2"/>
                </a:solidFill>
                <a:latin typeface="Courier New"/>
                <a:cs typeface="Courier New"/>
              </a:rPr>
              <a:t>testVar = "This is the value local to the scope() function"</a:t>
            </a:r>
            <a:r>
              <a:rPr lang="en-US" sz="1600" b="1" dirty="0" smtClean="0">
                <a:solidFill>
                  <a:schemeClr val="bg2"/>
                </a:solidFill>
                <a:latin typeface="Courier New"/>
                <a:cs typeface="Courier New"/>
              </a:rPr>
              <a:t>;</a:t>
            </a:r>
            <a:endParaRPr lang="en-US" sz="1600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console.log("#2: </a:t>
            </a: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" + testVar)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console.log("#3: " + window.testVar);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console.log("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#4: </a:t>
            </a: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" + 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param)</a:t>
            </a: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console.log</a:t>
            </a: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("#1: " + testVar);</a:t>
            </a:r>
            <a:endParaRPr lang="en-US" sz="1600" dirty="0" smtClean="0">
              <a:solidFill>
                <a:schemeClr val="bg2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scope("I am the argument passed to the function");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console.log("#5: Assert param is not on global scope: " +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window.param===undefined);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31502" y="4333696"/>
            <a:ext cx="6464330" cy="1323439"/>
          </a:xfrm>
          <a:prstGeom prst="rect">
            <a:avLst/>
          </a:prstGeom>
          <a:noFill/>
          <a:ln w="28575">
            <a:solidFill>
              <a:srgbClr val="FF9933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#1: This is the Global value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#2: This is the value local to the scope() function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#3: This is the Global 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value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#4: I am the </a:t>
            </a: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argument passed to the 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function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#5</a:t>
            </a: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: Assert param is not on global scope: 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true</a:t>
            </a:r>
            <a:endParaRPr lang="en-US" sz="1600" dirty="0">
              <a:solidFill>
                <a:schemeClr val="bg2"/>
              </a:solidFill>
              <a:latin typeface="Courier New"/>
              <a:cs typeface="Courier New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8916" y="4898956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Sortie console</a:t>
            </a:r>
            <a:endParaRPr lang="en-US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36973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2333139204131"/>
  <p:tag name="TL" val="3535352C3534302C343530"/>
  <p:tag name="IPF" val="422C496E74726F64756374696F6E20746F204A61766153637269707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265737420507261637469636520557365206F662076617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737369676E696E672046756E6374696F6E7320746F205661726961626C657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6756E6374696F6E2045787072657373696F6E7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6756E6374696F6E2053746174656D656E74732076732E2046756E6374696F6E2045787072657373696F6E7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6756E6374696F6E2045787072657373696F6E7320526563757273696F6E204578616D706C6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6756E6374696F6E2045787072657373696F6E7320616E64204576656E742048616E646C65727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E65737465642046756E6374696F6E7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68652074686973205265666572656E636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468652074686973205265666572656E636520616E64204E65737465642046756E6374696F6E7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6756E6374696F6E7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7726974696E67206F7220446566696E696E672046756E6374696F6E732028636F6E74696E756564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16C6C696E672046756E6374696F6E7320696E204A61766153637269707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16C6C696E672046756E6374696F6E7320696E204A6176615363726970742028636F6E74696E7565642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68652072657475726E2053746174656D656E7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661726961626C652053636F706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6756E6374696F6E7320616E64204C6F63616C205661726961626C657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661726961626C652053636F7065"/>
</p:tagLst>
</file>

<file path=ppt/theme/theme1.xml><?xml version="1.0" encoding="utf-8"?>
<a:theme xmlns:a="http://schemas.openxmlformats.org/drawingml/2006/main" name="Modèle LtreeMaster">
  <a:themeElements>
    <a:clrScheme name="">
      <a:dk1>
        <a:srgbClr val="000080"/>
      </a:dk1>
      <a:lt1>
        <a:srgbClr val="FFCC99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FFE2C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 LtreeMaster</Template>
  <TotalTime>7212</TotalTime>
  <Words>2158</Words>
  <Application>Microsoft Office PowerPoint</Application>
  <PresentationFormat>Affichage à l'écran (4:3)</PresentationFormat>
  <Paragraphs>362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Century Schoolbook</vt:lpstr>
      <vt:lpstr>Courier New</vt:lpstr>
      <vt:lpstr>Times New Roman</vt:lpstr>
      <vt:lpstr>Webdings</vt:lpstr>
      <vt:lpstr>Wingdings 3</vt:lpstr>
      <vt:lpstr>Modèle LtreeMaster</vt:lpstr>
      <vt:lpstr>Conception personnalisée</vt:lpstr>
      <vt:lpstr>Fonctions</vt:lpstr>
      <vt:lpstr>Fonctions</vt:lpstr>
      <vt:lpstr>Instructions de fonctions</vt:lpstr>
      <vt:lpstr>Appeler des fonctions en JavaScript</vt:lpstr>
      <vt:lpstr>Appeler des fonctions en JavaScript</vt:lpstr>
      <vt:lpstr>L’instruction return</vt:lpstr>
      <vt:lpstr>Portée des variables</vt:lpstr>
      <vt:lpstr>Portée des variables</vt:lpstr>
      <vt:lpstr>Portée des variables</vt:lpstr>
      <vt:lpstr>Bonne pratique d’utilisation de var</vt:lpstr>
      <vt:lpstr>Affecter des fonctions à des variables</vt:lpstr>
      <vt:lpstr>Expressions de fonctions</vt:lpstr>
      <vt:lpstr>Instructions de fonctions vs expressions de fonctions</vt:lpstr>
      <vt:lpstr>Expressions de fonctions : Exemple de récursivité</vt:lpstr>
      <vt:lpstr>Expressions de fonctions et gestionnaires d’événements</vt:lpstr>
      <vt:lpstr>Fonctions imbriquées</vt:lpstr>
      <vt:lpstr>La référence this</vt:lpstr>
      <vt:lpstr>this et les fonctions imbriquées</vt:lpstr>
    </vt:vector>
  </TitlesOfParts>
  <Company>Learning Tree International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Rachelg;mcb</dc:creator>
  <cp:keywords>Presentation Styles, Instructional Design</cp:keywords>
  <dc:description>Tagged 09/19/2013 1:27:27 PM</dc:description>
  <cp:lastModifiedBy>Cyril Vincent</cp:lastModifiedBy>
  <cp:revision>615</cp:revision>
  <cp:lastPrinted>2012-01-27T22:45:23Z</cp:lastPrinted>
  <dcterms:created xsi:type="dcterms:W3CDTF">2011-01-27T02:12:10Z</dcterms:created>
  <dcterms:modified xsi:type="dcterms:W3CDTF">2016-06-14T08:14:15Z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completed">
    <vt:lpwstr>August 2006</vt:lpwstr>
  </property>
  <property fmtid="{D5CDD505-2E9C-101B-9397-08002B2CF9AE}" pid="3" name="Owner">
    <vt:lpwstr>Kendall Laine</vt:lpwstr>
  </property>
</Properties>
</file>