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2" r:id="rId2"/>
  </p:sldMasterIdLst>
  <p:notesMasterIdLst>
    <p:notesMasterId r:id="rId26"/>
  </p:notesMasterIdLst>
  <p:handoutMasterIdLst>
    <p:handoutMasterId r:id="rId27"/>
  </p:handoutMasterIdLst>
  <p:sldIdLst>
    <p:sldId id="256" r:id="rId3"/>
    <p:sldId id="278" r:id="rId4"/>
    <p:sldId id="279" r:id="rId5"/>
    <p:sldId id="280" r:id="rId6"/>
    <p:sldId id="281" r:id="rId7"/>
    <p:sldId id="306" r:id="rId8"/>
    <p:sldId id="335" r:id="rId9"/>
    <p:sldId id="282" r:id="rId10"/>
    <p:sldId id="305" r:id="rId11"/>
    <p:sldId id="298" r:id="rId12"/>
    <p:sldId id="299" r:id="rId13"/>
    <p:sldId id="320" r:id="rId14"/>
    <p:sldId id="307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4">
          <p15:clr>
            <a:srgbClr val="A4A3A4"/>
          </p15:clr>
        </p15:guide>
        <p15:guide id="2" orient="horz" pos="1166">
          <p15:clr>
            <a:srgbClr val="A4A3A4"/>
          </p15:clr>
        </p15:guide>
        <p15:guide id="3" pos="246">
          <p15:clr>
            <a:srgbClr val="A4A3A4"/>
          </p15:clr>
        </p15:guide>
        <p15:guide id="4" pos="19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ndall Lain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CC8FF"/>
    <a:srgbClr val="FFFFCC"/>
    <a:srgbClr val="CCFFFF"/>
    <a:srgbClr val="00FFFF"/>
    <a:srgbClr val="66FFFF"/>
    <a:srgbClr val="CCFF66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78343" autoAdjust="0"/>
  </p:normalViewPr>
  <p:slideViewPr>
    <p:cSldViewPr snapToGrid="0" showGuides="1">
      <p:cViewPr varScale="1">
        <p:scale>
          <a:sx n="74" d="100"/>
          <a:sy n="74" d="100"/>
        </p:scale>
        <p:origin x="498" y="84"/>
      </p:cViewPr>
      <p:guideLst>
        <p:guide orient="horz" pos="1794"/>
        <p:guide orient="horz" pos="1166"/>
        <p:guide pos="246"/>
        <p:guide pos="1914"/>
      </p:guideLst>
    </p:cSldViewPr>
  </p:slideViewPr>
  <p:outlineViewPr>
    <p:cViewPr>
      <p:scale>
        <a:sx n="33" d="100"/>
        <a:sy n="33" d="100"/>
      </p:scale>
      <p:origin x="0" y="52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-3062" y="-10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9" tIns="48165" rIns="96329" bIns="48165" numCol="1" anchor="t" anchorCtr="0" compatLnSpc="1">
            <a:prstTxWarp prst="textNoShape">
              <a:avLst/>
            </a:prstTxWarp>
          </a:bodyPr>
          <a:lstStyle>
            <a:lvl1pPr defTabSz="963999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502" y="0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9" tIns="48165" rIns="96329" bIns="48165" numCol="1" anchor="t" anchorCtr="0" compatLnSpc="1">
            <a:prstTxWarp prst="textNoShape">
              <a:avLst/>
            </a:prstTxWarp>
          </a:bodyPr>
          <a:lstStyle>
            <a:lvl1pPr algn="r" defTabSz="963999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9" tIns="48165" rIns="96329" bIns="48165" numCol="1" anchor="b" anchorCtr="0" compatLnSpc="1">
            <a:prstTxWarp prst="textNoShape">
              <a:avLst/>
            </a:prstTxWarp>
          </a:bodyPr>
          <a:lstStyle>
            <a:lvl1pPr defTabSz="963999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502" y="9121140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9" tIns="48165" rIns="96329" bIns="48165" numCol="1" anchor="b" anchorCtr="0" compatLnSpc="1">
            <a:prstTxWarp prst="textNoShape">
              <a:avLst/>
            </a:prstTxWarp>
          </a:bodyPr>
          <a:lstStyle>
            <a:lvl1pPr algn="r" defTabSz="963999">
              <a:defRPr sz="1200" b="1">
                <a:latin typeface="Times New Roman" pitchFamily="18" charset="0"/>
              </a:defRPr>
            </a:lvl1pPr>
          </a:lstStyle>
          <a:p>
            <a:fld id="{7106F72B-B1AA-40F8-9176-A97A3270EFFD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68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81200" y="236538"/>
            <a:ext cx="5005388" cy="3754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9206631"/>
            <a:ext cx="7315200" cy="19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210" tIns="41105" rIns="82210" bIns="41105">
            <a:spAutoFit/>
          </a:bodyPr>
          <a:lstStyle/>
          <a:p>
            <a:pPr marL="183226" defTabSz="924382">
              <a:spcBef>
                <a:spcPct val="50000"/>
              </a:spcBef>
              <a:tabLst>
                <a:tab pos="3547317" algn="ctr"/>
                <a:tab pos="6873442" algn="r"/>
              </a:tabLst>
            </a:pPr>
            <a:r>
              <a:rPr lang="en-US" sz="700" dirty="0" smtClean="0">
                <a:cs typeface="Times New Roman" pitchFamily="18" charset="0"/>
              </a:rPr>
              <a:t>	 © Learning Tree International, Inc. All rights reserved. Not to be reproduced by any means without prior consent.</a:t>
            </a:r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20289" y="3861853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7492">
              <a:spcBef>
                <a:spcPct val="50000"/>
              </a:spcBef>
            </a:pPr>
            <a:endParaRPr lang="en-US" i="1" dirty="0"/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38973" y="4098596"/>
            <a:ext cx="6782492" cy="12708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4765" tIns="47383" rIns="94765" bIns="4738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37973" y="9130431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300" dirty="0" smtClean="0"/>
              <a:t>2319-3-</a:t>
            </a:r>
            <a:fld id="{9CF06478-23DE-43A4-A106-1AE1CE29BF7D}" type="slidenum">
              <a:rPr lang="en-US" sz="1300" smtClean="0"/>
              <a:pPr algn="r"/>
              <a:t>‹N°›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146411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24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8973" y="4098595"/>
            <a:ext cx="6782492" cy="1000555"/>
          </a:xfrm>
        </p:spPr>
        <p:txBody>
          <a:bodyPr>
            <a:spAutoFit/>
          </a:bodyPr>
          <a:lstStyle/>
          <a:p>
            <a:r>
              <a:rPr lang="en-US" smtClean="0"/>
              <a:t>Jogger text: Introduction to JavaScript</a:t>
            </a:r>
          </a:p>
          <a:p>
            <a:r>
              <a:rPr lang="en-US" smtClean="0"/>
              <a:t>Direction: Both</a:t>
            </a:r>
          </a:p>
          <a:p>
            <a:r>
              <a:rPr lang="en-US" smtClean="0"/>
              <a:t>Chapter starts: Day 2 at 10:45am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4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&lt;*s*o*u*r*c*e*&gt;*2*3*1*9*a*1*-*3*-*3*0*&lt;*/*s*o*u*r*c*e*&gt;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dirty="0" smtClean="0"/>
              <a:t>Jogger text: Contaminating the Global Namespace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66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&lt;*s*o*u*r*c*e*&gt;*2*3*1*9*a*1*-*3*-*3*1*&lt;*/*s*o*u*r*c*e*&gt;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Defining a Namespace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17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&lt;*s*o*u*r*c*e*&gt;*2*3*1*9*a*1*-*3*-*3*2*&lt;*/*s*o*u*r*c*e*&gt;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Defining a Namespace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92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&lt;*s*o*u*r*c*e*&gt;*2*3*1*9*a*1*-*3*-*3*3*&lt;*/*s*o*u*r*c*e*&gt;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Creating a Reusable Code Library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3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&lt;*s*o*u*r*c*e*&gt;*2*3*1*9*a*1*-*3*-*3*4*&lt;*/*s*o*u*r*c*e*&gt;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Immediately Invoked Function Expressions (IIFE)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7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&lt;*s*o*u*r*c*e*&gt;*2*3*1*9*a*1*-*3*-*3*5*&lt;*/*s*o*u*r*c*e*&gt;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Immediately Invoked Function Expressions (IIFE)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60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&lt;*s*o*u*r*c*e*&gt;*2*3*1*9*a*1*-*3*-*3*9*&lt;*/*s*o*u*r*c*e*&gt;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Invoking Functions Indirectly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96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&lt;*s*o*u*r*c*e*&gt;*2*3*1*9*a*1*-*3*-*4*0*&lt;*/*s*o*u*r*c*e*&gt;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Invoking Functions Indirectly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64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&lt;*s*o*u*r*c*e*&gt;*2*3*1*9*a*1*-*3*-*4*1*&lt;*/*s*o*u*r*c*e*&gt;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Iterating NodeLists With forEach()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notes:the </a:t>
            </a:r>
            <a:r>
              <a:rPr lang="en-US" dirty="0" smtClean="0"/>
              <a:t>empty array [] is</a:t>
            </a:r>
            <a:r>
              <a:rPr lang="en-US" baseline="0" dirty="0" smtClean="0"/>
              <a:t> really never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26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&lt;*s*o*u*r*c*e*&gt;*2*3*1*9*a*1*-*3*-*4*2*&lt;*/*s*o*u*r*c*e*&gt;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Jogger text: Function Parameters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notes:function </a:t>
            </a:r>
            <a:r>
              <a:rPr lang="en-US" dirty="0" smtClean="0"/>
              <a:t>(param) {</a:t>
            </a:r>
          </a:p>
          <a:p>
            <a:r>
              <a:rPr lang="en-US" dirty="0" smtClean="0"/>
              <a:t>      param = param || 'some Default';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4" y="4097914"/>
            <a:ext cx="6782492" cy="760489"/>
          </a:xfrm>
        </p:spPr>
        <p:txBody>
          <a:bodyPr>
            <a:spAutoFit/>
          </a:bodyPr>
          <a:lstStyle/>
          <a:p>
            <a:r>
              <a:rPr lang="en-US" baseline="0" smtClean="0"/>
              <a:t>Jogger text: JavaScript and OO</a:t>
            </a:r>
          </a:p>
          <a:p>
            <a:r>
              <a:rPr lang="en-US" baseline="0" smtClean="0"/>
              <a:t>Direction: Right</a:t>
            </a:r>
          </a:p>
          <a:p>
            <a:r>
              <a:rPr lang="en-US" baseline="0" smtClean="0"/>
              <a:t>Instructor notes: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978371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&lt;*s*o*u*r*c*e*&gt;*2*3*1*9*a*1*-*3*-*4*3*&lt;*/*s*o*u*r*c*e*&gt;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Function Parameters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55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&lt;*s*o*u*r*c*e*&gt;*2*3*1*9*a*1*-*3*-*4*4*&lt;*/*s*o*u*r*c*e*&gt;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Optional Parameters as OLN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21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&lt;*s*o*u*r*c*e*&gt;*2*3*1*9*a*1*-*3*-*4*5*&lt;*/*s*o*u*r*c*e*&gt;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Optional Parameters as OLN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90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&lt;*s*o*u*r*c*e*&gt;*2*3*1*9*a*1*-*3*-*4*6*&lt;*/*s*o*u*r*c*e*&gt;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1979284"/>
          </a:xfrm>
        </p:spPr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Jogger text: for   in Statement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Direction: Left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Instructor notes:</a:t>
            </a:r>
            <a:r>
              <a:rPr lang="en-GB" sz="1200" kern="120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Beware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of inheriting unwanted properties via the prototype chain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may want to check if property is from current object:</a:t>
            </a:r>
            <a:endParaRPr lang="en-GB" sz="1200" b="1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if( obj.hasOwnProperty( prop ) ) {</a:t>
            </a:r>
            <a:br>
              <a:rPr lang="en-GB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result += objName + "." + prop + " = " + obj[prop] + "\n";</a:t>
            </a:r>
            <a:br>
              <a:rPr lang="en-GB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}   </a:t>
            </a:r>
            <a:br>
              <a:rPr lang="en-GB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7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974" y="4097914"/>
            <a:ext cx="6782492" cy="945155"/>
          </a:xfrm>
        </p:spPr>
        <p:txBody>
          <a:bodyPr>
            <a:spAutoFit/>
          </a:bodyPr>
          <a:lstStyle/>
          <a:p>
            <a:r>
              <a:rPr lang="en-US" smtClean="0"/>
              <a:t>Jogger text: Representing Objects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notes:What </a:t>
            </a:r>
            <a:r>
              <a:rPr lang="en-US" dirty="0" smtClean="0"/>
              <a:t>other behaviors might the box have? : Fill(), Empty(), Post(), Address() and</a:t>
            </a:r>
            <a:r>
              <a:rPr lang="en-US" baseline="0" dirty="0" smtClean="0"/>
              <a:t> a constructor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0701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974" y="4097914"/>
            <a:ext cx="6782492" cy="760489"/>
          </a:xfrm>
        </p:spPr>
        <p:txBody>
          <a:bodyPr>
            <a:spAutoFit/>
          </a:bodyPr>
          <a:lstStyle/>
          <a:p>
            <a:r>
              <a:rPr lang="en-US" smtClean="0"/>
              <a:t>Jogger text: Object Characteristics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09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974" y="4097914"/>
            <a:ext cx="6782492" cy="1000555"/>
          </a:xfrm>
        </p:spPr>
        <p:txBody>
          <a:bodyPr>
            <a:spAutoFit/>
          </a:bodyPr>
          <a:lstStyle/>
          <a:p>
            <a:r>
              <a:rPr lang="en-US" smtClean="0"/>
              <a:t>Jogger text: Creating a JavaScript Object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notes:Answer</a:t>
            </a:r>
            <a:endParaRPr lang="en-US" dirty="0" smtClean="0"/>
          </a:p>
          <a:p>
            <a:r>
              <a:rPr lang="en-US" dirty="0" smtClean="0"/>
              <a:t>width, height, units and getArea() method</a:t>
            </a:r>
          </a:p>
        </p:txBody>
      </p:sp>
    </p:spTree>
    <p:extLst>
      <p:ext uri="{BB962C8B-B14F-4D97-AF65-F5344CB8AC3E}">
        <p14:creationId xmlns:p14="http://schemas.microsoft.com/office/powerpoint/2010/main" val="1960685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&lt;*s*o*u*r*c*e*&gt;*2*3*1*9*a*1*-*3*-*2*6*&lt;*/*s*o*u*r*c*e*&gt;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974" y="4097914"/>
            <a:ext cx="6782492" cy="760489"/>
          </a:xfrm>
        </p:spPr>
        <p:txBody>
          <a:bodyPr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Jogger text: Creating a JavaScript Object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Direction: Right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Instructor notes:How </a:t>
            </a:r>
            <a:r>
              <a:rPr lang="en-US" dirty="0" smtClean="0"/>
              <a:t>many properties were created on the global object? Box,</a:t>
            </a:r>
            <a:r>
              <a:rPr lang="en-US" baseline="0" dirty="0" smtClean="0"/>
              <a:t> myBox, myBox2 (3)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4081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&lt;*s*o*u*r*c*e*&gt;*2*3*1*9*a*1*-*3*-*2*7*&lt;*/*s*o*u*r*c*e*&gt;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Define Methods on the Prototype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4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&lt;*s*o*u*r*c*e*&gt;*2*3*1*9*a*1*-*3*-*2*8*&lt;*/*s*o*u*r*c*e*&gt;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974" y="4097914"/>
            <a:ext cx="6782492" cy="1721090"/>
          </a:xfrm>
        </p:spPr>
        <p:txBody>
          <a:bodyPr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Jogger text: Creating a JavaScript Object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Direction: Right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Instructor notes:What </a:t>
            </a:r>
            <a:r>
              <a:rPr lang="en-US" dirty="0" smtClean="0"/>
              <a:t>would happen if</a:t>
            </a:r>
            <a:r>
              <a:rPr lang="en-US" baseline="0" dirty="0" smtClean="0"/>
              <a:t> this was left off? It would look for a width and height on the global object</a:t>
            </a: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many properties were created on the global object?</a:t>
            </a:r>
            <a:r>
              <a:rPr lang="en-US" baseline="0" dirty="0" smtClean="0"/>
              <a:t> just 1, Box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getArea() method we could have used Box.width and Box.height instead of this.width and this.height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3038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&lt;*s*o*u*r*c*e*&gt;*2*3*1*9*a*1*-*3*-*2*9*&lt;*/*s*o*u*r*c*e*&gt;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Constructor Function or Literal Notation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notes:You </a:t>
            </a:r>
            <a:r>
              <a:rPr lang="en-US" dirty="0" smtClean="0"/>
              <a:t>can create multiple instances</a:t>
            </a:r>
            <a:r>
              <a:rPr lang="en-US" baseline="0" dirty="0" smtClean="0"/>
              <a:t> of object literals using Object.create(Box);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2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6" name="Rectangle 205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220663" y="1193800"/>
            <a:ext cx="8521286" cy="1638300"/>
          </a:xfrm>
          <a:effectLst/>
        </p:spPr>
        <p:txBody>
          <a:bodyPr anchorCtr="1"/>
          <a:lstStyle>
            <a:lvl1pPr>
              <a:defRPr sz="3600">
                <a:solidFill>
                  <a:srgbClr val="005AA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7577" name="Rectangle 2057"/>
          <p:cNvSpPr>
            <a:spLocks noGrp="1" noChangeArrowheads="1"/>
          </p:cNvSpPr>
          <p:nvPr>
            <p:ph type="subTitle" sz="quarter" idx="1"/>
          </p:nvPr>
        </p:nvSpPr>
        <p:spPr bwMode="invGray">
          <a:xfrm>
            <a:off x="322262" y="301752"/>
            <a:ext cx="5853069" cy="381000"/>
          </a:xfrm>
          <a:effectLst/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8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26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27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635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05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309563" y="1179576"/>
            <a:ext cx="8521286" cy="1638300"/>
          </a:xfrm>
          <a:effectLst/>
        </p:spPr>
        <p:txBody>
          <a:bodyPr anchor="ctr" anchorCtr="1"/>
          <a:lstStyle>
            <a:lvl1pPr>
              <a:defRPr sz="3600">
                <a:solidFill>
                  <a:srgbClr val="005AA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2057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322262" y="301752"/>
            <a:ext cx="5853069" cy="381000"/>
          </a:xfrm>
          <a:effectLst/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778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287338" indent="-287338">
              <a:buClr>
                <a:srgbClr val="DA2128"/>
              </a:buClr>
              <a:buFont typeface="Webdings" pitchFamily="18" charset="2"/>
              <a:buChar char="i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33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637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642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107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11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778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24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782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105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434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4812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911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5809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8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or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7605713" y="61913"/>
            <a:ext cx="1497012" cy="3079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</p:spPr>
        <p:txBody>
          <a:bodyPr wrap="none" anchor="ctr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fr-FR" b="1">
                <a:solidFill>
                  <a:schemeClr val="accent2"/>
                </a:solidFill>
              </a:rPr>
              <a:t>Travaux dirigés</a:t>
            </a:r>
            <a:endParaRPr lang="en-GB" alt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87338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9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7904163" y="61913"/>
            <a:ext cx="1147762" cy="3079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fr-FR" b="1">
                <a:solidFill>
                  <a:schemeClr val="accent2"/>
                </a:solidFill>
              </a:rPr>
              <a:t>Référence</a:t>
            </a:r>
            <a:endParaRPr lang="en-GB" alt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966788" indent="-222250">
              <a:buClr>
                <a:srgbClr val="DA2128"/>
              </a:buClr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255000" y="61913"/>
            <a:ext cx="796925" cy="3079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fr-FR" b="1">
                <a:solidFill>
                  <a:schemeClr val="accent2"/>
                </a:solidFill>
              </a:rPr>
              <a:t>Démo</a:t>
            </a:r>
            <a:endParaRPr lang="en-GB" altLang="fr-FR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270435" y="575235"/>
            <a:ext cx="8599488" cy="1566862"/>
          </a:xfrm>
        </p:spPr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87338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1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255000" y="66675"/>
            <a:ext cx="796925" cy="3079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fr-FR" b="1">
                <a:solidFill>
                  <a:schemeClr val="accent2"/>
                </a:solidFill>
              </a:rPr>
              <a:t>Quiz</a:t>
            </a:r>
            <a:endParaRPr lang="en-GB" alt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966788" indent="-222250">
              <a:buClr>
                <a:srgbClr val="DA2128"/>
              </a:buClr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0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174038" y="61913"/>
            <a:ext cx="877887" cy="3079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fr-FR" b="1">
                <a:solidFill>
                  <a:schemeClr val="accent2"/>
                </a:solidFill>
              </a:rPr>
              <a:t>À vous</a:t>
            </a:r>
            <a:endParaRPr lang="en-GB" alt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DA2128"/>
              </a:buClr>
              <a:buSzPct val="100000"/>
              <a:buFont typeface="+mj-lt"/>
              <a:buAutoNum type="arabicPeriod"/>
              <a:defRPr/>
            </a:lvl1pPr>
            <a:lvl2pPr marL="630238" indent="-288925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98513" indent="-171450">
              <a:buClr>
                <a:srgbClr val="DA2128"/>
              </a:buClr>
              <a:buFont typeface="Arial" pitchFamily="34" charset="0"/>
              <a:buChar char="−"/>
              <a:defRPr/>
            </a:lvl3pPr>
            <a:lvl4pPr marL="341313" indent="-3413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8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ru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359152" y="584200"/>
            <a:ext cx="5138928" cy="969496"/>
          </a:xfrm>
        </p:spPr>
        <p:txBody>
          <a:bodyPr/>
          <a:lstStyle>
            <a:lvl1pPr marL="457200" indent="-404813">
              <a:spcBef>
                <a:spcPts val="1800"/>
              </a:spcBef>
              <a:buClr>
                <a:srgbClr val="DA2128"/>
              </a:buClr>
              <a:buFont typeface="Wingdings 3" pitchFamily="18" charset="2"/>
              <a:buChar char=""/>
              <a:def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>
              <a:spcBef>
                <a:spcPts val="1800"/>
              </a:spcBef>
              <a:buClr>
                <a:srgbClr val="DA2128"/>
              </a:buClr>
              <a:buSzPct val="115000"/>
              <a:buFont typeface="Wingdings 3" pitchFamily="18" charset="2"/>
              <a:buChar char="Æ"/>
              <a:def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234950">
              <a:buClr>
                <a:srgbClr val="B40117"/>
              </a:buClr>
              <a:defRPr/>
            </a:lvl3pPr>
            <a:lvl4pPr marL="966788" indent="-222250">
              <a:buClr>
                <a:srgbClr val="B40117"/>
              </a:buClr>
              <a:defRPr/>
            </a:lvl4pPr>
            <a:lvl5pPr marL="1201738" indent="-234950">
              <a:buClr>
                <a:srgbClr val="B40117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80130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3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9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  <a:endParaRPr lang="en-US" altLang="fr-FR" smtClean="0"/>
          </a:p>
        </p:txBody>
      </p:sp>
      <p:sp>
        <p:nvSpPr>
          <p:cNvPr id="1027" name="Text Box 1030"/>
          <p:cNvSpPr txBox="1">
            <a:spLocks noChangeArrowheads="1"/>
          </p:cNvSpPr>
          <p:nvPr/>
        </p:nvSpPr>
        <p:spPr bwMode="black">
          <a:xfrm>
            <a:off x="7178675" y="6500813"/>
            <a:ext cx="12604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fr-FR" b="1" dirty="0" smtClean="0">
                <a:solidFill>
                  <a:srgbClr val="DA2128"/>
                </a:solidFill>
              </a:rPr>
              <a:t>8-</a:t>
            </a:r>
            <a:fld id="{22E9D892-0F82-4A82-A98A-CFFB4495D6EE}" type="slidenum">
              <a:rPr lang="en-US" altLang="fr-FR" b="1">
                <a:solidFill>
                  <a:srgbClr val="DA2128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altLang="fr-FR" b="1" dirty="0">
              <a:solidFill>
                <a:srgbClr val="DA2128"/>
              </a:solidFill>
            </a:endParaRPr>
          </a:p>
        </p:txBody>
      </p:sp>
      <p:sp>
        <p:nvSpPr>
          <p:cNvPr id="1028" name="Rectangle 103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9400" y="584200"/>
            <a:ext cx="8599488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  <a:endParaRPr lang="en-US" altLang="fr-FR" smtClean="0"/>
          </a:p>
        </p:txBody>
      </p:sp>
      <p:sp>
        <p:nvSpPr>
          <p:cNvPr id="1029" name="Text Box 1064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fr-FR" altLang="fr-FR" sz="800"/>
          </a:p>
        </p:txBody>
      </p:sp>
      <p:sp>
        <p:nvSpPr>
          <p:cNvPr id="1030" name="Line 1033"/>
          <p:cNvSpPr>
            <a:spLocks noChangeShapeType="1"/>
          </p:cNvSpPr>
          <p:nvPr/>
        </p:nvSpPr>
        <p:spPr bwMode="auto">
          <a:xfrm>
            <a:off x="0" y="433388"/>
            <a:ext cx="9144000" cy="0"/>
          </a:xfrm>
          <a:prstGeom prst="line">
            <a:avLst/>
          </a:prstGeom>
          <a:noFill/>
          <a:ln w="50800">
            <a:solidFill>
              <a:srgbClr val="DA2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24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spcBef>
          <a:spcPts val="1400"/>
        </a:spcBef>
        <a:spcAft>
          <a:spcPct val="0"/>
        </a:spcAft>
        <a:buClr>
          <a:srgbClr val="DA2128"/>
        </a:buClr>
        <a:buSzPct val="115000"/>
        <a:buFont typeface="Wingdings 3" pitchFamily="18" charset="2"/>
        <a:buChar char="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9588" indent="-2222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charset="0"/>
        <a:buChar char="•"/>
        <a:defRPr>
          <a:solidFill>
            <a:srgbClr val="000000"/>
          </a:solidFill>
          <a:latin typeface="+mn-lt"/>
        </a:defRPr>
      </a:lvl2pPr>
      <a:lvl3pPr marL="744538" indent="-2349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966788" indent="-2222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1201738" indent="-2349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Char char="–"/>
        <a:defRPr>
          <a:solidFill>
            <a:srgbClr val="000000"/>
          </a:solidFill>
          <a:latin typeface="+mn-lt"/>
        </a:defRPr>
      </a:lvl5pPr>
      <a:lvl6pPr marL="21669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6pPr>
      <a:lvl7pPr marL="26241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60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ctrTitle" sz="quarter"/>
          </p:nvPr>
        </p:nvSpPr>
        <p:spPr bwMode="gray"/>
        <p:txBody>
          <a:bodyPr lIns="144000"/>
          <a:lstStyle/>
          <a:p>
            <a:r>
              <a:rPr lang="fr-FR" noProof="0" dirty="0" smtClean="0"/>
              <a:t>OO</a:t>
            </a:r>
            <a:endParaRPr lang="fr-FR" noProof="0" dirty="0"/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22262" y="301752"/>
            <a:ext cx="5853069" cy="461665"/>
          </a:xfrm>
        </p:spPr>
        <p:txBody>
          <a:bodyPr/>
          <a:lstStyle/>
          <a:p>
            <a:r>
              <a:rPr lang="fr-FR" noProof="0" dirty="0" smtClean="0"/>
              <a:t>Chapitre 8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600986"/>
          </a:xfrm>
        </p:spPr>
        <p:txBody>
          <a:bodyPr/>
          <a:lstStyle/>
          <a:p>
            <a:r>
              <a:rPr lang="fr-FR" noProof="0" dirty="0" smtClean="0"/>
              <a:t>JavaScript ne connaît que la portée globale et la portée locale</a:t>
            </a:r>
          </a:p>
          <a:p>
            <a:pPr lvl="1"/>
            <a:r>
              <a:rPr lang="fr-FR" noProof="0" dirty="0" smtClean="0"/>
              <a:t>Tout ce qui n’est pas dans une fonction est global</a:t>
            </a:r>
          </a:p>
          <a:p>
            <a:pPr lvl="2"/>
            <a:r>
              <a:rPr lang="fr-FR" noProof="0" dirty="0" smtClean="0"/>
              <a:t>Variables, fonctions et objets</a:t>
            </a:r>
          </a:p>
          <a:p>
            <a:pPr lvl="1"/>
            <a:r>
              <a:rPr lang="fr-FR" noProof="0" dirty="0" smtClean="0"/>
              <a:t>Visible dans le programme </a:t>
            </a:r>
            <a:r>
              <a:rPr lang="fr-FR" dirty="0" smtClean="0"/>
              <a:t>entier (page </a:t>
            </a:r>
            <a:r>
              <a:rPr lang="fr-FR" dirty="0"/>
              <a:t>Web )</a:t>
            </a:r>
            <a:endParaRPr lang="fr-FR" noProof="0" dirty="0" smtClean="0"/>
          </a:p>
          <a:p>
            <a:r>
              <a:rPr lang="fr-FR" noProof="0" dirty="0" smtClean="0"/>
              <a:t>Vous pouvez utiliser plusieurs </a:t>
            </a:r>
            <a:r>
              <a:rPr lang="fr-FR" dirty="0" smtClean="0"/>
              <a:t>modules </a:t>
            </a:r>
            <a:r>
              <a:rPr lang="fr-FR" dirty="0"/>
              <a:t>JavaScript </a:t>
            </a:r>
            <a:r>
              <a:rPr lang="fr-FR" noProof="0" dirty="0" smtClean="0"/>
              <a:t>provenant de différentes sources</a:t>
            </a:r>
          </a:p>
          <a:p>
            <a:pPr lvl="1"/>
            <a:r>
              <a:rPr lang="fr-FR" noProof="0" dirty="0" smtClean="0"/>
              <a:t>Librairies tierces, collègues, copiés-collés sur Internet, etc.</a:t>
            </a:r>
          </a:p>
          <a:p>
            <a:r>
              <a:rPr lang="fr-FR" noProof="0" dirty="0" smtClean="0"/>
              <a:t>Que se passe-t-il si un autre fragment de code utilise le même nom de variable, de fonction ou d’objet ?</a:t>
            </a:r>
            <a:br>
              <a:rPr lang="fr-FR" noProof="0" dirty="0" smtClean="0"/>
            </a:br>
            <a:r>
              <a:rPr lang="fr-FR" noProof="0" dirty="0" smtClean="0"/>
              <a:t/>
            </a:r>
            <a:br>
              <a:rPr lang="fr-FR" noProof="0" dirty="0" smtClean="0"/>
            </a:br>
            <a:r>
              <a:rPr lang="fr-FR" b="0" u="sng" noProof="0" dirty="0" smtClean="0"/>
              <a:t>									</a:t>
            </a:r>
            <a:endParaRPr lang="fr-FR" noProof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Contamination de l’espace de noms global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97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400931"/>
          </a:xfrm>
        </p:spPr>
        <p:txBody>
          <a:bodyPr/>
          <a:lstStyle/>
          <a:p>
            <a:r>
              <a:rPr lang="fr-FR" noProof="0" dirty="0" smtClean="0"/>
              <a:t>Pour éviter </a:t>
            </a:r>
            <a:r>
              <a:rPr lang="fr-FR" noProof="0" smtClean="0"/>
              <a:t>de polluer l’espace </a:t>
            </a:r>
            <a:r>
              <a:rPr lang="fr-FR" noProof="0" dirty="0" smtClean="0"/>
              <a:t>de noms global</a:t>
            </a:r>
          </a:p>
          <a:p>
            <a:pPr lvl="1"/>
            <a:r>
              <a:rPr lang="fr-FR" noProof="0" dirty="0" smtClean="0"/>
              <a:t>Placer tout le code dans un objet littéral</a:t>
            </a:r>
          </a:p>
          <a:p>
            <a:pPr marL="520700" lvl="1" indent="-228600"/>
            <a:r>
              <a:rPr lang="fr-FR" noProof="0" dirty="0" smtClean="0"/>
              <a:t>Désormais, toutes les variables seront locales à l’objet (espace de noms)</a:t>
            </a:r>
          </a:p>
          <a:p>
            <a:pPr marL="1019175" lvl="2" indent="-342900"/>
            <a:endParaRPr lang="fr-FR" noProof="0" dirty="0" smtClean="0"/>
          </a:p>
          <a:p>
            <a:pPr marL="1019175" lvl="2" indent="-342900"/>
            <a:endParaRPr lang="fr-FR" noProof="0" dirty="0" smtClean="0"/>
          </a:p>
          <a:p>
            <a:pPr marL="1019175" lvl="2" indent="-342900"/>
            <a:endParaRPr lang="fr-FR" noProof="0" dirty="0" smtClean="0"/>
          </a:p>
          <a:p>
            <a:pPr marL="1019175" lvl="2" indent="-342900"/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>Une seule empreinte sur l’objet global</a:t>
            </a:r>
          </a:p>
          <a:p>
            <a:pPr lvl="1"/>
            <a:r>
              <a:rPr lang="fr-FR" noProof="0" dirty="0" smtClean="0"/>
              <a:t>Tout est accessible à partir de l’identificateur unique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Définir un espace de noms</a:t>
            </a:r>
            <a:endParaRPr lang="fr-FR" noProof="0" dirty="0"/>
          </a:p>
        </p:txBody>
      </p:sp>
      <p:sp>
        <p:nvSpPr>
          <p:cNvPr id="5" name="shape2"/>
          <p:cNvSpPr txBox="1"/>
          <p:nvPr/>
        </p:nvSpPr>
        <p:spPr>
          <a:xfrm>
            <a:off x="1541566" y="1642697"/>
            <a:ext cx="3800012" cy="1569660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var NUI =  {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name: “Formation",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doWork: 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function()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   ...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lang="en-US" sz="1600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hape1"/>
          <p:cNvSpPr txBox="1"/>
          <p:nvPr/>
        </p:nvSpPr>
        <p:spPr>
          <a:xfrm>
            <a:off x="1541566" y="4191533"/>
            <a:ext cx="3800012" cy="584776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NUI.doWork();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alert(NUI.name);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61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046988"/>
          </a:xfrm>
        </p:spPr>
        <p:txBody>
          <a:bodyPr/>
          <a:lstStyle/>
          <a:p>
            <a:r>
              <a:rPr lang="fr-FR" noProof="0" dirty="0" smtClean="0"/>
              <a:t>L’espace de noms nouvellement créé a considérablement réduit le risque de conflits de noms</a:t>
            </a:r>
          </a:p>
          <a:p>
            <a:pPr lvl="1"/>
            <a:r>
              <a:rPr lang="fr-FR" noProof="0" dirty="0" smtClean="0"/>
              <a:t>Notre code devrait maintenant fonctionner correctement avec n’importe quel autre code JavaScript</a:t>
            </a:r>
          </a:p>
          <a:p>
            <a:r>
              <a:rPr lang="fr-FR" noProof="0" dirty="0" smtClean="0"/>
              <a:t>Mais il y a encore un conflit possible</a:t>
            </a:r>
          </a:p>
          <a:p>
            <a:pPr lvl="1"/>
            <a:r>
              <a:rPr lang="fr-FR" noProof="0" dirty="0" smtClean="0"/>
              <a:t>Que se passe-t-il si quelqu’un d’autre utilise l’identificateur </a:t>
            </a:r>
            <a:r>
              <a:rPr lang="fr-FR" noProof="0" dirty="0" smtClean="0">
                <a:latin typeface="Courier New"/>
                <a:cs typeface="Courier New"/>
              </a:rPr>
              <a:t>NUI</a:t>
            </a:r>
            <a:r>
              <a:rPr lang="fr-FR" dirty="0"/>
              <a:t> ?</a:t>
            </a:r>
            <a:endParaRPr lang="fr-FR" noProof="0" dirty="0" smtClean="0"/>
          </a:p>
          <a:p>
            <a:r>
              <a:rPr lang="fr-FR" noProof="0" dirty="0" smtClean="0"/>
              <a:t>On peut écrire un test pour savoir si NUI existe déjà</a:t>
            </a:r>
          </a:p>
          <a:p>
            <a:pPr lvl="1"/>
            <a:r>
              <a:rPr lang="fr-FR" noProof="0" dirty="0" smtClean="0"/>
              <a:t>Et nous alerter si c’est le cas</a:t>
            </a:r>
          </a:p>
          <a:p>
            <a:pPr lvl="1"/>
            <a:r>
              <a:rPr lang="fr-FR" noProof="0" dirty="0" smtClean="0"/>
              <a:t>Plus aucun risque de conflit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Définir un espace de noms</a:t>
            </a:r>
            <a:endParaRPr lang="fr-FR" noProof="0" dirty="0"/>
          </a:p>
        </p:txBody>
      </p:sp>
      <p:sp>
        <p:nvSpPr>
          <p:cNvPr id="4" name="shape1"/>
          <p:cNvSpPr txBox="1"/>
          <p:nvPr/>
        </p:nvSpPr>
        <p:spPr>
          <a:xfrm>
            <a:off x="1887187" y="3803376"/>
            <a:ext cx="5248414" cy="1384995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var NUI </a:t>
            </a:r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= </a:t>
            </a:r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NUI </a:t>
            </a:r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? </a:t>
            </a:r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alert</a:t>
            </a:r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(</a:t>
            </a:r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'NUI </a:t>
            </a:r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already </a:t>
            </a:r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exists'</a:t>
            </a:r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) : </a:t>
            </a:r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   name</a:t>
            </a:r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: "Learning Tree",</a:t>
            </a:r>
          </a:p>
          <a:p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   </a:t>
            </a:r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doWork: function() {</a:t>
            </a:r>
          </a:p>
          <a:p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      ...</a:t>
            </a:r>
          </a:p>
          <a:p>
            <a:r>
              <a:rPr lang="en-US" dirty="0">
                <a:solidFill>
                  <a:schemeClr val="bg2"/>
                </a:solidFill>
                <a:latin typeface="Courier New" pitchFamily="49" charset="0"/>
              </a:rPr>
              <a:t>   }</a:t>
            </a:r>
            <a:endParaRPr lang="en-US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}</a:t>
            </a:r>
            <a:endParaRPr lang="en-US" dirty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052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801041"/>
          </a:xfrm>
        </p:spPr>
        <p:txBody>
          <a:bodyPr/>
          <a:lstStyle/>
          <a:p>
            <a:r>
              <a:rPr lang="fr-FR" noProof="0" dirty="0" smtClean="0"/>
              <a:t>Une bonne pratique consiste à placer tout votre code JavaScript dans une bibliothèque</a:t>
            </a:r>
          </a:p>
          <a:p>
            <a:pPr lvl="1"/>
            <a:r>
              <a:rPr lang="fr-FR" noProof="0" dirty="0" smtClean="0"/>
              <a:t>Permet de réutiliser facilement les fonctionnalités</a:t>
            </a:r>
          </a:p>
          <a:p>
            <a:pPr lvl="2"/>
            <a:r>
              <a:rPr lang="fr-FR" noProof="0" dirty="0" smtClean="0"/>
              <a:t>Entre pages, entre sites, ou même partagées avec d’autres personnes </a:t>
            </a:r>
          </a:p>
          <a:p>
            <a:pPr lvl="1"/>
            <a:r>
              <a:rPr lang="fr-FR" noProof="0" dirty="0" smtClean="0"/>
              <a:t>Assure l’absence de conflits de nommage</a:t>
            </a:r>
          </a:p>
          <a:p>
            <a:pPr lvl="2"/>
            <a:r>
              <a:rPr lang="fr-FR" noProof="0" dirty="0" smtClean="0"/>
              <a:t>Fonctionnera avec n’importe quel autre code ou bibliothèque</a:t>
            </a:r>
          </a:p>
          <a:p>
            <a:r>
              <a:rPr lang="fr-FR" noProof="0" dirty="0" smtClean="0"/>
              <a:t>Lors de la création d’une bibliothèque réutilisable, placez le code dans un </a:t>
            </a:r>
            <a:r>
              <a:rPr lang="fr-FR" dirty="0"/>
              <a:t>espace de noms dans un objet littéral</a:t>
            </a:r>
            <a:endParaRPr lang="fr-FR" noProof="0" dirty="0" smtClean="0">
              <a:solidFill>
                <a:srgbClr val="FF5050"/>
              </a:solidFill>
            </a:endParaRPr>
          </a:p>
          <a:p>
            <a:pPr lvl="1"/>
            <a:r>
              <a:rPr lang="fr-FR" noProof="0" dirty="0" smtClean="0"/>
              <a:t>Crée un seul objet global</a:t>
            </a:r>
          </a:p>
          <a:p>
            <a:pPr lvl="2"/>
            <a:r>
              <a:rPr lang="fr-FR" noProof="0" dirty="0" smtClean="0"/>
              <a:t>Il est courant d’écrire l’espace de noms tout en majuscules</a:t>
            </a:r>
          </a:p>
          <a:p>
            <a:pPr lvl="1"/>
            <a:r>
              <a:rPr lang="fr-FR" noProof="0" dirty="0" smtClean="0"/>
              <a:t>Contient toutes les propriétés et les méthodes de la bibliothèque</a:t>
            </a:r>
          </a:p>
          <a:p>
            <a:pPr lvl="1"/>
            <a:r>
              <a:rPr lang="fr-FR" noProof="0" dirty="0" smtClean="0"/>
              <a:t>Testez pour vérifier que le nom de votre espace de noms n’existe pas déjà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Créer une bibliothèque de code réutilisable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637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549690"/>
          </a:xfrm>
        </p:spPr>
        <p:txBody>
          <a:bodyPr/>
          <a:lstStyle/>
          <a:p>
            <a:r>
              <a:rPr lang="fr-FR" noProof="0" dirty="0" smtClean="0"/>
              <a:t>Il est souvent nécessaire d’appeler les fonctions immédiatement</a:t>
            </a:r>
          </a:p>
          <a:p>
            <a:pPr lvl="1"/>
            <a:r>
              <a:rPr lang="fr-FR" noProof="0" dirty="0" smtClean="0"/>
              <a:t>Par exemple faire quelque chose dès que le script se charge</a:t>
            </a:r>
          </a:p>
          <a:p>
            <a:pPr lvl="1"/>
            <a:r>
              <a:rPr lang="fr-FR" noProof="0" dirty="0" smtClean="0"/>
              <a:t>Nécessiterait de créer puis d’appeler la fonction</a:t>
            </a:r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r>
              <a:rPr lang="fr-FR" noProof="0" dirty="0" smtClean="0"/>
              <a:t>Si la fonction ci-dessus était dans la portée globale</a:t>
            </a:r>
          </a:p>
          <a:p>
            <a:pPr lvl="1"/>
            <a:r>
              <a:rPr lang="fr-FR" noProof="0" dirty="0" smtClean="0"/>
              <a:t>Nous avons créé une seule variable globale nommée </a:t>
            </a:r>
            <a:r>
              <a:rPr lang="fr-FR" noProof="0" dirty="0" err="1" smtClean="0">
                <a:latin typeface="Courier New"/>
                <a:cs typeface="Courier New"/>
              </a:rPr>
              <a:t>init</a:t>
            </a:r>
            <a:endParaRPr lang="fr-FR" noProof="0" dirty="0" smtClean="0">
              <a:latin typeface="Courier New"/>
              <a:cs typeface="Courier New"/>
            </a:endParaRPr>
          </a:p>
          <a:p>
            <a:pPr lvl="2"/>
            <a:r>
              <a:rPr lang="fr-FR" noProof="0" dirty="0" smtClean="0"/>
              <a:t>Et si quelqu’un d’autre utilisait déjà ce nom ?</a:t>
            </a:r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IIFE</a:t>
            </a:r>
            <a:r>
              <a:rPr lang="fr-FR" dirty="0" smtClean="0"/>
              <a:t> (</a:t>
            </a:r>
            <a:r>
              <a:rPr lang="fr-FR" noProof="0" dirty="0" err="1" smtClean="0"/>
              <a:t>Immediately</a:t>
            </a:r>
            <a:r>
              <a:rPr lang="fr-FR" noProof="0" dirty="0" smtClean="0"/>
              <a:t> </a:t>
            </a:r>
            <a:r>
              <a:rPr lang="fr-FR" noProof="0" dirty="0" err="1" smtClean="0"/>
              <a:t>Invoked</a:t>
            </a:r>
            <a:r>
              <a:rPr lang="fr-FR" noProof="0" dirty="0" smtClean="0"/>
              <a:t> </a:t>
            </a:r>
            <a:r>
              <a:rPr lang="fr-FR" noProof="0" dirty="0" err="1" smtClean="0"/>
              <a:t>Function</a:t>
            </a:r>
            <a:r>
              <a:rPr lang="fr-FR" noProof="0" dirty="0" smtClean="0"/>
              <a:t> Expressions)</a:t>
            </a:r>
            <a:endParaRPr lang="fr-FR" noProof="0" dirty="0"/>
          </a:p>
        </p:txBody>
      </p:sp>
      <p:sp>
        <p:nvSpPr>
          <p:cNvPr id="6" name="shape1"/>
          <p:cNvSpPr txBox="1"/>
          <p:nvPr/>
        </p:nvSpPr>
        <p:spPr>
          <a:xfrm>
            <a:off x="2634620" y="1707678"/>
            <a:ext cx="3874761" cy="1077218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var init = function()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// Do Something Here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init(); call the function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041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4991110"/>
          </a:xfrm>
        </p:spPr>
        <p:txBody>
          <a:bodyPr/>
          <a:lstStyle/>
          <a:p>
            <a:r>
              <a:rPr lang="fr-FR" noProof="0" dirty="0" smtClean="0"/>
              <a:t>On peut aussi définir des fonctions à appeler immédiatement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>Comme la fonction est appelée immédiatement, elle n’a même pas besoin d’un nom</a:t>
            </a:r>
          </a:p>
          <a:p>
            <a:pPr lvl="1"/>
            <a:r>
              <a:rPr lang="fr-FR" noProof="0" dirty="0" smtClean="0"/>
              <a:t>On peut définir et appeler la fonction comme une </a:t>
            </a:r>
            <a:r>
              <a:rPr lang="fr-FR" noProof="0" dirty="0" err="1" smtClean="0"/>
              <a:t>IIFE</a:t>
            </a:r>
            <a:r>
              <a:rPr lang="fr-FR" noProof="0" dirty="0" smtClean="0"/>
              <a:t> anonyme</a:t>
            </a:r>
          </a:p>
          <a:p>
            <a:pPr lvl="2"/>
            <a:r>
              <a:rPr lang="fr-FR" noProof="0" dirty="0" smtClean="0"/>
              <a:t>Aucune propriété n’a été ajoutée à l’objet global</a:t>
            </a:r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r>
              <a:rPr lang="fr-FR" noProof="0" dirty="0" smtClean="0"/>
              <a:t>Notez les parenthèses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 supplémentaires autour de la fonction</a:t>
            </a:r>
          </a:p>
          <a:p>
            <a:pPr lvl="2"/>
            <a:r>
              <a:rPr lang="fr-FR" noProof="0" dirty="0" smtClean="0"/>
              <a:t>Elles sont nécessaires, ou JavaScript va analyser le mot-clé </a:t>
            </a:r>
            <a:r>
              <a:rPr lang="fr-FR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noProof="0" dirty="0" smtClean="0"/>
              <a:t> comme une instruction de fonction et non comme une expression</a:t>
            </a:r>
            <a:br>
              <a:rPr lang="fr-FR" noProof="0" dirty="0" smtClean="0"/>
            </a:br>
            <a:r>
              <a:rPr lang="fr-FR" noProof="0" dirty="0" smtClean="0"/>
              <a:t>de fonction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IIFE</a:t>
            </a:r>
            <a:r>
              <a:rPr lang="fr-FR" dirty="0"/>
              <a:t> (</a:t>
            </a:r>
            <a:r>
              <a:rPr lang="fr-FR" dirty="0" err="1"/>
              <a:t>Immediately</a:t>
            </a:r>
            <a:r>
              <a:rPr lang="fr-FR" dirty="0"/>
              <a:t> </a:t>
            </a:r>
            <a:r>
              <a:rPr lang="fr-FR" dirty="0" err="1"/>
              <a:t>Invoked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Expressions)</a:t>
            </a:r>
            <a:endParaRPr lang="fr-FR" noProof="0" dirty="0"/>
          </a:p>
        </p:txBody>
      </p:sp>
      <p:sp>
        <p:nvSpPr>
          <p:cNvPr id="4" name="shape2"/>
          <p:cNvSpPr txBox="1"/>
          <p:nvPr/>
        </p:nvSpPr>
        <p:spPr>
          <a:xfrm>
            <a:off x="2634620" y="997980"/>
            <a:ext cx="3874761" cy="830997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var init = function()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// Do Something Here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}</a:t>
            </a:r>
            <a:r>
              <a:rPr lang="en-US" sz="1600" b="1" dirty="0" smtClean="0">
                <a:solidFill>
                  <a:schemeClr val="bg2"/>
                </a:solidFill>
                <a:latin typeface="Courier New"/>
                <a:cs typeface="Courier New"/>
              </a:rPr>
              <a:t>()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;</a:t>
            </a:r>
          </a:p>
        </p:txBody>
      </p:sp>
      <p:sp>
        <p:nvSpPr>
          <p:cNvPr id="5" name="shape1"/>
          <p:cNvSpPr txBox="1"/>
          <p:nvPr/>
        </p:nvSpPr>
        <p:spPr>
          <a:xfrm>
            <a:off x="2634620" y="3280548"/>
            <a:ext cx="3874761" cy="830997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/>
                <a:cs typeface="Courier New"/>
              </a:rPr>
              <a:t>(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function()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// Do Something Here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}()</a:t>
            </a:r>
            <a:r>
              <a:rPr lang="en-US" sz="1600" b="1" dirty="0" smtClean="0">
                <a:solidFill>
                  <a:schemeClr val="bg2"/>
                </a:solidFill>
                <a:latin typeface="Courier New"/>
                <a:cs typeface="Courier New"/>
              </a:rPr>
              <a:t>)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09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4206280"/>
          </a:xfrm>
        </p:spPr>
        <p:txBody>
          <a:bodyPr/>
          <a:lstStyle/>
          <a:p>
            <a:r>
              <a:rPr lang="fr-FR" noProof="0" dirty="0" smtClean="0"/>
              <a:t>Souvenez-vous que les fonctions JavaScript sont des objets</a:t>
            </a:r>
          </a:p>
          <a:p>
            <a:pPr lvl="1"/>
            <a:r>
              <a:rPr lang="fr-FR" noProof="0" dirty="0" smtClean="0"/>
              <a:t>Elles ont même des méthodes qui peuvent être appelées</a:t>
            </a:r>
          </a:p>
          <a:p>
            <a:pPr lvl="1"/>
            <a:r>
              <a:rPr lang="fr-FR" noProof="0" dirty="0" smtClean="0"/>
              <a:t>Les méthodes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call()</a:t>
            </a:r>
            <a:r>
              <a:rPr lang="fr-FR" noProof="0" dirty="0" smtClean="0"/>
              <a:t> et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apply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 peuvent servir à appeler indirectement une fonction</a:t>
            </a:r>
          </a:p>
          <a:p>
            <a:r>
              <a:rPr lang="fr-FR" noProof="0" dirty="0" smtClean="0"/>
              <a:t>Le premier argument de ces méthodes est l’objet sur lequel la fonction doit être appelée</a:t>
            </a:r>
          </a:p>
          <a:p>
            <a:pPr lvl="1"/>
            <a:r>
              <a:rPr lang="fr-FR" noProof="0" dirty="0" smtClean="0"/>
              <a:t>Appelle indirectement la fonction comme une méthode de l’objet</a:t>
            </a:r>
          </a:p>
          <a:p>
            <a:pPr lvl="1"/>
            <a:r>
              <a:rPr lang="fr-FR" noProof="0" dirty="0" smtClean="0"/>
              <a:t>L’objet devient la valeur de </a:t>
            </a:r>
            <a:r>
              <a:rPr lang="fr-FR" noProof="0" dirty="0" err="1" smtClean="0">
                <a:latin typeface="Courier New"/>
                <a:cs typeface="Courier New"/>
              </a:rPr>
              <a:t>this</a:t>
            </a:r>
            <a:r>
              <a:rPr lang="fr-FR" noProof="0" dirty="0" smtClean="0"/>
              <a:t> dans la fonction </a:t>
            </a:r>
          </a:p>
          <a:p>
            <a:r>
              <a:rPr lang="fr-FR" noProof="0" dirty="0" smtClean="0"/>
              <a:t>On peut transmettre des arguments supplémentaires à la fonction</a:t>
            </a:r>
          </a:p>
          <a:p>
            <a:pPr lvl="1"/>
            <a:r>
              <a:rPr lang="fr-FR" noProof="0" dirty="0" smtClean="0"/>
              <a:t>Avec </a:t>
            </a:r>
            <a:r>
              <a:rPr lang="fr-FR" noProof="0" dirty="0" smtClean="0">
                <a:latin typeface="Courier New"/>
                <a:cs typeface="Courier New"/>
              </a:rPr>
              <a:t>call()</a:t>
            </a:r>
            <a:r>
              <a:rPr lang="fr-FR" noProof="0" dirty="0" smtClean="0"/>
              <a:t>, tous les arguments supplémentaires séparés par des virgules seront transmis à la fonction</a:t>
            </a:r>
          </a:p>
          <a:p>
            <a:pPr lvl="1"/>
            <a:r>
              <a:rPr lang="fr-FR" noProof="0" dirty="0" smtClean="0"/>
              <a:t>Avec </a:t>
            </a:r>
            <a:r>
              <a:rPr lang="fr-FR" noProof="0" dirty="0" err="1" smtClean="0">
                <a:latin typeface="Courier New"/>
                <a:cs typeface="Courier New"/>
              </a:rPr>
              <a:t>apply</a:t>
            </a:r>
            <a:r>
              <a:rPr lang="fr-FR" noProof="0" dirty="0" smtClean="0">
                <a:latin typeface="Courier New"/>
                <a:cs typeface="Courier New"/>
              </a:rPr>
              <a:t>()</a:t>
            </a:r>
            <a:r>
              <a:rPr lang="fr-FR" noProof="0" dirty="0" smtClean="0"/>
              <a:t>, les arguments supplémentaires sont spécifiés comme</a:t>
            </a:r>
            <a:br>
              <a:rPr lang="fr-FR" noProof="0" dirty="0" smtClean="0"/>
            </a:br>
            <a:r>
              <a:rPr lang="fr-FR" noProof="0" dirty="0" smtClean="0"/>
              <a:t>un tableau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Appeler les fonctions indirectement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248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Appeler les fonctions indirectement</a:t>
            </a:r>
            <a:endParaRPr lang="fr-FR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653620" y="767605"/>
            <a:ext cx="7836761" cy="3539430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var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setColors = function (bgcolor,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size)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{</a:t>
            </a:r>
            <a:b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console.log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(this);</a:t>
            </a:r>
            <a:b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this.style.background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= bgcolor;</a:t>
            </a:r>
            <a:b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this.style.fontSize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=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size;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/>
            </a:r>
            <a:b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}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setColors("yellow", "2em");  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// Line above will fail, "this" in the function will be window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// and window does not have 'style' property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/>
            </a:r>
            <a:b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endParaRPr lang="en-US" sz="1600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var target =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document.getElementById('target'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setColors.call(target, "GreenYellow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"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, "larger"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);</a:t>
            </a:r>
            <a:b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alert("That just worked to set target's properties");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setColors.apply(target, ["#ffd1d8","0.8em"]);</a:t>
            </a:r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blackWhite">
          <a:xfrm>
            <a:off x="8154627" y="54173"/>
            <a:ext cx="878248" cy="30777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/>
            <a:r>
              <a:rPr lang="en-GB" b="1" dirty="0" smtClean="0">
                <a:solidFill>
                  <a:schemeClr val="accent2"/>
                </a:solidFill>
              </a:rPr>
              <a:t>À </a:t>
            </a:r>
            <a:r>
              <a:rPr lang="en-GB" b="1" dirty="0" err="1" smtClean="0">
                <a:solidFill>
                  <a:schemeClr val="accent2"/>
                </a:solidFill>
              </a:rPr>
              <a:t>vous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48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480503"/>
            <a:ext cx="8599488" cy="2918748"/>
          </a:xfrm>
        </p:spPr>
        <p:txBody>
          <a:bodyPr/>
          <a:lstStyle/>
          <a:p>
            <a:r>
              <a:rPr lang="fr-FR" noProof="0" dirty="0" smtClean="0"/>
              <a:t>Nous avons vu que les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NodeList</a:t>
            </a:r>
            <a:r>
              <a:rPr lang="fr-FR" noProof="0" dirty="0" smtClean="0"/>
              <a:t> sont similaires aux tableaux mais ne sont</a:t>
            </a:r>
            <a:r>
              <a:rPr lang="fr-FR" i="1" noProof="0" dirty="0" smtClean="0">
                <a:latin typeface="Century Schoolbook" pitchFamily="18" charset="0"/>
              </a:rPr>
              <a:t> pas </a:t>
            </a:r>
            <a:r>
              <a:rPr lang="fr-FR" noProof="0" dirty="0" smtClean="0"/>
              <a:t>des tableaux</a:t>
            </a:r>
          </a:p>
          <a:p>
            <a:pPr lvl="1"/>
            <a:r>
              <a:rPr lang="fr-FR" noProof="0" dirty="0" smtClean="0"/>
              <a:t>N’ont pas de méthode </a:t>
            </a:r>
            <a:r>
              <a:rPr lang="fr-FR" noProof="0" dirty="0" err="1" smtClean="0">
                <a:latin typeface="Courier New"/>
                <a:cs typeface="Courier New"/>
              </a:rPr>
              <a:t>forEach</a:t>
            </a:r>
            <a:r>
              <a:rPr lang="fr-FR" noProof="0" dirty="0" smtClean="0">
                <a:latin typeface="Courier New"/>
                <a:cs typeface="Courier New"/>
              </a:rPr>
              <a:t>()</a:t>
            </a:r>
            <a:endParaRPr lang="fr-FR" noProof="0" dirty="0" smtClean="0"/>
          </a:p>
          <a:p>
            <a:pPr lvl="1"/>
            <a:r>
              <a:rPr lang="fr-FR" noProof="0" dirty="0" smtClean="0"/>
              <a:t>Ce serait agréable de disposer d’une méthode </a:t>
            </a:r>
            <a:r>
              <a:rPr lang="fr-FR" noProof="0" dirty="0" err="1" smtClean="0">
                <a:latin typeface="Courier New"/>
                <a:cs typeface="Courier New"/>
              </a:rPr>
              <a:t>forEach</a:t>
            </a:r>
            <a:r>
              <a:rPr lang="fr-FR" noProof="0" dirty="0" smtClean="0">
                <a:latin typeface="Courier New"/>
                <a:cs typeface="Courier New"/>
              </a:rPr>
              <a:t>()</a:t>
            </a:r>
            <a:endParaRPr lang="fr-FR" noProof="0" dirty="0" smtClean="0"/>
          </a:p>
          <a:p>
            <a:r>
              <a:rPr lang="fr-FR" noProof="0" dirty="0" smtClean="0"/>
              <a:t>La méthode </a:t>
            </a:r>
            <a:r>
              <a:rPr lang="fr-FR" noProof="0" dirty="0" smtClean="0">
                <a:latin typeface="Courier New"/>
                <a:cs typeface="Courier New"/>
              </a:rPr>
              <a:t>call()</a:t>
            </a:r>
            <a:r>
              <a:rPr lang="fr-FR" noProof="0" dirty="0" smtClean="0"/>
              <a:t> permet d’exploiter </a:t>
            </a:r>
            <a:r>
              <a:rPr lang="fr-FR" noProof="0" dirty="0" err="1" smtClean="0">
                <a:latin typeface="Courier New"/>
                <a:cs typeface="Courier New"/>
              </a:rPr>
              <a:t>forEach</a:t>
            </a:r>
            <a:r>
              <a:rPr lang="fr-FR" noProof="0" dirty="0" smtClean="0">
                <a:latin typeface="Courier New"/>
                <a:cs typeface="Courier New"/>
              </a:rPr>
              <a:t>()</a:t>
            </a:r>
            <a:r>
              <a:rPr lang="fr-FR" noProof="0" dirty="0" smtClean="0"/>
              <a:t> pour une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NodeList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smtClean="0"/>
              <a:t>Il suffit de créer un tableau vide, puis d’appeler </a:t>
            </a:r>
            <a:r>
              <a:rPr lang="fr-FR" noProof="0" dirty="0" err="1" smtClean="0">
                <a:latin typeface="Courier New"/>
                <a:cs typeface="Courier New"/>
              </a:rPr>
              <a:t>forEach.call</a:t>
            </a:r>
            <a:r>
              <a:rPr lang="fr-FR" noProof="0" dirty="0" smtClean="0">
                <a:latin typeface="Courier New"/>
                <a:cs typeface="Courier New"/>
              </a:rPr>
              <a:t>(…)</a:t>
            </a:r>
          </a:p>
          <a:p>
            <a:pPr lvl="2"/>
            <a:r>
              <a:rPr lang="fr-FR" noProof="0" dirty="0" smtClean="0">
                <a:latin typeface="Courier New"/>
                <a:cs typeface="Courier New"/>
              </a:rPr>
              <a:t>[].</a:t>
            </a:r>
            <a:r>
              <a:rPr lang="fr-FR" noProof="0" dirty="0" err="1" smtClean="0">
                <a:latin typeface="Courier New"/>
                <a:cs typeface="Courier New"/>
              </a:rPr>
              <a:t>forEach.call</a:t>
            </a:r>
            <a:r>
              <a:rPr lang="fr-FR" noProof="0" dirty="0" smtClean="0">
                <a:latin typeface="Courier New"/>
                <a:cs typeface="Courier New"/>
              </a:rPr>
              <a:t>(</a:t>
            </a:r>
            <a:r>
              <a:rPr lang="fr-FR" noProof="0" dirty="0" err="1" smtClean="0">
                <a:latin typeface="Courier New"/>
                <a:cs typeface="Courier New"/>
              </a:rPr>
              <a:t>nodeList</a:t>
            </a:r>
            <a:r>
              <a:rPr lang="fr-FR" noProof="0" dirty="0" smtClean="0">
                <a:latin typeface="Courier New"/>
                <a:cs typeface="Courier New"/>
              </a:rPr>
              <a:t>, </a:t>
            </a:r>
            <a:r>
              <a:rPr lang="fr-FR" noProof="0" dirty="0" err="1" smtClean="0">
                <a:latin typeface="Courier New"/>
                <a:cs typeface="Courier New"/>
              </a:rPr>
              <a:t>callback</a:t>
            </a:r>
            <a:r>
              <a:rPr lang="fr-FR" noProof="0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fr-FR" noProof="0" dirty="0" err="1" smtClean="0">
                <a:latin typeface="Courier New"/>
                <a:cs typeface="Courier New"/>
              </a:rPr>
              <a:t>forEach</a:t>
            </a:r>
            <a:r>
              <a:rPr lang="fr-FR" noProof="0" dirty="0" smtClean="0">
                <a:latin typeface="+mj-lt"/>
                <a:cs typeface="Courier New"/>
              </a:rPr>
              <a:t> sera appelée dans le contexte de la </a:t>
            </a:r>
            <a:r>
              <a:rPr lang="fr-FR" noProof="0" dirty="0" err="1" smtClean="0">
                <a:latin typeface="Courier New"/>
                <a:cs typeface="Courier New"/>
              </a:rPr>
              <a:t>nodeList</a:t>
            </a:r>
            <a:endParaRPr lang="fr-FR" noProof="0" dirty="0" smtClean="0">
              <a:latin typeface="Courier New"/>
              <a:cs typeface="Courier New"/>
            </a:endParaRPr>
          </a:p>
          <a:p>
            <a:pPr lvl="1"/>
            <a:r>
              <a:rPr lang="fr-FR" noProof="0" dirty="0" err="1" smtClean="0">
                <a:latin typeface="Courier New"/>
                <a:cs typeface="Courier New"/>
              </a:rPr>
              <a:t>callback</a:t>
            </a:r>
            <a:r>
              <a:rPr lang="fr-FR" noProof="0" dirty="0" smtClean="0">
                <a:latin typeface="Arial"/>
                <a:cs typeface="Arial"/>
              </a:rPr>
              <a:t>  est la fonction pour appeler chaque élément</a:t>
            </a:r>
            <a:endParaRPr lang="fr-FR" noProof="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Itérer sur une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NodeList</a:t>
            </a:r>
            <a:r>
              <a:rPr lang="fr-FR" noProof="0" dirty="0" smtClean="0"/>
              <a:t> avec </a:t>
            </a:r>
            <a:r>
              <a:rPr lang="fr-FR" noProof="0" dirty="0" err="1" smtClean="0">
                <a:latin typeface="Courier New"/>
                <a:cs typeface="Courier New"/>
              </a:rPr>
              <a:t>forEach</a:t>
            </a:r>
            <a:r>
              <a:rPr lang="fr-FR" noProof="0" dirty="0" smtClean="0">
                <a:latin typeface="Courier New"/>
                <a:cs typeface="Courier New"/>
              </a:rPr>
              <a:t>()</a:t>
            </a:r>
            <a:endParaRPr lang="fr-FR" noProof="0" dirty="0">
              <a:latin typeface="Courier New"/>
              <a:cs typeface="Courier New"/>
            </a:endParaRPr>
          </a:p>
        </p:txBody>
      </p:sp>
      <p:sp>
        <p:nvSpPr>
          <p:cNvPr id="4" name="shape1"/>
          <p:cNvSpPr txBox="1"/>
          <p:nvPr/>
        </p:nvSpPr>
        <p:spPr>
          <a:xfrm>
            <a:off x="864154" y="3491925"/>
            <a:ext cx="7326244" cy="2308324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// Get a nodelist of all h2 elements and use forEach to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// loop through them all, add an id and display their html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var i =0;</a:t>
            </a:r>
          </a:p>
          <a:p>
            <a:r>
              <a:rPr lang="pl-PL" sz="1600" dirty="0" smtClean="0">
                <a:solidFill>
                  <a:schemeClr val="bg2"/>
                </a:solidFill>
                <a:latin typeface="Courier New"/>
                <a:cs typeface="Courier New"/>
              </a:rPr>
              <a:t>[</a:t>
            </a:r>
            <a:r>
              <a:rPr lang="pl-PL" sz="1600" dirty="0">
                <a:solidFill>
                  <a:schemeClr val="bg2"/>
                </a:solidFill>
                <a:latin typeface="Courier New"/>
                <a:cs typeface="Courier New"/>
              </a:rPr>
              <a:t>].</a:t>
            </a:r>
            <a:r>
              <a:rPr lang="pl-PL" sz="1600" dirty="0" err="1">
                <a:solidFill>
                  <a:schemeClr val="bg2"/>
                </a:solidFill>
                <a:latin typeface="Courier New"/>
                <a:cs typeface="Courier New"/>
              </a:rPr>
              <a:t>forEach.call</a:t>
            </a:r>
            <a:r>
              <a:rPr lang="pl-PL" sz="1600" dirty="0">
                <a:solidFill>
                  <a:schemeClr val="bg2"/>
                </a:solidFill>
                <a:latin typeface="Courier New"/>
                <a:cs typeface="Courier New"/>
              </a:rPr>
              <a:t>( </a:t>
            </a:r>
            <a:r>
              <a:rPr lang="pl-PL" sz="1600" dirty="0" err="1">
                <a:solidFill>
                  <a:schemeClr val="bg2"/>
                </a:solidFill>
                <a:latin typeface="Courier New"/>
                <a:cs typeface="Courier New"/>
              </a:rPr>
              <a:t>document.querySelectorAll</a:t>
            </a:r>
            <a:r>
              <a:rPr lang="pl-PL" sz="1600" dirty="0">
                <a:solidFill>
                  <a:schemeClr val="bg2"/>
                </a:solidFill>
                <a:latin typeface="Courier New"/>
                <a:cs typeface="Courier New"/>
              </a:rPr>
              <a:t>('h2')</a:t>
            </a:r>
            <a:r>
              <a:rPr lang="pl-PL" sz="1600" dirty="0" smtClean="0">
                <a:solidFill>
                  <a:schemeClr val="bg2"/>
                </a:solidFill>
                <a:latin typeface="Courier New"/>
                <a:cs typeface="Courier New"/>
              </a:rPr>
              <a:t>,</a:t>
            </a:r>
            <a:endParaRPr lang="pl-PL" sz="16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pl-PL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</a:t>
            </a:r>
            <a:r>
              <a:rPr lang="pl-PL" sz="1600" dirty="0" err="1" smtClean="0">
                <a:solidFill>
                  <a:schemeClr val="bg2"/>
                </a:solidFill>
                <a:latin typeface="Courier New"/>
                <a:cs typeface="Courier New"/>
              </a:rPr>
              <a:t>function</a:t>
            </a:r>
            <a:r>
              <a:rPr lang="pl-PL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</a:t>
            </a:r>
            <a:r>
              <a:rPr lang="pl-PL" sz="1600" dirty="0" err="1">
                <a:solidFill>
                  <a:schemeClr val="bg2"/>
                </a:solidFill>
                <a:latin typeface="Courier New"/>
                <a:cs typeface="Courier New"/>
              </a:rPr>
              <a:t>fn</a:t>
            </a:r>
            <a:r>
              <a:rPr lang="pl-PL" sz="1600" dirty="0">
                <a:solidFill>
                  <a:schemeClr val="bg2"/>
                </a:solidFill>
                <a:latin typeface="Courier New"/>
                <a:cs typeface="Courier New"/>
              </a:rPr>
              <a:t>(</a:t>
            </a:r>
            <a:r>
              <a:rPr lang="pl-PL" sz="1600" dirty="0" err="1">
                <a:solidFill>
                  <a:schemeClr val="bg2"/>
                </a:solidFill>
                <a:latin typeface="Courier New"/>
                <a:cs typeface="Courier New"/>
              </a:rPr>
              <a:t>elem</a:t>
            </a:r>
            <a:r>
              <a:rPr lang="pl-PL" sz="1600" dirty="0">
                <a:solidFill>
                  <a:schemeClr val="bg2"/>
                </a:solidFill>
                <a:latin typeface="Courier New"/>
                <a:cs typeface="Courier New"/>
              </a:rPr>
              <a:t>)</a:t>
            </a:r>
            <a:r>
              <a:rPr lang="pl-PL" sz="1600" dirty="0" smtClean="0">
                <a:solidFill>
                  <a:schemeClr val="bg2"/>
                </a:solidFill>
                <a:latin typeface="Courier New"/>
                <a:cs typeface="Courier New"/>
              </a:rPr>
              <a:t>{</a:t>
            </a:r>
            <a:endParaRPr lang="pl-PL" sz="16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pl-PL" sz="1600" dirty="0">
                <a:solidFill>
                  <a:schemeClr val="bg2"/>
                </a:solidFill>
                <a:latin typeface="Courier New"/>
                <a:cs typeface="Courier New"/>
              </a:rPr>
              <a:t>      i = i + 1</a:t>
            </a:r>
            <a:r>
              <a:rPr lang="pl-PL" sz="1600" dirty="0" smtClean="0">
                <a:solidFill>
                  <a:schemeClr val="bg2"/>
                </a:solidFill>
                <a:latin typeface="Courier New"/>
                <a:cs typeface="Courier New"/>
              </a:rPr>
              <a:t>;</a:t>
            </a:r>
            <a:endParaRPr lang="pl-PL" sz="16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pl-PL" sz="1600" dirty="0">
                <a:solidFill>
                  <a:schemeClr val="bg2"/>
                </a:solidFill>
                <a:latin typeface="Courier New"/>
                <a:cs typeface="Courier New"/>
              </a:rPr>
              <a:t>      </a:t>
            </a:r>
            <a:r>
              <a:rPr lang="pl-PL" sz="1600" dirty="0" err="1">
                <a:solidFill>
                  <a:schemeClr val="bg2"/>
                </a:solidFill>
                <a:latin typeface="Courier New"/>
                <a:cs typeface="Courier New"/>
              </a:rPr>
              <a:t>elem.setAttribute</a:t>
            </a:r>
            <a:r>
              <a:rPr lang="pl-PL" sz="1600" dirty="0">
                <a:solidFill>
                  <a:schemeClr val="bg2"/>
                </a:solidFill>
                <a:latin typeface="Courier New"/>
                <a:cs typeface="Courier New"/>
              </a:rPr>
              <a:t>('id', '</a:t>
            </a:r>
            <a:r>
              <a:rPr lang="pl-PL" sz="1600" dirty="0" err="1">
                <a:solidFill>
                  <a:schemeClr val="bg2"/>
                </a:solidFill>
                <a:latin typeface="Courier New"/>
                <a:cs typeface="Courier New"/>
              </a:rPr>
              <a:t>title</a:t>
            </a:r>
            <a:r>
              <a:rPr lang="pl-PL" sz="1600" dirty="0">
                <a:solidFill>
                  <a:schemeClr val="bg2"/>
                </a:solidFill>
                <a:latin typeface="Courier New"/>
                <a:cs typeface="Courier New"/>
              </a:rPr>
              <a:t>' + i)</a:t>
            </a:r>
            <a:r>
              <a:rPr lang="pl-PL" sz="1600" dirty="0" smtClean="0">
                <a:solidFill>
                  <a:schemeClr val="bg2"/>
                </a:solidFill>
                <a:latin typeface="Courier New"/>
                <a:cs typeface="Courier New"/>
              </a:rPr>
              <a:t>;</a:t>
            </a:r>
          </a:p>
          <a:p>
            <a:r>
              <a:rPr lang="pl-PL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pl-PL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  </a:t>
            </a:r>
            <a:r>
              <a:rPr lang="pl-PL" sz="1600" dirty="0" err="1" smtClean="0">
                <a:solidFill>
                  <a:schemeClr val="bg2"/>
                </a:solidFill>
                <a:latin typeface="Courier New"/>
                <a:cs typeface="Courier New"/>
              </a:rPr>
              <a:t>console.log</a:t>
            </a:r>
            <a:r>
              <a:rPr lang="pl-PL" sz="1600" dirty="0" smtClean="0">
                <a:solidFill>
                  <a:schemeClr val="bg2"/>
                </a:solidFill>
                <a:latin typeface="Courier New"/>
                <a:cs typeface="Courier New"/>
              </a:rPr>
              <a:t>(</a:t>
            </a:r>
            <a:r>
              <a:rPr lang="pl-PL" sz="1600" dirty="0" err="1" smtClean="0">
                <a:solidFill>
                  <a:schemeClr val="bg2"/>
                </a:solidFill>
                <a:latin typeface="Courier New"/>
                <a:cs typeface="Courier New"/>
              </a:rPr>
              <a:t>elem.innerHTML</a:t>
            </a:r>
            <a:r>
              <a:rPr lang="pl-PL" sz="1600" dirty="0" smtClean="0">
                <a:solidFill>
                  <a:schemeClr val="bg2"/>
                </a:solidFill>
                <a:latin typeface="Courier New"/>
                <a:cs typeface="Courier New"/>
              </a:rPr>
              <a:t>);</a:t>
            </a:r>
            <a:endParaRPr lang="pl-PL" sz="16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pl-PL" sz="1600" dirty="0" smtClean="0">
                <a:solidFill>
                  <a:schemeClr val="bg2"/>
                </a:solidFill>
                <a:latin typeface="Courier New"/>
                <a:cs typeface="Courier New"/>
              </a:rPr>
              <a:t>}</a:t>
            </a:r>
            <a:r>
              <a:rPr lang="pl-PL" sz="1600" dirty="0">
                <a:solidFill>
                  <a:schemeClr val="bg2"/>
                </a:solidFill>
                <a:latin typeface="Courier New"/>
                <a:cs typeface="Courier New"/>
              </a:rPr>
              <a:t>);</a:t>
            </a:r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8032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471076"/>
            <a:ext cx="8599488" cy="2616101"/>
          </a:xfrm>
        </p:spPr>
        <p:txBody>
          <a:bodyPr/>
          <a:lstStyle/>
          <a:p>
            <a:r>
              <a:rPr lang="fr-FR" noProof="0" dirty="0" smtClean="0"/>
              <a:t>JavaScript ne vérifie pas le type des paramètres des fonctions</a:t>
            </a:r>
          </a:p>
          <a:p>
            <a:pPr lvl="1"/>
            <a:r>
              <a:rPr lang="fr-FR" noProof="0" dirty="0" smtClean="0"/>
              <a:t>Ni même le nombre d’arguments transmis à une fonction</a:t>
            </a:r>
          </a:p>
          <a:p>
            <a:pPr lvl="1"/>
            <a:r>
              <a:rPr lang="fr-FR" noProof="0" dirty="0" smtClean="0"/>
              <a:t>Les fonctions pourraient être appelées avec plus ou moins d’arguments</a:t>
            </a:r>
            <a:br>
              <a:rPr lang="fr-FR" noProof="0" dirty="0" smtClean="0"/>
            </a:br>
            <a:r>
              <a:rPr lang="fr-FR" noProof="0" dirty="0" smtClean="0"/>
              <a:t>que prévu</a:t>
            </a:r>
          </a:p>
          <a:p>
            <a:pPr>
              <a:spcBef>
                <a:spcPts val="1000"/>
              </a:spcBef>
            </a:pPr>
            <a:r>
              <a:rPr lang="fr-FR" noProof="0" dirty="0" smtClean="0"/>
              <a:t>Si trop d’arguments sont transmis à une fonction</a:t>
            </a:r>
          </a:p>
          <a:p>
            <a:pPr lvl="1"/>
            <a:r>
              <a:rPr lang="fr-FR" noProof="0" dirty="0" smtClean="0"/>
              <a:t>Les valeurs des arguments en trop sont évaluées à </a:t>
            </a:r>
            <a:r>
              <a:rPr lang="fr-FR" kern="1200" dirty="0" err="1">
                <a:solidFill>
                  <a:schemeClr val="bg2"/>
                </a:solidFill>
                <a:latin typeface="Courier New"/>
                <a:ea typeface="+mn-ea"/>
                <a:cs typeface="Courier New"/>
              </a:rPr>
              <a:t>undefined</a:t>
            </a:r>
            <a:endParaRPr lang="fr-FR" sz="1600" kern="1200" dirty="0">
              <a:solidFill>
                <a:schemeClr val="bg2"/>
              </a:solidFill>
              <a:latin typeface="Courier New"/>
              <a:ea typeface="+mn-ea"/>
              <a:cs typeface="Courier New"/>
            </a:endParaRPr>
          </a:p>
          <a:p>
            <a:pPr lvl="2"/>
            <a:r>
              <a:rPr lang="fr-FR" noProof="0" dirty="0" smtClean="0"/>
              <a:t>Mais aucune erreur n’est générée</a:t>
            </a:r>
          </a:p>
          <a:p>
            <a:pPr lvl="2"/>
            <a:r>
              <a:rPr lang="fr-FR" noProof="0" dirty="0" smtClean="0"/>
              <a:t>On peut définir des valeurs par défaut pour les arguments omis</a:t>
            </a:r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Paramètres des fonctions</a:t>
            </a:r>
            <a:endParaRPr lang="fr-FR" noProof="0" dirty="0"/>
          </a:p>
        </p:txBody>
      </p:sp>
      <p:sp>
        <p:nvSpPr>
          <p:cNvPr id="4" name="shape1"/>
          <p:cNvSpPr txBox="1"/>
          <p:nvPr/>
        </p:nvSpPr>
        <p:spPr>
          <a:xfrm>
            <a:off x="1524531" y="3031433"/>
            <a:ext cx="6094938" cy="2800766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var argTest = function(inputArray)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if (inputArray === undefined)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  inputArray = [];     // new empty array</a:t>
            </a:r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}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// above three lines could also just be: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// inputArray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= inputArray || [];</a:t>
            </a:r>
          </a:p>
          <a:p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for (var i = 0; i &lt; inputArray.length; i++) {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   ...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}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}; 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64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4108817"/>
          </a:xfrm>
        </p:spPr>
        <p:txBody>
          <a:bodyPr/>
          <a:lstStyle/>
          <a:p>
            <a:r>
              <a:rPr lang="fr-FR" noProof="0" dirty="0" smtClean="0"/>
              <a:t>La programmation orientée objet (</a:t>
            </a:r>
            <a:r>
              <a:rPr lang="fr-FR" noProof="0" dirty="0" err="1" smtClean="0"/>
              <a:t>POO</a:t>
            </a:r>
            <a:r>
              <a:rPr lang="fr-FR" noProof="0" dirty="0" smtClean="0"/>
              <a:t>) est la manière préférée de construire des applications</a:t>
            </a:r>
          </a:p>
          <a:p>
            <a:pPr lvl="1"/>
            <a:r>
              <a:rPr lang="fr-FR" noProof="0" dirty="0" smtClean="0"/>
              <a:t>Facilite la gestion et la réutilisation du code</a:t>
            </a:r>
          </a:p>
          <a:p>
            <a:pPr lvl="1"/>
            <a:r>
              <a:rPr lang="fr-FR" noProof="0" dirty="0" smtClean="0"/>
              <a:t>Chaque unité de code représente quelque chose du « monde réel »</a:t>
            </a:r>
          </a:p>
          <a:p>
            <a:pPr lvl="2"/>
            <a:r>
              <a:rPr lang="fr-FR" noProof="0" dirty="0" smtClean="0"/>
              <a:t>Un objet</a:t>
            </a:r>
          </a:p>
          <a:p>
            <a:r>
              <a:rPr lang="fr-FR" dirty="0"/>
              <a:t>Les objets conservent ensemble le code et les données</a:t>
            </a:r>
          </a:p>
          <a:p>
            <a:pPr lvl="1"/>
            <a:r>
              <a:rPr lang="fr-FR" noProof="0" dirty="0" smtClean="0"/>
              <a:t>Facile à comprendre</a:t>
            </a:r>
          </a:p>
          <a:p>
            <a:pPr lvl="1"/>
            <a:r>
              <a:rPr lang="fr-FR" noProof="0" dirty="0" smtClean="0"/>
              <a:t>Facile à tester	</a:t>
            </a:r>
          </a:p>
          <a:p>
            <a:r>
              <a:rPr lang="fr-FR" noProof="0" dirty="0" smtClean="0"/>
              <a:t>JavaScript présente de nombreuses caractéristiques orientées objet</a:t>
            </a:r>
          </a:p>
          <a:p>
            <a:r>
              <a:rPr lang="fr-FR" i="1" noProof="0" dirty="0" smtClean="0">
                <a:latin typeface="Century Schoolbook" pitchFamily="18" charset="0"/>
              </a:rPr>
              <a:t>Mais </a:t>
            </a:r>
            <a:r>
              <a:rPr lang="fr-FR" noProof="0" dirty="0" smtClean="0"/>
              <a:t>: la façon de JavaScript de faire de la </a:t>
            </a:r>
            <a:r>
              <a:rPr lang="fr-FR" noProof="0" dirty="0" err="1" smtClean="0"/>
              <a:t>POO</a:t>
            </a:r>
            <a:r>
              <a:rPr lang="fr-FR" noProof="0" dirty="0" smtClean="0"/>
              <a:t> peut désorienter les programmeurs </a:t>
            </a:r>
            <a:r>
              <a:rPr lang="fr-FR" noProof="0" dirty="0" err="1" smtClean="0"/>
              <a:t>OO</a:t>
            </a:r>
            <a:r>
              <a:rPr lang="fr-FR" noProof="0" dirty="0" smtClean="0"/>
              <a:t> traditionnels</a:t>
            </a:r>
          </a:p>
          <a:p>
            <a:pPr lvl="1"/>
            <a:r>
              <a:rPr lang="fr-FR" noProof="0" dirty="0" smtClean="0"/>
              <a:t>Ceux qui sont habitués à Java, C++ ou C#</a:t>
            </a:r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JavaScript et la </a:t>
            </a:r>
            <a:r>
              <a:rPr lang="fr-FR" noProof="0" dirty="0" err="1" smtClean="0"/>
              <a:t>POO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4050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010807"/>
          </a:xfrm>
        </p:spPr>
        <p:txBody>
          <a:bodyPr/>
          <a:lstStyle/>
          <a:p>
            <a:r>
              <a:rPr lang="fr-FR" noProof="0" dirty="0" smtClean="0"/>
              <a:t>S’il y a plus arguments que de noms de paramètres</a:t>
            </a:r>
          </a:p>
          <a:p>
            <a:pPr lvl="1"/>
            <a:r>
              <a:rPr lang="fr-FR" noProof="0" dirty="0" smtClean="0"/>
              <a:t>Impossible d’accéder aux valeurs supplémentaires en utilisant les paramètres</a:t>
            </a:r>
          </a:p>
          <a:p>
            <a:pPr lvl="1"/>
            <a:r>
              <a:rPr lang="fr-FR" noProof="0" dirty="0" smtClean="0"/>
              <a:t>On peut utiliser l’objet </a:t>
            </a:r>
            <a:r>
              <a:rPr lang="fr-FR" noProof="0" dirty="0" smtClean="0">
                <a:latin typeface="Courier New"/>
                <a:cs typeface="Courier New"/>
              </a:rPr>
              <a:t>arguments</a:t>
            </a:r>
            <a:r>
              <a:rPr lang="fr-FR" noProof="0" dirty="0" smtClean="0"/>
              <a:t> pour se référer à tous les arguments</a:t>
            </a:r>
          </a:p>
          <a:p>
            <a:r>
              <a:rPr lang="fr-FR" dirty="0" smtClean="0"/>
              <a:t>L’objet </a:t>
            </a:r>
            <a:r>
              <a:rPr lang="fr-FR" noProof="0" dirty="0" smtClean="0">
                <a:latin typeface="Courier New"/>
                <a:cs typeface="Courier New"/>
              </a:rPr>
              <a:t>arguments</a:t>
            </a:r>
            <a:r>
              <a:rPr lang="fr-FR" noProof="0" dirty="0" smtClean="0"/>
              <a:t> stocke tous les arguments d’une fonction par leur numéro (pas par leur nom)</a:t>
            </a:r>
          </a:p>
          <a:p>
            <a:pPr lvl="1"/>
            <a:r>
              <a:rPr lang="fr-FR" noProof="0" dirty="0" smtClean="0"/>
              <a:t>Fonctionnement similaire à celui d’un tableau </a:t>
            </a:r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des fonctions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9441" y="2675847"/>
            <a:ext cx="8125119" cy="3046849"/>
            <a:chOff x="220300" y="3109910"/>
            <a:chExt cx="8125119" cy="3046849"/>
          </a:xfrm>
        </p:grpSpPr>
        <p:sp>
          <p:nvSpPr>
            <p:cNvPr id="4" name="shape3"/>
            <p:cNvSpPr txBox="1"/>
            <p:nvPr/>
          </p:nvSpPr>
          <p:spPr>
            <a:xfrm>
              <a:off x="220300" y="3109910"/>
              <a:ext cx="6695199" cy="2031325"/>
            </a:xfrm>
            <a:prstGeom prst="rect">
              <a:avLst/>
            </a:prstGeom>
            <a:noFill/>
            <a:ln w="28575">
              <a:solidFill>
                <a:srgbClr val="8CC8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var argTest2 = function(name) {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Courier New"/>
                  <a:cs typeface="Courier New"/>
                </a:rPr>
                <a:t> </a:t>
              </a:r>
              <a:r>
                <a:rPr lang="en-US" sz="18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  console.log(name);</a:t>
              </a:r>
            </a:p>
            <a:p>
              <a:r>
                <a:rPr lang="en-US" sz="18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   for </a:t>
              </a:r>
              <a:r>
                <a:rPr lang="en-US" sz="1800" dirty="0">
                  <a:solidFill>
                    <a:schemeClr val="bg2"/>
                  </a:solidFill>
                  <a:latin typeface="Courier New"/>
                  <a:cs typeface="Courier New"/>
                </a:rPr>
                <a:t>(var i = 0; i &lt; </a:t>
              </a:r>
              <a:r>
                <a:rPr lang="en-US" sz="18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arguments.length</a:t>
              </a:r>
              <a:r>
                <a:rPr lang="en-US" sz="1800" dirty="0">
                  <a:solidFill>
                    <a:schemeClr val="bg2"/>
                  </a:solidFill>
                  <a:latin typeface="Courier New"/>
                  <a:cs typeface="Courier New"/>
                </a:rPr>
                <a:t>; i++) {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Courier New"/>
                  <a:cs typeface="Courier New"/>
                </a:rPr>
                <a:t>     </a:t>
              </a:r>
              <a:r>
                <a:rPr lang="en-US" sz="18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 console.log(arguments[i]);</a:t>
              </a:r>
              <a:endParaRPr lang="en-US" sz="1800" dirty="0">
                <a:solidFill>
                  <a:schemeClr val="bg2"/>
                </a:solidFill>
                <a:latin typeface="Courier New"/>
                <a:cs typeface="Courier New"/>
              </a:endParaRPr>
            </a:p>
            <a:p>
              <a:r>
                <a:rPr lang="en-US" sz="1800" dirty="0">
                  <a:solidFill>
                    <a:schemeClr val="bg2"/>
                  </a:solidFill>
                  <a:latin typeface="Courier New"/>
                  <a:cs typeface="Courier New"/>
                </a:rPr>
                <a:t>   </a:t>
              </a:r>
              <a:r>
                <a:rPr lang="en-US" sz="18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}</a:t>
              </a:r>
              <a:endParaRPr lang="en-US" sz="1800" dirty="0">
                <a:solidFill>
                  <a:schemeClr val="bg2"/>
                </a:solidFill>
                <a:latin typeface="Courier New"/>
                <a:cs typeface="Courier New"/>
              </a:endParaRPr>
            </a:p>
            <a:p>
              <a:r>
                <a:rPr lang="en-US" sz="18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}</a:t>
              </a:r>
            </a:p>
            <a:p>
              <a:r>
                <a:rPr lang="en-US" sz="18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argTest2("Nui", "Manu", 42, true);</a:t>
              </a:r>
              <a:endParaRPr lang="en-US" sz="1800" dirty="0">
                <a:solidFill>
                  <a:schemeClr val="bg2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" name="shape2"/>
            <p:cNvSpPr txBox="1"/>
            <p:nvPr/>
          </p:nvSpPr>
          <p:spPr>
            <a:xfrm>
              <a:off x="6129478" y="4833320"/>
              <a:ext cx="2215941" cy="1323439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FF99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Nui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Nui</a:t>
              </a:r>
              <a:endParaRPr lang="en-US" sz="1600" dirty="0">
                <a:solidFill>
                  <a:srgbClr val="000000"/>
                </a:solidFill>
                <a:latin typeface="Courier New"/>
                <a:cs typeface="Courier New"/>
              </a:endParaRPr>
            </a:p>
            <a:p>
              <a:r>
                <a:rPr lang="en-US" sz="16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Manu</a:t>
              </a:r>
              <a:endParaRPr lang="en-US" sz="1600" dirty="0">
                <a:solidFill>
                  <a:srgbClr val="000000"/>
                </a:solidFill>
                <a:latin typeface="Courier New"/>
                <a:cs typeface="Courier New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urier New"/>
                  <a:cs typeface="Courier New"/>
                </a:rPr>
                <a:t>42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true</a:t>
              </a:r>
              <a:endParaRPr lang="en-US" sz="16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6" name="shape1"/>
            <p:cNvSpPr txBox="1"/>
            <p:nvPr/>
          </p:nvSpPr>
          <p:spPr>
            <a:xfrm>
              <a:off x="4686672" y="5756556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Sortie console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392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4231928"/>
          </a:xfrm>
        </p:spPr>
        <p:txBody>
          <a:bodyPr/>
          <a:lstStyle/>
          <a:p>
            <a:r>
              <a:rPr lang="fr-FR" noProof="0" dirty="0" smtClean="0"/>
              <a:t>Il est souvent utile d’implémenter des fonctions qui ont des paramètres optionnels ou dont le nombre est variable</a:t>
            </a:r>
          </a:p>
          <a:p>
            <a:pPr lvl="1"/>
            <a:r>
              <a:rPr lang="fr-FR" noProof="0" dirty="0" smtClean="0"/>
              <a:t>Si l’objet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fr-FR" noProof="0" dirty="0" smtClean="0"/>
              <a:t> peut servir à accéder à tous les arguments transmis à une fonction</a:t>
            </a:r>
          </a:p>
          <a:p>
            <a:pPr lvl="2"/>
            <a:r>
              <a:rPr lang="fr-FR" noProof="0" dirty="0" smtClean="0"/>
              <a:t>Il faut connaître l’ordre exact dans lequel ils ont été transmis</a:t>
            </a:r>
          </a:p>
          <a:p>
            <a:r>
              <a:rPr lang="fr-FR" dirty="0" smtClean="0"/>
              <a:t>Une solution simple </a:t>
            </a:r>
            <a:r>
              <a:rPr lang="fr-FR" noProof="0" dirty="0" smtClean="0"/>
              <a:t>et élégante : utiliser </a:t>
            </a:r>
            <a:r>
              <a:rPr lang="fr-FR" noProof="0" dirty="0" err="1" smtClean="0"/>
              <a:t>OLN</a:t>
            </a:r>
            <a:r>
              <a:rPr lang="fr-FR" i="1" noProof="0" dirty="0" smtClean="0">
                <a:latin typeface="Century Schoolbook" pitchFamily="18" charset="0"/>
              </a:rPr>
              <a:t> </a:t>
            </a:r>
            <a:r>
              <a:rPr lang="fr-FR" noProof="0" dirty="0" smtClean="0"/>
              <a:t>pour transmettre les données optionnelles</a:t>
            </a:r>
          </a:p>
          <a:p>
            <a:pPr lvl="1"/>
            <a:r>
              <a:rPr lang="fr-FR" noProof="0" dirty="0" smtClean="0"/>
              <a:t>Les arguments peuvent être transmis dans un ordre quelconque</a:t>
            </a:r>
          </a:p>
          <a:p>
            <a:pPr lvl="1"/>
            <a:r>
              <a:rPr lang="fr-FR" noProof="0" dirty="0" smtClean="0"/>
              <a:t>Il est facile de transmettre un nombre</a:t>
            </a:r>
            <a:r>
              <a:rPr lang="fr-FR" dirty="0" smtClean="0"/>
              <a:t> </a:t>
            </a:r>
            <a:r>
              <a:rPr lang="fr-FR" dirty="0"/>
              <a:t>variable </a:t>
            </a:r>
            <a:r>
              <a:rPr lang="fr-FR" dirty="0" smtClean="0"/>
              <a:t>d’arguments</a:t>
            </a:r>
            <a:endParaRPr lang="fr-FR" noProof="0" dirty="0" smtClean="0"/>
          </a:p>
          <a:p>
            <a:pPr lvl="1"/>
            <a:r>
              <a:rPr lang="fr-FR" noProof="0" dirty="0" smtClean="0"/>
              <a:t>C’est ce qu’on appelle les spécificateurs d’objets</a:t>
            </a:r>
          </a:p>
          <a:p>
            <a:r>
              <a:rPr lang="fr-FR" noProof="0" dirty="0" smtClean="0"/>
              <a:t>L’exemple qui suit utilise un seul paramètre de fonction</a:t>
            </a:r>
          </a:p>
          <a:p>
            <a:pPr lvl="1"/>
            <a:r>
              <a:rPr lang="fr-FR" noProof="0" dirty="0" smtClean="0"/>
              <a:t>Peut passer plusieurs valeurs en </a:t>
            </a:r>
            <a:r>
              <a:rPr lang="fr-FR" noProof="0" dirty="0" err="1" smtClean="0"/>
              <a:t>OLN</a:t>
            </a:r>
            <a:endParaRPr lang="fr-FR" noProof="0" dirty="0" smtClean="0"/>
          </a:p>
          <a:p>
            <a:pPr lvl="2"/>
            <a:r>
              <a:rPr lang="fr-FR" dirty="0" smtClean="0"/>
              <a:t>Dans un ordre quelconque</a:t>
            </a:r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Paramètres optionnels en </a:t>
            </a:r>
            <a:r>
              <a:rPr lang="fr-FR" noProof="0" dirty="0" err="1" smtClean="0"/>
              <a:t>OLN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2409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optionnels en </a:t>
            </a:r>
            <a:r>
              <a:rPr lang="fr-FR" dirty="0" err="1"/>
              <a:t>OLN</a:t>
            </a:r>
            <a:endParaRPr lang="fr-FR" noProof="0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blackWhite">
          <a:xfrm>
            <a:off x="538046" y="518926"/>
            <a:ext cx="8067908" cy="5016759"/>
          </a:xfrm>
          <a:prstGeom prst="rect">
            <a:avLst/>
          </a:prstGeom>
          <a:noFill/>
          <a:ln w="28575">
            <a:solidFill>
              <a:srgbClr val="8CC8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var flightData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= function 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(args)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{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var 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outString = "The flight details:\n"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 if (!!args) {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    outString 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+= args.aircraft === undefined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? </a:t>
            </a:r>
            <a:b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              "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" : args.aircraft + "\n"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 outString 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+= args.duration === undefined ?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      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      "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" : args.duration + "\n"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 } else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   outString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= "Sorry, no flights details at this time.";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 }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alert(outString)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},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data 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= { aircraft: "Boeing 777", duration: "2 hours" }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flightData 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(data)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endParaRPr lang="en-US" sz="1600" dirty="0" smtClean="0">
              <a:solidFill>
                <a:schemeClr val="bg2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data 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=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{ duration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: "57 minutes", aircraft: "Boeing 747"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};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flightData (data)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endParaRPr lang="en-US" sz="1600" dirty="0" smtClean="0">
              <a:solidFill>
                <a:schemeClr val="bg2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flightData 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(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{ aircraft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: "Airbus A320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" } 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)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r>
              <a:rPr lang="en-US" sz="1600" baseline="0" dirty="0" smtClean="0">
                <a:solidFill>
                  <a:schemeClr val="bg2"/>
                </a:solidFill>
                <a:latin typeface="Courier New" pitchFamily="49" charset="0"/>
              </a:rPr>
              <a:t>flightData();</a:t>
            </a:r>
            <a:endParaRPr lang="en-US" sz="1600" baseline="0" dirty="0">
              <a:solidFill>
                <a:schemeClr val="bg2"/>
              </a:solidFill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6409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041585"/>
          </a:xfrm>
        </p:spPr>
        <p:txBody>
          <a:bodyPr/>
          <a:lstStyle/>
          <a:p>
            <a:r>
              <a:rPr lang="fr-FR" dirty="0"/>
              <a:t>L’instruction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for … in</a:t>
            </a:r>
            <a:r>
              <a:rPr lang="fr-FR" noProof="0" dirty="0" smtClean="0"/>
              <a:t> itère sur les propriétés d’un objet</a:t>
            </a:r>
          </a:p>
          <a:p>
            <a:pPr lvl="1"/>
            <a:r>
              <a:rPr lang="fr-FR" noProof="0" dirty="0" smtClean="0"/>
              <a:t>Forme générale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r>
              <a:rPr lang="fr-FR" noProof="0" dirty="0" smtClean="0"/>
              <a:t>La fonction de la page précédente peut </a:t>
            </a:r>
            <a:r>
              <a:rPr lang="fr-FR" noProof="0" smtClean="0"/>
              <a:t>être réécrite </a:t>
            </a:r>
            <a:r>
              <a:rPr lang="fr-FR" noProof="0" dirty="0" smtClean="0"/>
              <a:t>ainsi :</a:t>
            </a:r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L’instruction </a:t>
            </a:r>
            <a:r>
              <a:rPr lang="fr-FR" noProof="0" dirty="0" smtClean="0">
                <a:latin typeface="Courier New"/>
                <a:cs typeface="Courier New"/>
              </a:rPr>
              <a:t>for … in</a:t>
            </a:r>
            <a:endParaRPr lang="fr-FR" noProof="0" dirty="0"/>
          </a:p>
        </p:txBody>
      </p:sp>
      <p:sp>
        <p:nvSpPr>
          <p:cNvPr id="4" name="shape2"/>
          <p:cNvSpPr txBox="1"/>
          <p:nvPr/>
        </p:nvSpPr>
        <p:spPr>
          <a:xfrm>
            <a:off x="785747" y="2730904"/>
            <a:ext cx="7572506" cy="2800766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var flightData = function (args) {</a:t>
            </a:r>
            <a:b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if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(!!args) {</a:t>
            </a:r>
            <a:b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   var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outString = "The flight details:\n";</a:t>
            </a:r>
            <a:b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   for (var prop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in args) {</a:t>
            </a:r>
            <a:b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      outString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+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=prop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+ " = " + args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[prop]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+ "\n";</a:t>
            </a:r>
            <a:b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   }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/>
            </a:r>
            <a:b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}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else {</a:t>
            </a:r>
            <a:b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   outString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= "Sorry, no flights details at this time.";</a:t>
            </a:r>
            <a:b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}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/>
            </a:r>
            <a:b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alert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(outString)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;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/>
            </a:r>
            <a:b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}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;</a:t>
            </a:r>
          </a:p>
        </p:txBody>
      </p:sp>
      <p:sp>
        <p:nvSpPr>
          <p:cNvPr id="5" name="shape1"/>
          <p:cNvSpPr txBox="1"/>
          <p:nvPr/>
        </p:nvSpPr>
        <p:spPr>
          <a:xfrm>
            <a:off x="2571142" y="1019743"/>
            <a:ext cx="4001717" cy="1077218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for (var prop in obj)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// prop is the property name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// obj[prop] is the value</a:t>
            </a:r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243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90363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noProof="0" dirty="0" smtClean="0"/>
              <a:t>Un </a:t>
            </a:r>
            <a:r>
              <a:rPr lang="fr-FR" i="1" noProof="0" dirty="0" smtClean="0">
                <a:latin typeface="Century Schoolbook" pitchFamily="18" charset="0"/>
              </a:rPr>
              <a:t>objet</a:t>
            </a:r>
            <a:r>
              <a:rPr lang="fr-FR" noProof="0" dirty="0" smtClean="0"/>
              <a:t> est une </a:t>
            </a:r>
            <a:r>
              <a:rPr lang="fr-FR" i="1" noProof="0" dirty="0" smtClean="0">
                <a:latin typeface="Century Schoolbook" pitchFamily="18" charset="0"/>
              </a:rPr>
              <a:t>représentation</a:t>
            </a:r>
            <a:r>
              <a:rPr lang="fr-FR" noProof="0" dirty="0" smtClean="0"/>
              <a:t> d’une entité du monde réel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noProof="0" dirty="0" smtClean="0"/>
              <a:t>Un objet est caractérisé par</a:t>
            </a:r>
          </a:p>
          <a:p>
            <a:pPr lvl="1"/>
            <a:r>
              <a:rPr lang="fr-FR" dirty="0"/>
              <a:t>Un</a:t>
            </a:r>
            <a:r>
              <a:rPr lang="fr-FR" i="1" noProof="0" dirty="0" smtClean="0">
                <a:latin typeface="Century Schoolbook" pitchFamily="18" charset="0"/>
              </a:rPr>
              <a:t> état</a:t>
            </a:r>
            <a:endParaRPr lang="fr-FR" noProof="0" dirty="0" smtClean="0"/>
          </a:p>
          <a:p>
            <a:pPr lvl="2"/>
            <a:r>
              <a:rPr lang="fr-FR" noProof="0" dirty="0" smtClean="0"/>
              <a:t>Ce qu’il sait</a:t>
            </a:r>
          </a:p>
          <a:p>
            <a:pPr lvl="2"/>
            <a:r>
              <a:rPr lang="fr-FR" dirty="0" smtClean="0"/>
              <a:t>Les </a:t>
            </a:r>
            <a:r>
              <a:rPr lang="fr-FR" i="1" noProof="0" dirty="0" smtClean="0">
                <a:latin typeface="Century Schoolbook" pitchFamily="18" charset="0"/>
                <a:cs typeface="Courier New" pitchFamily="49" charset="0"/>
              </a:rPr>
              <a:t>propriétés </a:t>
            </a:r>
            <a:r>
              <a:rPr lang="fr-FR" dirty="0" smtClean="0"/>
              <a:t>JavaScript </a:t>
            </a:r>
            <a:endParaRPr lang="fr-FR" i="1" noProof="0" dirty="0" smtClean="0">
              <a:latin typeface="Century Schoolbook" pitchFamily="18" charset="0"/>
              <a:cs typeface="Courier New" pitchFamily="49" charset="0"/>
            </a:endParaRPr>
          </a:p>
          <a:p>
            <a:pPr lvl="1"/>
            <a:r>
              <a:rPr lang="fr-FR" dirty="0"/>
              <a:t>Un </a:t>
            </a:r>
            <a:r>
              <a:rPr lang="fr-FR" i="1" noProof="0" dirty="0" smtClean="0">
                <a:latin typeface="Century Schoolbook" pitchFamily="18" charset="0"/>
              </a:rPr>
              <a:t>comportement</a:t>
            </a:r>
            <a:endParaRPr lang="fr-FR" noProof="0" dirty="0" smtClean="0"/>
          </a:p>
          <a:p>
            <a:pPr lvl="2"/>
            <a:r>
              <a:rPr lang="fr-FR" noProof="0" dirty="0" smtClean="0"/>
              <a:t>Ce qu’il peut faire</a:t>
            </a:r>
          </a:p>
          <a:p>
            <a:pPr lvl="2"/>
            <a:r>
              <a:rPr lang="fr-FR" noProof="0" dirty="0" smtClean="0"/>
              <a:t>Les fonctions JavaScript</a:t>
            </a:r>
            <a:endParaRPr lang="fr-FR" noProof="0" dirty="0" smtClean="0">
              <a:latin typeface="Arial"/>
              <a:cs typeface="Arial"/>
            </a:endParaRPr>
          </a:p>
          <a:p>
            <a:pPr lvl="2"/>
            <a:r>
              <a:rPr lang="fr-FR" noProof="0" dirty="0" smtClean="0"/>
              <a:t>Appelées </a:t>
            </a:r>
            <a:r>
              <a:rPr lang="fr-FR" i="1" noProof="0" dirty="0" smtClean="0">
                <a:latin typeface="Century Schoolbook" pitchFamily="18" charset="0"/>
              </a:rPr>
              <a:t>méthodes</a:t>
            </a:r>
          </a:p>
          <a:p>
            <a:pPr lvl="1"/>
            <a:r>
              <a:rPr lang="fr-FR" dirty="0" smtClean="0"/>
              <a:t>Une </a:t>
            </a:r>
            <a:r>
              <a:rPr lang="fr-FR" i="1" noProof="0" dirty="0" smtClean="0">
                <a:latin typeface="Century Schoolbook" pitchFamily="18" charset="0"/>
              </a:rPr>
              <a:t>identité</a:t>
            </a:r>
            <a:endParaRPr lang="fr-FR" noProof="0" dirty="0" smtClean="0"/>
          </a:p>
          <a:p>
            <a:pPr lvl="2"/>
            <a:r>
              <a:rPr lang="fr-FR" noProof="0" dirty="0" smtClean="0"/>
              <a:t>Ce qu’il est </a:t>
            </a:r>
          </a:p>
          <a:p>
            <a:pPr lvl="2"/>
            <a:r>
              <a:rPr lang="fr-FR" noProof="0" dirty="0" smtClean="0"/>
              <a:t>Contenue dans une variable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Représenter les objets</a:t>
            </a:r>
            <a:endParaRPr lang="fr-FR" noProof="0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42460"/>
              </p:ext>
            </p:extLst>
          </p:nvPr>
        </p:nvGraphicFramePr>
        <p:xfrm>
          <a:off x="4183323" y="3368375"/>
          <a:ext cx="4822804" cy="1030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5885"/>
                <a:gridCol w="2156919"/>
              </a:tblGrid>
              <a:tr h="359563">
                <a:tc>
                  <a:txBody>
                    <a:bodyPr/>
                    <a:lstStyle/>
                    <a:p>
                      <a:r>
                        <a:rPr lang="fr-FR" sz="1600" b="1" noProof="0" dirty="0" smtClean="0">
                          <a:solidFill>
                            <a:schemeClr val="bg2"/>
                          </a:solidFill>
                        </a:rPr>
                        <a:t>État/propriétés</a:t>
                      </a:r>
                      <a:endParaRPr lang="fr-FR" sz="1600" b="1" noProof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noProof="0" dirty="0" smtClean="0">
                          <a:solidFill>
                            <a:schemeClr val="bg2"/>
                          </a:solidFill>
                        </a:rPr>
                        <a:t>Largeur, longueur,,,</a:t>
                      </a:r>
                      <a:endParaRPr lang="fr-FR" sz="1600" noProof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6549">
                <a:tc>
                  <a:txBody>
                    <a:bodyPr/>
                    <a:lstStyle/>
                    <a:p>
                      <a:r>
                        <a:rPr lang="fr-FR" sz="1600" b="1" noProof="0" dirty="0" smtClean="0">
                          <a:solidFill>
                            <a:schemeClr val="bg2"/>
                          </a:solidFill>
                        </a:rPr>
                        <a:t>Identité</a:t>
                      </a:r>
                      <a:endParaRPr lang="fr-FR" sz="1600" b="1" noProof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noProof="0" dirty="0" err="1" smtClean="0">
                          <a:solidFill>
                            <a:schemeClr val="bg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myBox</a:t>
                      </a:r>
                      <a:endParaRPr lang="fr-FR" sz="1600" noProof="0" dirty="0">
                        <a:solidFill>
                          <a:schemeClr val="bg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6549">
                <a:tc>
                  <a:txBody>
                    <a:bodyPr/>
                    <a:lstStyle/>
                    <a:p>
                      <a:r>
                        <a:rPr lang="fr-FR" sz="1600" b="1" noProof="0" dirty="0" smtClean="0">
                          <a:solidFill>
                            <a:schemeClr val="bg2"/>
                          </a:solidFill>
                        </a:rPr>
                        <a:t>comportement/méthodes</a:t>
                      </a:r>
                      <a:endParaRPr lang="fr-FR" sz="1600" b="1" noProof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noProof="0" dirty="0" smtClean="0">
                          <a:solidFill>
                            <a:schemeClr val="bg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open()</a:t>
                      </a:r>
                      <a:r>
                        <a:rPr lang="fr-FR" sz="1600" noProof="0" dirty="0" smtClean="0">
                          <a:solidFill>
                            <a:schemeClr val="bg2"/>
                          </a:solidFill>
                        </a:rPr>
                        <a:t>, ...</a:t>
                      </a:r>
                      <a:endParaRPr lang="fr-FR" sz="1600" noProof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2957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352404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fr-FR" noProof="0" dirty="0" smtClean="0"/>
              <a:t>Presque tout est un objet en JavaScript!</a:t>
            </a:r>
          </a:p>
          <a:p>
            <a:pPr lvl="1"/>
            <a:r>
              <a:rPr lang="fr-FR" noProof="0" dirty="0" smtClean="0"/>
              <a:t>Sauf les chaînes primitives, les nombres et les booléens</a:t>
            </a:r>
            <a:endParaRPr lang="fr-FR" noProof="0" dirty="0" smtClean="0">
              <a:cs typeface="Courier New" pitchFamily="49" charset="0"/>
            </a:endParaRPr>
          </a:p>
          <a:p>
            <a:pPr lvl="1"/>
            <a:r>
              <a:rPr lang="fr-FR" noProof="0" dirty="0" smtClean="0">
                <a:latin typeface="Arial"/>
                <a:cs typeface="Arial"/>
              </a:rPr>
              <a:t>Même les fonctions sont des objets</a:t>
            </a:r>
          </a:p>
          <a:p>
            <a:pPr lvl="2"/>
            <a:r>
              <a:rPr lang="fr-FR" noProof="0" dirty="0" smtClean="0">
                <a:latin typeface="Arial"/>
                <a:cs typeface="Arial"/>
              </a:rPr>
              <a:t>C’est pourquoi on peut les affecter à une variable</a:t>
            </a:r>
          </a:p>
          <a:p>
            <a:r>
              <a:rPr lang="fr-FR" noProof="0" dirty="0" smtClean="0"/>
              <a:t>Tous les objets peuvent avoir des objets enfants ou membres dont la valeur peut être</a:t>
            </a:r>
          </a:p>
          <a:p>
            <a:pPr lvl="1">
              <a:tabLst>
                <a:tab pos="1968500" algn="l"/>
              </a:tabLst>
            </a:pPr>
            <a:r>
              <a:rPr lang="fr-FR" noProof="0" dirty="0" smtClean="0"/>
              <a:t>Des fonctions</a:t>
            </a:r>
          </a:p>
          <a:p>
            <a:pPr lvl="2">
              <a:tabLst>
                <a:tab pos="1968500" algn="l"/>
              </a:tabLst>
            </a:pPr>
            <a:r>
              <a:rPr lang="fr-FR" noProof="0" dirty="0" smtClean="0"/>
              <a:t>Les fonctions qui font partie d’un objet s’appellent des </a:t>
            </a:r>
            <a:r>
              <a:rPr lang="fr-FR" i="1" noProof="0" dirty="0" smtClean="0">
                <a:latin typeface="Century Schoolbook"/>
                <a:cs typeface="Century Schoolbook"/>
              </a:rPr>
              <a:t>méthodes</a:t>
            </a:r>
          </a:p>
          <a:p>
            <a:pPr lvl="2">
              <a:tabLst>
                <a:tab pos="1968500" algn="l"/>
              </a:tabLst>
            </a:pPr>
            <a:r>
              <a:rPr lang="fr-FR" noProof="0" dirty="0" smtClean="0"/>
              <a:t>Les opérations qui agissent sur l’objet</a:t>
            </a:r>
          </a:p>
          <a:p>
            <a:pPr lvl="1"/>
            <a:r>
              <a:rPr lang="fr-FR" noProof="0" dirty="0" smtClean="0"/>
              <a:t>Des propriétés</a:t>
            </a:r>
          </a:p>
          <a:p>
            <a:pPr lvl="2"/>
            <a:r>
              <a:rPr lang="fr-FR" noProof="0" dirty="0" smtClean="0"/>
              <a:t>L’état ou les données de l’objet</a:t>
            </a:r>
            <a:endParaRPr lang="fr-FR" noProof="0" dirty="0"/>
          </a:p>
        </p:txBody>
      </p:sp>
      <p:sp>
        <p:nvSpPr>
          <p:cNvPr id="131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Caractéristiques des objets JavaScript</a:t>
            </a:r>
            <a:endParaRPr lang="fr-FR" noProof="0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3323863" y="3784367"/>
            <a:ext cx="4377237" cy="1873275"/>
            <a:chOff x="3323863" y="4515887"/>
            <a:chExt cx="4377237" cy="1873275"/>
          </a:xfrm>
        </p:grpSpPr>
        <p:sp>
          <p:nvSpPr>
            <p:cNvPr id="12" name="shape4"/>
            <p:cNvSpPr txBox="1"/>
            <p:nvPr/>
          </p:nvSpPr>
          <p:spPr bwMode="gray">
            <a:xfrm>
              <a:off x="4430653" y="5057607"/>
              <a:ext cx="3270447" cy="584775"/>
            </a:xfrm>
            <a:prstGeom prst="rect">
              <a:avLst/>
            </a:prstGeom>
            <a:noFill/>
            <a:ln w="28575">
              <a:solidFill>
                <a:srgbClr val="8CC8FF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baseline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window.alert("hello");</a:t>
              </a:r>
            </a:p>
            <a:p>
              <a:pPr algn="l"/>
              <a:r>
                <a:rPr lang="en-GB" sz="1600" baseline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var loc= window.location;</a:t>
              </a:r>
            </a:p>
          </p:txBody>
        </p:sp>
        <p:sp>
          <p:nvSpPr>
            <p:cNvPr id="13" name="shape3"/>
            <p:cNvSpPr/>
            <p:nvPr/>
          </p:nvSpPr>
          <p:spPr bwMode="gray">
            <a:xfrm>
              <a:off x="5812584" y="4515887"/>
              <a:ext cx="1008000" cy="324000"/>
            </a:xfrm>
            <a:prstGeom prst="wedgeRectCallout">
              <a:avLst>
                <a:gd name="adj1" fmla="val -62902"/>
                <a:gd name="adj2" fmla="val 149153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Méthode</a:t>
              </a:r>
            </a:p>
          </p:txBody>
        </p:sp>
        <p:sp>
          <p:nvSpPr>
            <p:cNvPr id="14" name="shape2"/>
            <p:cNvSpPr/>
            <p:nvPr/>
          </p:nvSpPr>
          <p:spPr bwMode="gray">
            <a:xfrm>
              <a:off x="6505193" y="6050608"/>
              <a:ext cx="1054591" cy="338554"/>
            </a:xfrm>
            <a:prstGeom prst="wedgeRectCallout">
              <a:avLst>
                <a:gd name="adj1" fmla="val -7571"/>
                <a:gd name="adj2" fmla="val -187094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600" dirty="0" smtClean="0">
                  <a:solidFill>
                    <a:srgbClr val="000000"/>
                  </a:solidFill>
                </a:rPr>
                <a:t>Propriété 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5" name="shape1"/>
            <p:cNvSpPr/>
            <p:nvPr/>
          </p:nvSpPr>
          <p:spPr bwMode="gray">
            <a:xfrm>
              <a:off x="3323863" y="5110947"/>
              <a:ext cx="801838" cy="338554"/>
            </a:xfrm>
            <a:prstGeom prst="wedgeRectCallout">
              <a:avLst>
                <a:gd name="adj1" fmla="val 101561"/>
                <a:gd name="adj2" fmla="val -11775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600" dirty="0" smtClean="0">
                  <a:solidFill>
                    <a:schemeClr val="bg2"/>
                  </a:solidFill>
                </a:rPr>
                <a:t>O</a:t>
              </a: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bjet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130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47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447371"/>
          </a:xfrm>
          <a:noFill/>
          <a:ln/>
        </p:spPr>
        <p:txBody>
          <a:bodyPr/>
          <a:lstStyle/>
          <a:p>
            <a:r>
              <a:rPr lang="fr-FR" dirty="0"/>
              <a:t>Déclaration d’une fonction constructeur</a:t>
            </a:r>
            <a:endParaRPr lang="fr-FR" noProof="0" dirty="0" smtClean="0">
              <a:solidFill>
                <a:srgbClr val="FF5050"/>
              </a:solidFill>
            </a:endParaRPr>
          </a:p>
          <a:p>
            <a:pPr lvl="1"/>
            <a:r>
              <a:rPr lang="fr-FR" noProof="0" dirty="0" smtClean="0"/>
              <a:t>Les fonctions qui initialisent de nouveaux objets s’appellent des constructeurs</a:t>
            </a:r>
          </a:p>
          <a:p>
            <a:pPr lvl="2"/>
            <a:r>
              <a:rPr lang="fr-FR" noProof="0" dirty="0" smtClean="0"/>
              <a:t>Notez l’emploi obligatoire du mot-clé </a:t>
            </a:r>
            <a:r>
              <a:rPr lang="fr-FR" noProof="0" dirty="0" err="1" smtClean="0">
                <a:latin typeface="Courier New"/>
                <a:cs typeface="Courier New"/>
              </a:rPr>
              <a:t>this</a:t>
            </a:r>
            <a:r>
              <a:rPr lang="fr-FR" noProof="0" dirty="0" smtClean="0"/>
              <a:t> pour définir les propriétés de l’instance</a:t>
            </a:r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pPr marL="0" indent="0">
              <a:buNone/>
            </a:pPr>
            <a:endParaRPr lang="fr-FR" noProof="0" dirty="0" smtClean="0"/>
          </a:p>
          <a:p>
            <a:pPr marL="0" indent="0">
              <a:buNone/>
            </a:pPr>
            <a:endParaRPr lang="fr-FR" noProof="0" dirty="0" smtClean="0"/>
          </a:p>
        </p:txBody>
      </p:sp>
      <p:sp>
        <p:nvSpPr>
          <p:cNvPr id="138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Créer des instances d’objets avec un constructeur</a:t>
            </a:r>
            <a:endParaRPr lang="fr-FR" noProof="0" dirty="0"/>
          </a:p>
        </p:txBody>
      </p:sp>
      <p:sp>
        <p:nvSpPr>
          <p:cNvPr id="1385476" name="shape2"/>
          <p:cNvSpPr txBox="1">
            <a:spLocks noChangeArrowheads="1"/>
          </p:cNvSpPr>
          <p:nvPr/>
        </p:nvSpPr>
        <p:spPr bwMode="blackWhite">
          <a:xfrm>
            <a:off x="603778" y="1929567"/>
            <a:ext cx="7936444" cy="2800766"/>
          </a:xfrm>
          <a:prstGeom prst="rect">
            <a:avLst/>
          </a:prstGeom>
          <a:noFill/>
          <a:ln w="28575">
            <a:solidFill>
              <a:srgbClr val="8CC8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aseline="0" dirty="0" smtClean="0">
                <a:solidFill>
                  <a:schemeClr val="bg2"/>
                </a:solidFill>
                <a:latin typeface="Courier New" pitchFamily="49" charset="0"/>
              </a:rPr>
              <a:t>function Box() {</a:t>
            </a:r>
          </a:p>
          <a:p>
            <a:pPr algn="l"/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 this.width = 3;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this.height = 5;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this.units = "cm";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this.getArea = function() {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   return this.width * this.height;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};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 algn="l"/>
            <a:r>
              <a:rPr lang="en-US" sz="1600" baseline="0" dirty="0" smtClean="0">
                <a:solidFill>
                  <a:schemeClr val="bg2"/>
                </a:solidFill>
                <a:latin typeface="Courier New" pitchFamily="49" charset="0"/>
              </a:rPr>
              <a:t>}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// Use the Box object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var mybox = new Box()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;   // Call the constructor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alert(mybox.getArea() + mybox.units);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30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47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473019"/>
          </a:xfrm>
          <a:noFill/>
          <a:ln/>
        </p:spPr>
        <p:txBody>
          <a:bodyPr/>
          <a:lstStyle/>
          <a:p>
            <a:r>
              <a:rPr lang="fr-FR" noProof="0" dirty="0" smtClean="0"/>
              <a:t>Les constructeurs acceptent également des arguments</a:t>
            </a:r>
          </a:p>
          <a:p>
            <a:pPr lvl="1"/>
            <a:r>
              <a:rPr lang="fr-FR" noProof="0" dirty="0" smtClean="0"/>
              <a:t>Qui servent à initialiser les propriétés de l’objet</a:t>
            </a:r>
          </a:p>
          <a:p>
            <a:pPr lvl="1"/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endParaRPr lang="fr-FR" noProof="0" dirty="0" smtClean="0"/>
          </a:p>
          <a:p>
            <a:pPr lvl="1"/>
            <a:endParaRPr lang="fr-FR" noProof="0" dirty="0" smtClean="0"/>
          </a:p>
        </p:txBody>
      </p:sp>
      <p:sp>
        <p:nvSpPr>
          <p:cNvPr id="138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des instances d’objets avec un constructeur</a:t>
            </a:r>
            <a:endParaRPr lang="fr-FR" noProof="0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blackWhite">
          <a:xfrm>
            <a:off x="603778" y="1245593"/>
            <a:ext cx="7936444" cy="3785652"/>
          </a:xfrm>
          <a:prstGeom prst="rect">
            <a:avLst/>
          </a:prstGeom>
          <a:noFill/>
          <a:ln w="28575">
            <a:solidFill>
              <a:srgbClr val="8CC8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aseline="0" dirty="0" smtClean="0">
                <a:solidFill>
                  <a:schemeClr val="bg2"/>
                </a:solidFill>
                <a:latin typeface="Courier New" pitchFamily="49" charset="0"/>
              </a:rPr>
              <a:t>function Box(w, h, u) {</a:t>
            </a:r>
          </a:p>
          <a:p>
            <a:pPr algn="l"/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 this.width = w;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this.height = h;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this.units = u;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this.getArea = function() {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   return this.width * this.height;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};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 algn="l"/>
            <a:r>
              <a:rPr lang="en-US" sz="1600" baseline="0" dirty="0" smtClean="0">
                <a:solidFill>
                  <a:schemeClr val="bg2"/>
                </a:solidFill>
                <a:latin typeface="Courier New" pitchFamily="49" charset="0"/>
              </a:rPr>
              <a:t>}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//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Create and use 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the Box object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var mybox = new Box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(6, 8, "mm");   // Call the constructor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console.log(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mybox.getArea() + mybox.units)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//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Create and use another 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Box object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var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mybox2 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= new Box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(2, 5, "cm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");   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console.log(mybox2.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getArea() +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mybox2.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units)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974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1682512"/>
          </a:xfrm>
        </p:spPr>
        <p:txBody>
          <a:bodyPr/>
          <a:lstStyle/>
          <a:p>
            <a:r>
              <a:rPr lang="fr-FR" noProof="0" dirty="0" smtClean="0"/>
              <a:t>Dans l’exemple précédent, chaque instance d’objet a une copie de la méthode </a:t>
            </a:r>
            <a:r>
              <a:rPr lang="fr-FR" noProof="0" dirty="0" err="1" smtClean="0">
                <a:latin typeface="Courier New"/>
                <a:cs typeface="Courier New"/>
              </a:rPr>
              <a:t>getArea</a:t>
            </a:r>
            <a:r>
              <a:rPr lang="fr-FR" noProof="0" dirty="0" smtClean="0">
                <a:latin typeface="Courier New"/>
                <a:cs typeface="Courier New"/>
              </a:rPr>
              <a:t>()</a:t>
            </a:r>
            <a:endParaRPr lang="fr-FR" noProof="0" dirty="0" smtClean="0"/>
          </a:p>
          <a:p>
            <a:r>
              <a:rPr lang="fr-FR" noProof="0" dirty="0" smtClean="0"/>
              <a:t>Les méthodes stockées dans le </a:t>
            </a:r>
            <a:r>
              <a:rPr lang="fr-FR" noProof="0" dirty="0" smtClean="0">
                <a:latin typeface="Courier New"/>
                <a:cs typeface="Courier New"/>
              </a:rPr>
              <a:t>prototype</a:t>
            </a:r>
            <a:r>
              <a:rPr lang="fr-FR" noProof="0" dirty="0" smtClean="0"/>
              <a:t> sont disponibles pour toutes les instances</a:t>
            </a:r>
          </a:p>
          <a:p>
            <a:pPr lvl="1"/>
            <a:r>
              <a:rPr lang="fr-FR" noProof="0" dirty="0" smtClean="0"/>
              <a:t>Sans qu’il faille plusieurs copies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Définir des méthodes dans le prototype</a:t>
            </a:r>
            <a:endParaRPr lang="fr-FR" noProof="0" dirty="0"/>
          </a:p>
        </p:txBody>
      </p:sp>
      <p:sp>
        <p:nvSpPr>
          <p:cNvPr id="5" name="shape1"/>
          <p:cNvSpPr txBox="1"/>
          <p:nvPr/>
        </p:nvSpPr>
        <p:spPr>
          <a:xfrm>
            <a:off x="908878" y="2320722"/>
            <a:ext cx="7326244" cy="3539430"/>
          </a:xfrm>
          <a:prstGeom prst="rect">
            <a:avLst/>
          </a:prstGeom>
          <a:noFill/>
          <a:ln w="28575">
            <a:solidFill>
              <a:srgbClr val="8CC8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function Box(w, h, u)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  this.width = w;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  this.height = h;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  this.units = u;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}   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/>
                <a:cs typeface="Courier New"/>
              </a:rPr>
              <a:t>Box.prototype.getArea = function() {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/>
                <a:cs typeface="Courier New"/>
              </a:rPr>
              <a:t>      return this.width * this.height;</a:t>
            </a:r>
          </a:p>
          <a:p>
            <a:r>
              <a:rPr lang="en-US" sz="1600" b="1" dirty="0" smtClean="0">
                <a:solidFill>
                  <a:schemeClr val="bg2"/>
                </a:solidFill>
                <a:latin typeface="Courier New"/>
                <a:cs typeface="Courier New"/>
              </a:rPr>
              <a:t>};</a:t>
            </a:r>
          </a:p>
          <a:p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//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Use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the Box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object exactly like before</a:t>
            </a:r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var mybox = new Box(6, 8, "mm");   // Call the constructor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alert(mybox.getArea() + mybox.units)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var mybox2 = new Box(2, 5, "cm");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alert(mybox2.getArea() + mybox2.units)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815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47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5345053"/>
          </a:xfrm>
          <a:noFill/>
          <a:ln/>
        </p:spPr>
        <p:txBody>
          <a:bodyPr/>
          <a:lstStyle/>
          <a:p>
            <a:r>
              <a:rPr lang="fr-FR" dirty="0" smtClean="0"/>
              <a:t>La </a:t>
            </a:r>
            <a:r>
              <a:rPr lang="fr-FR" i="1" dirty="0">
                <a:latin typeface="Century Schoolbook" pitchFamily="18" charset="0"/>
              </a:rPr>
              <a:t>notation littérale d’objet </a:t>
            </a:r>
            <a:r>
              <a:rPr lang="fr-FR" noProof="0" dirty="0" smtClean="0"/>
              <a:t>(</a:t>
            </a:r>
            <a:r>
              <a:rPr lang="fr-FR" noProof="0" dirty="0" err="1" smtClean="0"/>
              <a:t>OLN</a:t>
            </a:r>
            <a:r>
              <a:rPr lang="fr-FR" noProof="0" dirty="0" smtClean="0"/>
              <a:t>, </a:t>
            </a:r>
            <a:r>
              <a:rPr lang="fr-FR" i="1" u="sng" dirty="0">
                <a:latin typeface="Century Schoolbook" pitchFamily="18" charset="0"/>
              </a:rPr>
              <a:t>O</a:t>
            </a:r>
            <a:r>
              <a:rPr lang="fr-FR" i="1" dirty="0">
                <a:latin typeface="Century Schoolbook" pitchFamily="18" charset="0"/>
              </a:rPr>
              <a:t>bject </a:t>
            </a:r>
            <a:r>
              <a:rPr lang="fr-FR" i="1" u="sng" dirty="0" err="1">
                <a:latin typeface="Century Schoolbook" pitchFamily="18" charset="0"/>
              </a:rPr>
              <a:t>L</a:t>
            </a:r>
            <a:r>
              <a:rPr lang="fr-FR" i="1" dirty="0" err="1">
                <a:latin typeface="Century Schoolbook" pitchFamily="18" charset="0"/>
              </a:rPr>
              <a:t>iteral</a:t>
            </a:r>
            <a:r>
              <a:rPr lang="fr-FR" i="1" dirty="0">
                <a:latin typeface="Century Schoolbook" pitchFamily="18" charset="0"/>
              </a:rPr>
              <a:t> </a:t>
            </a:r>
            <a:r>
              <a:rPr lang="fr-FR" i="1" u="sng" dirty="0" smtClean="0">
                <a:latin typeface="Century Schoolbook" pitchFamily="18" charset="0"/>
              </a:rPr>
              <a:t>N</a:t>
            </a:r>
            <a:r>
              <a:rPr lang="fr-FR" i="1" dirty="0" smtClean="0">
                <a:latin typeface="Century Schoolbook" pitchFamily="18" charset="0"/>
              </a:rPr>
              <a:t>otation</a:t>
            </a:r>
            <a:r>
              <a:rPr lang="fr-FR" dirty="0" smtClean="0"/>
              <a:t>) </a:t>
            </a:r>
            <a:r>
              <a:rPr lang="fr-FR" noProof="0" dirty="0" smtClean="0"/>
              <a:t>fournit une alternative à la déclaration d’objets</a:t>
            </a:r>
          </a:p>
          <a:p>
            <a:pPr lvl="1"/>
            <a:r>
              <a:rPr lang="fr-FR" noProof="0" dirty="0" smtClean="0"/>
              <a:t>L’objet est déclaré comme littéral et n’a pas besoin d’être créé avant emploi</a:t>
            </a:r>
          </a:p>
          <a:p>
            <a:pPr lvl="2"/>
            <a:r>
              <a:rPr lang="fr-FR" noProof="0" dirty="0" smtClean="0"/>
              <a:t>Il suffit de référencer la variable pour l’utiliser</a:t>
            </a:r>
          </a:p>
          <a:p>
            <a:pPr lvl="1"/>
            <a:r>
              <a:rPr lang="fr-FR" noProof="0" dirty="0" smtClean="0"/>
              <a:t>Notez comment les propriétés sont référencées dans la fonction</a:t>
            </a:r>
          </a:p>
          <a:p>
            <a:pPr lvl="2"/>
            <a:endParaRPr lang="fr-FR" noProof="0" dirty="0" smtClean="0"/>
          </a:p>
          <a:p>
            <a:pPr lvl="2"/>
            <a:endParaRPr lang="fr-FR" noProof="0" dirty="0" smtClean="0"/>
          </a:p>
          <a:p>
            <a:endParaRPr lang="fr-FR" noProof="0" dirty="0" smtClean="0"/>
          </a:p>
          <a:p>
            <a:pPr lvl="2"/>
            <a:endParaRPr lang="fr-FR" noProof="0" dirty="0" smtClean="0"/>
          </a:p>
          <a:p>
            <a:pPr lvl="2"/>
            <a:endParaRPr lang="fr-FR" noProof="0" dirty="0" smtClean="0"/>
          </a:p>
          <a:p>
            <a:pPr marL="800100" lvl="2" indent="0">
              <a:buNone/>
            </a:pPr>
            <a:endParaRPr lang="fr-FR" noProof="0" dirty="0" smtClean="0"/>
          </a:p>
          <a:p>
            <a:pPr lvl="2"/>
            <a:endParaRPr lang="fr-FR" noProof="0" dirty="0" smtClean="0"/>
          </a:p>
          <a:p>
            <a:pPr lvl="2"/>
            <a:endParaRPr lang="fr-FR" noProof="0" dirty="0" smtClean="0"/>
          </a:p>
          <a:p>
            <a:pPr lvl="2"/>
            <a:endParaRPr lang="fr-FR" noProof="0" dirty="0" smtClean="0"/>
          </a:p>
          <a:p>
            <a:pPr marL="0" indent="0">
              <a:buNone/>
            </a:pPr>
            <a:endParaRPr lang="fr-FR" noProof="0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38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Déclarer des objets avec la notation littérale</a:t>
            </a:r>
            <a:endParaRPr lang="fr-FR" noProof="0" dirty="0"/>
          </a:p>
        </p:txBody>
      </p:sp>
      <p:grpSp>
        <p:nvGrpSpPr>
          <p:cNvPr id="3" name="Group 2"/>
          <p:cNvGrpSpPr/>
          <p:nvPr/>
        </p:nvGrpSpPr>
        <p:grpSpPr>
          <a:xfrm>
            <a:off x="1007428" y="2310380"/>
            <a:ext cx="7522618" cy="3139321"/>
            <a:chOff x="1007428" y="3041900"/>
            <a:chExt cx="7522618" cy="3139321"/>
          </a:xfrm>
        </p:grpSpPr>
        <p:sp>
          <p:nvSpPr>
            <p:cNvPr id="1385477" name="shape3"/>
            <p:cNvSpPr txBox="1">
              <a:spLocks noChangeArrowheads="1"/>
            </p:cNvSpPr>
            <p:nvPr/>
          </p:nvSpPr>
          <p:spPr bwMode="blackWhite">
            <a:xfrm>
              <a:off x="1007428" y="3041900"/>
              <a:ext cx="6734175" cy="3139321"/>
            </a:xfrm>
            <a:prstGeom prst="rect">
              <a:avLst/>
            </a:prstGeom>
            <a:noFill/>
            <a:ln w="28575">
              <a:solidFill>
                <a:srgbClr val="8CC8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800" dirty="0">
                  <a:latin typeface="Courier New" pitchFamily="49" charset="0"/>
                </a:rPr>
                <a:t>   </a:t>
              </a:r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// Define the Box object</a:t>
              </a:r>
            </a:p>
            <a:p>
              <a:pPr algn="l"/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   </a:t>
              </a:r>
              <a:r>
                <a:rPr lang="en-US" sz="1800" b="1" dirty="0">
                  <a:solidFill>
                    <a:schemeClr val="bg2"/>
                  </a:solidFill>
                  <a:latin typeface="Courier New" pitchFamily="49" charset="0"/>
                </a:rPr>
                <a:t>var </a:t>
              </a:r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Box = </a:t>
              </a:r>
              <a:r>
                <a:rPr lang="en-US" sz="1800" b="1" dirty="0" smtClean="0">
                  <a:solidFill>
                    <a:schemeClr val="bg2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 smtClean="0">
                  <a:solidFill>
                    <a:schemeClr val="bg2"/>
                  </a:solidFill>
                  <a:latin typeface="Courier New" pitchFamily="49" charset="0"/>
                </a:rPr>
                <a:t>     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width: 3,</a:t>
              </a:r>
            </a:p>
            <a:p>
              <a:pPr algn="l"/>
              <a:r>
                <a:rPr lang="en-US" sz="1800" b="1" dirty="0" smtClean="0">
                  <a:solidFill>
                    <a:schemeClr val="bg2"/>
                  </a:solidFill>
                  <a:latin typeface="Courier New" pitchFamily="49" charset="0"/>
                </a:rPr>
                <a:t>     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height: 5,</a:t>
              </a:r>
            </a:p>
            <a:p>
              <a:pPr algn="l"/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    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 units</a:t>
              </a:r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: "cm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",</a:t>
              </a:r>
            </a:p>
            <a:p>
              <a:pPr algn="l"/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 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    getArea</a:t>
              </a:r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: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 function() {</a:t>
              </a:r>
            </a:p>
            <a:p>
              <a:pPr algn="l"/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 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       return </a:t>
              </a:r>
              <a:r>
                <a:rPr lang="en-US" sz="1800" b="1" dirty="0" smtClean="0">
                  <a:solidFill>
                    <a:schemeClr val="bg2"/>
                  </a:solidFill>
                  <a:latin typeface="Courier New" pitchFamily="49" charset="0"/>
                </a:rPr>
                <a:t>this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.width * </a:t>
              </a:r>
              <a:r>
                <a:rPr lang="en-US" sz="1800" b="1" dirty="0" smtClean="0">
                  <a:solidFill>
                    <a:schemeClr val="bg2"/>
                  </a:solidFill>
                  <a:latin typeface="Courier New" pitchFamily="49" charset="0"/>
                </a:rPr>
                <a:t>this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.height;</a:t>
              </a:r>
            </a:p>
            <a:p>
              <a:pPr algn="l"/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 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    }</a:t>
              </a:r>
              <a:endParaRPr lang="en-US" sz="1800" dirty="0">
                <a:solidFill>
                  <a:schemeClr val="bg2"/>
                </a:solidFill>
                <a:latin typeface="Courier New" pitchFamily="49" charset="0"/>
              </a:endParaRPr>
            </a:p>
            <a:p>
              <a:pPr algn="l"/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   </a:t>
              </a:r>
              <a:r>
                <a:rPr lang="en-US" sz="1800" b="1" dirty="0" smtClean="0">
                  <a:solidFill>
                    <a:schemeClr val="bg2"/>
                  </a:solidFill>
                  <a:latin typeface="Courier New" pitchFamily="49" charset="0"/>
                </a:rPr>
                <a:t>}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   </a:t>
              </a:r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// Use the Box 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object </a:t>
              </a:r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/>
              </a:r>
              <a:b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</a:b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   alert(Box.getArea() + Box.units);</a:t>
              </a:r>
            </a:p>
          </p:txBody>
        </p:sp>
        <p:sp>
          <p:nvSpPr>
            <p:cNvPr id="2" name="shape2"/>
            <p:cNvSpPr/>
            <p:nvPr/>
          </p:nvSpPr>
          <p:spPr bwMode="auto">
            <a:xfrm>
              <a:off x="6493565" y="3532046"/>
              <a:ext cx="2036481" cy="578882"/>
            </a:xfrm>
            <a:prstGeom prst="wedgeRoundRectCallout">
              <a:avLst>
                <a:gd name="adj1" fmla="val -102922"/>
                <a:gd name="adj2" fmla="val 165517"/>
                <a:gd name="adj3" fmla="val 16667"/>
              </a:avLst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Que se passerait-il si </a:t>
              </a:r>
              <a:r>
                <a:rPr kumimoji="0" lang="fr-FR" sz="1400" b="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  <a:latin typeface="Courier New"/>
                  <a:cs typeface="Courier New"/>
                </a:rPr>
                <a:t>this</a:t>
              </a: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était omis ?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507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499357"/>
            <a:ext cx="8599488" cy="4108817"/>
          </a:xfrm>
        </p:spPr>
        <p:txBody>
          <a:bodyPr/>
          <a:lstStyle/>
          <a:p>
            <a:r>
              <a:rPr lang="fr-FR" noProof="0" dirty="0" smtClean="0"/>
              <a:t>Quelle est la meilleure solution ?</a:t>
            </a:r>
          </a:p>
          <a:p>
            <a:pPr lvl="1"/>
            <a:r>
              <a:rPr lang="fr-FR" noProof="0" dirty="0" smtClean="0"/>
              <a:t>Cela dépend</a:t>
            </a:r>
          </a:p>
          <a:p>
            <a:r>
              <a:rPr lang="fr-FR" noProof="0" dirty="0" smtClean="0"/>
              <a:t>Si l’on n’a besoin que d’un seul exemplaire (instance) d’un objet, la notation littérale est préférable</a:t>
            </a:r>
          </a:p>
          <a:p>
            <a:pPr lvl="1"/>
            <a:r>
              <a:rPr lang="fr-FR" noProof="0" dirty="0" smtClean="0"/>
              <a:t>Utile pour créer une bibliothèque d’utilitaires pour contenir des fonctionnalités couramment utilisées</a:t>
            </a:r>
          </a:p>
          <a:p>
            <a:pPr lvl="1"/>
            <a:r>
              <a:rPr lang="fr-FR" noProof="0" dirty="0" smtClean="0"/>
              <a:t>On n’a besoin que d’un exemplaire de la bibliothèque</a:t>
            </a:r>
          </a:p>
          <a:p>
            <a:pPr lvl="2"/>
            <a:r>
              <a:rPr lang="fr-FR" noProof="0" dirty="0" smtClean="0"/>
              <a:t>En fait, on veut la garantie qu’il n’y en aura qu’un !</a:t>
            </a:r>
          </a:p>
          <a:p>
            <a:r>
              <a:rPr lang="fr-FR" noProof="0" dirty="0" smtClean="0"/>
              <a:t>Si l’on a besoin de plusieurs instances, les constructeurs sont préférables</a:t>
            </a:r>
          </a:p>
          <a:p>
            <a:pPr lvl="1"/>
            <a:r>
              <a:rPr lang="fr-FR" noProof="0" dirty="0" smtClean="0"/>
              <a:t>Les copies peuvent contenir des données différentes et sont uniques</a:t>
            </a:r>
          </a:p>
          <a:p>
            <a:r>
              <a:rPr lang="fr-FR" noProof="0" dirty="0" smtClean="0"/>
              <a:t>Il est possible de créer des instances </a:t>
            </a:r>
            <a:r>
              <a:rPr lang="fr-FR" dirty="0"/>
              <a:t>supplémentaires </a:t>
            </a:r>
            <a:r>
              <a:rPr lang="fr-FR" dirty="0" smtClean="0"/>
              <a:t>d’un objet </a:t>
            </a:r>
            <a:r>
              <a:rPr lang="fr-FR" dirty="0"/>
              <a:t>littéral</a:t>
            </a:r>
            <a:endParaRPr lang="fr-FR" noProof="0" dirty="0" smtClean="0"/>
          </a:p>
          <a:p>
            <a:pPr lvl="1"/>
            <a:r>
              <a:rPr lang="fr-FR" noProof="0" dirty="0" smtClean="0"/>
              <a:t>Avec </a:t>
            </a:r>
            <a:r>
              <a:rPr lang="fr-FR" noProof="0" dirty="0" err="1" smtClean="0">
                <a:latin typeface="Courier New"/>
                <a:cs typeface="Courier New"/>
              </a:rPr>
              <a:t>Object.create</a:t>
            </a:r>
            <a:r>
              <a:rPr lang="fr-FR" noProof="0" dirty="0" smtClean="0">
                <a:latin typeface="Courier New"/>
                <a:cs typeface="Courier New"/>
              </a:rPr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Fonction constructeur ou notation littérale</a:t>
            </a:r>
            <a:endParaRPr lang="fr-FR" noProof="0" dirty="0"/>
          </a:p>
        </p:txBody>
      </p:sp>
      <p:sp>
        <p:nvSpPr>
          <p:cNvPr id="4" name="shape1"/>
          <p:cNvSpPr txBox="1"/>
          <p:nvPr/>
        </p:nvSpPr>
        <p:spPr>
          <a:xfrm>
            <a:off x="2263315" y="4695294"/>
            <a:ext cx="4617370" cy="1077218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var Box = {  // from previous slide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...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},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anotherBox = Object.create(Box);</a:t>
            </a:r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7766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2333139204131"/>
  <p:tag name="TL" val="3535352C3534302C343530"/>
  <p:tag name="IPF" val="422C496E74726F64756374696F6E20746F204A61766153637269707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F6E74616D696E6174696E672074686520476C6F62616C204E616D65737061636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566696E696E672061204E616D6573706163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46566696E696E672061204E616D6573706163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72656174696E672061205265757361626C6520436F6465204C69627261727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D6D6564696174656C7920496E766F6B65642046756E6374696F6E2045787072657373696F6E732028494946452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96D6D6564696174656C7920496E766F6B65642046756E6374696F6E2045787072657373696F6E732028494946452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96E766F6B696E672046756E6374696F6E7320496E6469726563746C7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E766F6B696E672046756E6374696F6E7320496E6469726563746C7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97465726174696E67204E6F64654C69737473205769746820666F7245616368282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6756E6374696F6E20506172616D65746572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A61766153637269707420616E64204F4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756E6374696F6E20506172616D65746572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F7074696F6E616C20506172616D6574657273206173204F4C4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F7074696F6E616C20506172616D6574657273206173204F4C4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666F72202020696E2053746174656D656E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70726573656E74696E67204F626A6563747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F626A656374204368617261637465726973746963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72656174696E672061204A617661536372697074204F626A65637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72656174696E672061204A617661536372697074204F626A65637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46566696E65204D6574686F6473206F6E207468652050726F746F7479706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72656174696E672061204A617661536372697074204F626A65637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6E7374727563746F722046756E6374696F6E206F72204C69746572616C204E6F746174696F6E"/>
</p:tagLst>
</file>

<file path=ppt/theme/theme1.xml><?xml version="1.0" encoding="utf-8"?>
<a:theme xmlns:a="http://schemas.openxmlformats.org/drawingml/2006/main" name="Modèle LtreeMaster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LtreeMaster</Template>
  <TotalTime>7213</TotalTime>
  <Words>2640</Words>
  <Application>Microsoft Office PowerPoint</Application>
  <PresentationFormat>Affichage à l'écran (4:3)</PresentationFormat>
  <Paragraphs>457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Century Schoolbook</vt:lpstr>
      <vt:lpstr>Courier New</vt:lpstr>
      <vt:lpstr>Times New Roman</vt:lpstr>
      <vt:lpstr>Webdings</vt:lpstr>
      <vt:lpstr>Wingdings 3</vt:lpstr>
      <vt:lpstr>Modèle LtreeMaster</vt:lpstr>
      <vt:lpstr>Conception personnalisée</vt:lpstr>
      <vt:lpstr>OO</vt:lpstr>
      <vt:lpstr>JavaScript et la POO</vt:lpstr>
      <vt:lpstr>Représenter les objets</vt:lpstr>
      <vt:lpstr>Caractéristiques des objets JavaScript</vt:lpstr>
      <vt:lpstr>Créer des instances d’objets avec un constructeur</vt:lpstr>
      <vt:lpstr>Créer des instances d’objets avec un constructeur</vt:lpstr>
      <vt:lpstr>Définir des méthodes dans le prototype</vt:lpstr>
      <vt:lpstr>Déclarer des objets avec la notation littérale</vt:lpstr>
      <vt:lpstr>Fonction constructeur ou notation littérale</vt:lpstr>
      <vt:lpstr>Contamination de l’espace de noms global</vt:lpstr>
      <vt:lpstr>Définir un espace de noms</vt:lpstr>
      <vt:lpstr>Définir un espace de noms</vt:lpstr>
      <vt:lpstr>Créer une bibliothèque de code réutilisable</vt:lpstr>
      <vt:lpstr>IIFE (Immediately Invoked Function Expressions)</vt:lpstr>
      <vt:lpstr>IIFE (Immediately Invoked Function Expressions)</vt:lpstr>
      <vt:lpstr>Appeler les fonctions indirectement</vt:lpstr>
      <vt:lpstr>Appeler les fonctions indirectement</vt:lpstr>
      <vt:lpstr>Itérer sur une NodeList avec forEach()</vt:lpstr>
      <vt:lpstr>Paramètres des fonctions</vt:lpstr>
      <vt:lpstr>Paramètres des fonctions</vt:lpstr>
      <vt:lpstr>Paramètres optionnels en OLN</vt:lpstr>
      <vt:lpstr>Paramètres optionnels en OLN</vt:lpstr>
      <vt:lpstr>L’instruction for … in</vt:lpstr>
    </vt:vector>
  </TitlesOfParts>
  <Company>Learning Tree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Rachelg;mcb</dc:creator>
  <cp:keywords>Presentation Styles, Instructional Design</cp:keywords>
  <dc:description>Tagged 09/19/2013 1:27:27 PM</dc:description>
  <cp:lastModifiedBy>Cyril Vincent</cp:lastModifiedBy>
  <cp:revision>616</cp:revision>
  <cp:lastPrinted>2012-01-27T22:45:23Z</cp:lastPrinted>
  <dcterms:created xsi:type="dcterms:W3CDTF">2011-01-27T02:12:10Z</dcterms:created>
  <dcterms:modified xsi:type="dcterms:W3CDTF">2016-06-14T08:18:21Z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August 2006</vt:lpwstr>
  </property>
  <property fmtid="{D5CDD505-2E9C-101B-9397-08002B2CF9AE}" pid="3" name="Owner">
    <vt:lpwstr>Kendall Laine</vt:lpwstr>
  </property>
</Properties>
</file>