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2" r:id="rId2"/>
  </p:sldMasterIdLst>
  <p:notesMasterIdLst>
    <p:notesMasterId r:id="rId8"/>
  </p:notesMasterIdLst>
  <p:handoutMasterIdLst>
    <p:handoutMasterId r:id="rId9"/>
  </p:handoutMasterIdLst>
  <p:sldIdLst>
    <p:sldId id="256" r:id="rId3"/>
    <p:sldId id="315" r:id="rId4"/>
    <p:sldId id="338" r:id="rId5"/>
    <p:sldId id="329" r:id="rId6"/>
    <p:sldId id="348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4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pos="246">
          <p15:clr>
            <a:srgbClr val="A4A3A4"/>
          </p15:clr>
        </p15:guide>
        <p15:guide id="4" pos="19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CC8FF"/>
    <a:srgbClr val="FFFFCC"/>
    <a:srgbClr val="CCFFFF"/>
    <a:srgbClr val="00FFFF"/>
    <a:srgbClr val="66FFFF"/>
    <a:srgbClr val="CCFF66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78343" autoAdjust="0"/>
  </p:normalViewPr>
  <p:slideViewPr>
    <p:cSldViewPr snapToGrid="0" showGuides="1">
      <p:cViewPr varScale="1">
        <p:scale>
          <a:sx n="74" d="100"/>
          <a:sy n="74" d="100"/>
        </p:scale>
        <p:origin x="498" y="84"/>
      </p:cViewPr>
      <p:guideLst>
        <p:guide orient="horz" pos="1794"/>
        <p:guide orient="horz" pos="1166"/>
        <p:guide pos="246"/>
        <p:guide pos="1914"/>
      </p:guideLst>
    </p:cSldViewPr>
  </p:slideViewPr>
  <p:outlineViewPr>
    <p:cViewPr>
      <p:scale>
        <a:sx n="33" d="100"/>
        <a:sy n="33" d="100"/>
      </p:scale>
      <p:origin x="0" y="52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062" y="-10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t" anchorCtr="0" compatLnSpc="1">
            <a:prstTxWarp prst="textNoShape">
              <a:avLst/>
            </a:prstTxWarp>
          </a:bodyPr>
          <a:lstStyle>
            <a:lvl1pPr defTabSz="963999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2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t" anchorCtr="0" compatLnSpc="1">
            <a:prstTxWarp prst="textNoShape">
              <a:avLst/>
            </a:prstTxWarp>
          </a:bodyPr>
          <a:lstStyle>
            <a:lvl1pPr algn="r" defTabSz="963999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b" anchorCtr="0" compatLnSpc="1">
            <a:prstTxWarp prst="textNoShape">
              <a:avLst/>
            </a:prstTxWarp>
          </a:bodyPr>
          <a:lstStyle>
            <a:lvl1pPr defTabSz="963999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2" y="912114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b" anchorCtr="0" compatLnSpc="1">
            <a:prstTxWarp prst="textNoShape">
              <a:avLst/>
            </a:prstTxWarp>
          </a:bodyPr>
          <a:lstStyle>
            <a:lvl1pPr algn="r" defTabSz="963999">
              <a:defRPr sz="1200" b="1">
                <a:latin typeface="Times New Roman" pitchFamily="18" charset="0"/>
              </a:defRPr>
            </a:lvl1pPr>
          </a:lstStyle>
          <a:p>
            <a:fld id="{7106F72B-B1AA-40F8-9176-A97A3270EFFD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68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81200" y="236538"/>
            <a:ext cx="5005388" cy="3754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206631"/>
            <a:ext cx="7315200" cy="19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10" tIns="41105" rIns="82210" bIns="41105">
            <a:spAutoFit/>
          </a:bodyPr>
          <a:lstStyle/>
          <a:p>
            <a:pPr marL="183226" defTabSz="924382">
              <a:spcBef>
                <a:spcPct val="50000"/>
              </a:spcBef>
              <a:tabLst>
                <a:tab pos="3547317" algn="ctr"/>
                <a:tab pos="6873442" algn="r"/>
              </a:tabLst>
            </a:pPr>
            <a:r>
              <a:rPr lang="en-US" sz="700" dirty="0" smtClean="0">
                <a:cs typeface="Times New Roman" pitchFamily="18" charset="0"/>
              </a:rPr>
              <a:t>	 © Learning Tree International, Inc. All rights reserved. Not to be reproduced by any means without prior consent.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20289" y="3861853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7492">
              <a:spcBef>
                <a:spcPct val="50000"/>
              </a:spcBef>
            </a:pPr>
            <a:endParaRPr lang="en-US" i="1" dirty="0"/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38973" y="4098596"/>
            <a:ext cx="6782492" cy="12708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4765" tIns="47383" rIns="94765" bIns="4738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7973" y="9130431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300" dirty="0" smtClean="0"/>
              <a:t>2319-3-</a:t>
            </a:r>
            <a:fld id="{9CF06478-23DE-43A4-A106-1AE1CE29BF7D}" type="slidenum">
              <a:rPr lang="en-US" sz="1300" smtClean="0"/>
              <a:pPr algn="r"/>
              <a:t>‹N°›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1464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2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8973" y="4098595"/>
            <a:ext cx="6782492" cy="1000555"/>
          </a:xfrm>
        </p:spPr>
        <p:txBody>
          <a:bodyPr>
            <a:spAutoFit/>
          </a:bodyPr>
          <a:lstStyle/>
          <a:p>
            <a:r>
              <a:rPr lang="en-US" smtClean="0"/>
              <a:t>Jogger text: Introduction to JavaScript</a:t>
            </a:r>
          </a:p>
          <a:p>
            <a:r>
              <a:rPr lang="en-US" smtClean="0"/>
              <a:t>Direction: Both</a:t>
            </a:r>
          </a:p>
          <a:p>
            <a:r>
              <a:rPr lang="en-US" smtClean="0"/>
              <a:t>Chapter starts: Day 2 at 10:45am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Closures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notes:Closures </a:t>
            </a:r>
            <a:r>
              <a:rPr lang="en-US" dirty="0" smtClean="0"/>
              <a:t>tend to confuse</a:t>
            </a:r>
            <a:r>
              <a:rPr lang="en-US" baseline="0" dirty="0" smtClean="0"/>
              <a:t> people, but are actually quite simple if explained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Closures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3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&lt;*s*o*u*r*c*e*&gt;*2*3*1*9*a*1*-*3*-*5*0*&lt;*/*s*o*u*r*c*e*&gt;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4100" y="236538"/>
            <a:ext cx="3392488" cy="2544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9425" y="2901540"/>
            <a:ext cx="6658784" cy="4750812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sz="1000" dirty="0" err="1" smtClean="0"/>
              <a:t>myFunction.call</a:t>
            </a:r>
            <a:r>
              <a:rPr lang="en-US" sz="1000" dirty="0" smtClean="0"/>
              <a:t>(</a:t>
            </a:r>
            <a:r>
              <a:rPr lang="en-US" sz="1000" dirty="0" err="1" smtClean="0"/>
              <a:t>myObject</a:t>
            </a:r>
            <a:r>
              <a:rPr lang="en-US" sz="1000" dirty="0" smtClean="0"/>
              <a:t>, 'foo', 'bar'); /* invoke function, set this value to 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                                 myObject */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console.log(myObject) // logs Object {foo = 'foo', bar = 'bar'}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closure Example to remember value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var myObject = (function ( )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var val = 0;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return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add: function (inc)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    val += typeof inc === 'number' ? inc : 1;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},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value: function ( )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    return val;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}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};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}( ));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Closure Example with private state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var store = function (status)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return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get_status: function ( )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    return status;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}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};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};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// Make an instance of quo.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var myStore = store("awesome");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console.info(myStore.get_status( ))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myObject.add(4);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myObject.value()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271" y="695737"/>
            <a:ext cx="3458817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Jogger text: Closure Example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Direction: Left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Instructor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notes:http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://www.javascriptkit.com/javatutors/closures.shtml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more closure examples</a:t>
            </a:r>
          </a:p>
          <a:p>
            <a:pPr>
              <a:spcBef>
                <a:spcPts val="100"/>
              </a:spcBef>
            </a:pP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myObject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= {};</a:t>
            </a:r>
          </a:p>
          <a:p>
            <a:pPr>
              <a:spcBef>
                <a:spcPts val="100"/>
              </a:spcBef>
            </a:pP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= function(param1, param2) {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// set via call() 'this' points to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myObject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when function is invoked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this.foo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= param1;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this.bar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= param2;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console.log(this) // logs Object {foo = 'foo', bar = 'bar'}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8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&lt;*s*o*u*r*c*e*&gt;*2*3*1*9*a*1*-*3*-*5*6*&lt;*/*s*o*u*r*c*e*&gt;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Closures and Loop Counters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8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220663" y="1193800"/>
            <a:ext cx="8521286" cy="1638300"/>
          </a:xfrm>
          <a:effectLst/>
        </p:spPr>
        <p:txBody>
          <a:bodyPr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26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2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63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287338" indent="-287338">
              <a:buClr>
                <a:srgbClr val="DA2128"/>
              </a:buClr>
              <a:buFont typeface="Webdings" pitchFamily="18" charset="2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3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4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07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113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78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24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105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434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481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11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580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8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or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605713" y="61913"/>
            <a:ext cx="1497012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Travaux dirigés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9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904163" y="61913"/>
            <a:ext cx="1147762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Référence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5000" y="61913"/>
            <a:ext cx="796925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Démo</a:t>
            </a:r>
            <a:endParaRPr lang="en-GB" altLang="fr-FR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70435" y="575235"/>
            <a:ext cx="8599488" cy="1566862"/>
          </a:xfrm>
        </p:spPr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5000" y="66675"/>
            <a:ext cx="796925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Quiz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0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174038" y="61913"/>
            <a:ext cx="877887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À vous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98513" indent="-171450">
              <a:buClr>
                <a:srgbClr val="DA2128"/>
              </a:buClr>
              <a:buFont typeface="Arial" pitchFamily="34" charset="0"/>
              <a:buChar char="−"/>
              <a:defRPr/>
            </a:lvl3pPr>
            <a:lvl4pPr marL="341313" indent="-3413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8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59152" y="584200"/>
            <a:ext cx="5138928" cy="969496"/>
          </a:xfrm>
        </p:spPr>
        <p:txBody>
          <a:bodyPr/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234950">
              <a:buClr>
                <a:srgbClr val="B40117"/>
              </a:buClr>
              <a:defRPr/>
            </a:lvl3pPr>
            <a:lvl4pPr marL="966788" indent="-222250">
              <a:buClr>
                <a:srgbClr val="B40117"/>
              </a:buClr>
              <a:defRPr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80130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3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  <a:endParaRPr lang="en-US" altLang="fr-FR" smtClean="0"/>
          </a:p>
        </p:txBody>
      </p:sp>
      <p:sp>
        <p:nvSpPr>
          <p:cNvPr id="1027" name="Text Box 1030"/>
          <p:cNvSpPr txBox="1">
            <a:spLocks noChangeArrowheads="1"/>
          </p:cNvSpPr>
          <p:nvPr/>
        </p:nvSpPr>
        <p:spPr bwMode="black">
          <a:xfrm>
            <a:off x="7178675" y="6500813"/>
            <a:ext cx="12604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fr-FR" b="1" dirty="0" smtClean="0">
                <a:solidFill>
                  <a:srgbClr val="DA2128"/>
                </a:solidFill>
              </a:rPr>
              <a:t>8-</a:t>
            </a:r>
            <a:fld id="{22E9D892-0F82-4A82-A98A-CFFB4495D6EE}" type="slidenum">
              <a:rPr lang="en-US" altLang="fr-FR" b="1">
                <a:solidFill>
                  <a:srgbClr val="DA2128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altLang="fr-FR" b="1" dirty="0">
              <a:solidFill>
                <a:srgbClr val="DA2128"/>
              </a:solidFill>
            </a:endParaRPr>
          </a:p>
        </p:txBody>
      </p:sp>
      <p:sp>
        <p:nvSpPr>
          <p:cNvPr id="1028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en-US" altLang="fr-FR" smtClean="0"/>
          </a:p>
        </p:txBody>
      </p:sp>
      <p:sp>
        <p:nvSpPr>
          <p:cNvPr id="1029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fr-FR" altLang="fr-FR" sz="800"/>
          </a:p>
        </p:txBody>
      </p:sp>
      <p:sp>
        <p:nvSpPr>
          <p:cNvPr id="1030" name="Line 1033"/>
          <p:cNvSpPr>
            <a:spLocks noChangeShapeType="1"/>
          </p:cNvSpPr>
          <p:nvPr/>
        </p:nvSpPr>
        <p:spPr bwMode="auto">
          <a:xfrm>
            <a:off x="0" y="433388"/>
            <a:ext cx="9144000" cy="0"/>
          </a:xfrm>
          <a:prstGeom prst="line">
            <a:avLst/>
          </a:prstGeom>
          <a:noFill/>
          <a:ln w="50800">
            <a:solidFill>
              <a:srgbClr val="DA2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•"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9667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12017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ctrTitle" sz="quarter"/>
          </p:nvPr>
        </p:nvSpPr>
        <p:spPr bwMode="gray"/>
        <p:txBody>
          <a:bodyPr lIns="144000"/>
          <a:lstStyle/>
          <a:p>
            <a:r>
              <a:rPr lang="fr-FR" noProof="0" dirty="0" err="1" smtClean="0"/>
              <a:t>Closures</a:t>
            </a:r>
            <a:endParaRPr lang="fr-FR" noProof="0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22262" y="301752"/>
            <a:ext cx="5853069" cy="461665"/>
          </a:xfrm>
        </p:spPr>
        <p:txBody>
          <a:bodyPr/>
          <a:lstStyle/>
          <a:p>
            <a:r>
              <a:rPr lang="fr-FR" noProof="0" dirty="0" smtClean="0"/>
              <a:t>Chapitre 8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442795"/>
            <a:ext cx="8599488" cy="3472746"/>
          </a:xfrm>
        </p:spPr>
        <p:txBody>
          <a:bodyPr/>
          <a:lstStyle/>
          <a:p>
            <a:r>
              <a:rPr lang="fr-FR" dirty="0"/>
              <a:t>E</a:t>
            </a:r>
            <a:r>
              <a:rPr lang="fr-FR" noProof="0" dirty="0" smtClean="0"/>
              <a:t>n JavaScript, les fonctions sont exécutées avec la portée qui était effective  quand elles ont été définies</a:t>
            </a:r>
          </a:p>
          <a:p>
            <a:pPr lvl="1"/>
            <a:r>
              <a:rPr lang="fr-FR" noProof="0" dirty="0" smtClean="0"/>
              <a:t>Pas la portée effective lorsqu’elles sont exécutées</a:t>
            </a:r>
          </a:p>
          <a:p>
            <a:r>
              <a:rPr lang="fr-FR" noProof="0" dirty="0" smtClean="0"/>
              <a:t>Une closure est une variable locale de fonction disponible après que la fonction se termine</a:t>
            </a:r>
          </a:p>
          <a:p>
            <a:pPr lvl="1"/>
            <a:r>
              <a:rPr lang="fr-FR" noProof="0" dirty="0" smtClean="0"/>
              <a:t>Quand une fonction est déclarée dans une autre fonction</a:t>
            </a:r>
          </a:p>
          <a:p>
            <a:pPr lvl="2"/>
            <a:r>
              <a:rPr lang="fr-FR" noProof="0" dirty="0" smtClean="0"/>
              <a:t>Les variables locales peuvent rester accessibles après le retour de la fonction appelée</a:t>
            </a:r>
          </a:p>
          <a:p>
            <a:pPr lvl="1"/>
            <a:r>
              <a:rPr lang="fr-FR" noProof="0" dirty="0" smtClean="0"/>
              <a:t>La closure a accès à toutes les variables de la fonction extérieure</a:t>
            </a:r>
          </a:p>
          <a:p>
            <a:pPr lvl="2"/>
            <a:r>
              <a:rPr lang="fr-FR" noProof="0" dirty="0" smtClean="0"/>
              <a:t>Mais elle a accès aux valeurs des variables au moment de l’appel </a:t>
            </a:r>
          </a:p>
          <a:p>
            <a:pPr lvl="2"/>
            <a:r>
              <a:rPr lang="fr-FR" noProof="0" dirty="0" smtClean="0"/>
              <a:t>Pas aux valeurs au moment où elle a été définie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Closures</a:t>
            </a:r>
            <a:endParaRPr lang="fr-FR" noProof="0" dirty="0"/>
          </a:p>
        </p:txBody>
      </p:sp>
      <p:sp>
        <p:nvSpPr>
          <p:cNvPr id="11" name="shape1"/>
          <p:cNvSpPr txBox="1"/>
          <p:nvPr/>
        </p:nvSpPr>
        <p:spPr>
          <a:xfrm>
            <a:off x="1969690" y="4021525"/>
            <a:ext cx="5204621" cy="1815882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(function() {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 var i = 1;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 window.onload = function() {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    alert(i); </a:t>
            </a:r>
            <a:r>
              <a:rPr lang="en-GB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</a:t>
            </a:r>
            <a:r>
              <a:rPr lang="en-GB" sz="1600" b="1" dirty="0" smtClean="0">
                <a:solidFill>
                  <a:schemeClr val="bg2"/>
                </a:solidFill>
                <a:latin typeface="Courier New"/>
                <a:cs typeface="Courier New"/>
              </a:rPr>
              <a:t>/</a:t>
            </a:r>
            <a:r>
              <a:rPr lang="en-GB" sz="1600" b="1" dirty="0">
                <a:solidFill>
                  <a:schemeClr val="bg2"/>
                </a:solidFill>
                <a:latin typeface="Courier New"/>
                <a:cs typeface="Courier New"/>
              </a:rPr>
              <a:t>/ 2, not 1</a:t>
            </a: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 }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 i = 2;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})()</a:t>
            </a:r>
            <a:r>
              <a:rPr lang="en-GB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64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010807"/>
          </a:xfrm>
        </p:spPr>
        <p:txBody>
          <a:bodyPr/>
          <a:lstStyle/>
          <a:p>
            <a:r>
              <a:rPr lang="fr-FR" noProof="0" dirty="0" smtClean="0"/>
              <a:t>Les fonctions intérieures ne peuvent pas accéder à la valeur de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de la fonction extérieure</a:t>
            </a:r>
          </a:p>
          <a:p>
            <a:pPr lvl="1"/>
            <a:r>
              <a:rPr lang="fr-FR" noProof="0" dirty="0" smtClean="0"/>
              <a:t>N’oubliez pas que 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est un mot-clé, non une variable</a:t>
            </a:r>
          </a:p>
          <a:p>
            <a:pPr lvl="1"/>
            <a:r>
              <a:rPr lang="fr-FR" noProof="0" dirty="0" smtClean="0"/>
              <a:t>Sauf si vous affectez la valeur de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à une variable</a:t>
            </a:r>
          </a:p>
          <a:p>
            <a:pPr lvl="2"/>
            <a:r>
              <a:rPr lang="fr-FR" noProof="0" dirty="0" smtClean="0"/>
              <a:t>Alors elle a une closure !</a:t>
            </a:r>
          </a:p>
          <a:p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Closures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489930"/>
            <a:ext cx="8599488" cy="4555093"/>
          </a:xfrm>
        </p:spPr>
        <p:txBody>
          <a:bodyPr/>
          <a:lstStyle/>
          <a:p>
            <a:r>
              <a:rPr lang="fr-FR" noProof="0" dirty="0" smtClean="0"/>
              <a:t>La fonction ci-dessous est une </a:t>
            </a:r>
            <a:r>
              <a:rPr lang="fr-FR" noProof="0" dirty="0" err="1" smtClean="0"/>
              <a:t>IIFE</a:t>
            </a:r>
            <a:r>
              <a:rPr lang="fr-FR" noProof="0" dirty="0" smtClean="0"/>
              <a:t> qui ajoute un gestionnaire d’événement à un élément HTML sous forme de fonction imbriquée</a:t>
            </a:r>
          </a:p>
          <a:p>
            <a:pPr lvl="1"/>
            <a:r>
              <a:rPr lang="fr-FR" noProof="0" dirty="0" smtClean="0"/>
              <a:t>La fonction gestionnaire d’événement ne sera pas appelée tant que l’utilisateur n’aura pas cliqué sur l’élément</a:t>
            </a:r>
          </a:p>
          <a:p>
            <a:pPr lvl="2"/>
            <a:r>
              <a:rPr lang="fr-FR" noProof="0" dirty="0" smtClean="0"/>
              <a:t>Bien après la fin de la fonction extérieure</a:t>
            </a:r>
          </a:p>
          <a:p>
            <a:pPr lvl="1"/>
            <a:r>
              <a:rPr lang="fr-FR" noProof="0" dirty="0" smtClean="0"/>
              <a:t>La variable compteur est toujours accessible à la fonction imbriquée</a:t>
            </a:r>
          </a:p>
          <a:p>
            <a:pPr lvl="2"/>
            <a:endParaRPr lang="fr-FR" noProof="0" dirty="0" smtClean="0"/>
          </a:p>
          <a:p>
            <a:pPr lvl="2"/>
            <a:endParaRPr lang="fr-FR" noProof="0" dirty="0" smtClean="0"/>
          </a:p>
          <a:p>
            <a:pPr lvl="2"/>
            <a:endParaRPr lang="fr-FR" noProof="0" dirty="0" smtClean="0"/>
          </a:p>
          <a:p>
            <a:pPr lvl="2"/>
            <a:endParaRPr lang="fr-FR" noProof="0" dirty="0" smtClean="0"/>
          </a:p>
          <a:p>
            <a:pPr lvl="2"/>
            <a:endParaRPr lang="fr-FR" noProof="0" dirty="0" smtClean="0"/>
          </a:p>
          <a:p>
            <a:pPr lvl="2"/>
            <a:endParaRPr lang="fr-FR" noProof="0" dirty="0" smtClean="0"/>
          </a:p>
          <a:p>
            <a:pPr lvl="2"/>
            <a:endParaRPr lang="fr-FR" noProof="0" dirty="0" smtClean="0"/>
          </a:p>
          <a:p>
            <a:pPr lvl="2"/>
            <a:endParaRPr lang="fr-FR" noProof="0" dirty="0" smtClean="0"/>
          </a:p>
          <a:p>
            <a:pPr lvl="2"/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closure</a:t>
            </a:r>
            <a:endParaRPr lang="fr-FR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142" y="2483489"/>
            <a:ext cx="8413716" cy="3361255"/>
            <a:chOff x="251776" y="2924873"/>
            <a:chExt cx="8413716" cy="3361255"/>
          </a:xfrm>
        </p:grpSpPr>
        <p:sp>
          <p:nvSpPr>
            <p:cNvPr id="4" name="shape3"/>
            <p:cNvSpPr txBox="1"/>
            <p:nvPr/>
          </p:nvSpPr>
          <p:spPr>
            <a:xfrm>
              <a:off x="251776" y="2924873"/>
              <a:ext cx="8413716" cy="2554545"/>
            </a:xfrm>
            <a:prstGeom prst="rect">
              <a:avLst/>
            </a:prstGeom>
            <a:noFill/>
            <a:ln w="28575">
              <a:solidFill>
                <a:srgbClr val="8CC8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(function() {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var counter = 1;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that = </a:t>
              </a:r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this;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document.getElementById('button1').onclick = function() {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   console.log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("counter = " + counter</a:t>
              </a:r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);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   console.log("this = " + this);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   console.log(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"that = </a:t>
              </a:r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" + 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that)</a:t>
              </a:r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}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counter++;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}());</a:t>
              </a:r>
              <a:endParaRPr lang="en-US" sz="1600" dirty="0" smtClean="0">
                <a:solidFill>
                  <a:schemeClr val="bg2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shape2"/>
            <p:cNvSpPr txBox="1"/>
            <p:nvPr/>
          </p:nvSpPr>
          <p:spPr>
            <a:xfrm>
              <a:off x="4100311" y="5455131"/>
              <a:ext cx="4124847" cy="8309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993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counter = </a:t>
              </a:r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2</a:t>
              </a:r>
              <a:endParaRPr lang="en-US" sz="1600" dirty="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this = [object HTMLInputElement</a:t>
              </a:r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]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that 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= [object Window</a:t>
              </a:r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]</a:t>
              </a:r>
              <a:endParaRPr lang="en-US" sz="16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" name="shape1"/>
            <p:cNvSpPr txBox="1"/>
            <p:nvPr/>
          </p:nvSpPr>
          <p:spPr>
            <a:xfrm>
              <a:off x="2671494" y="5816553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Sortie console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7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528624"/>
          </a:xfrm>
        </p:spPr>
        <p:txBody>
          <a:bodyPr/>
          <a:lstStyle/>
          <a:p>
            <a:r>
              <a:rPr lang="fr-FR" noProof="0" dirty="0" smtClean="0"/>
              <a:t>Le problème est que toutes les fonctions imbriquées accèdent à la même valeur de closure</a:t>
            </a:r>
          </a:p>
          <a:p>
            <a:pPr lvl="1"/>
            <a:r>
              <a:rPr lang="fr-FR" noProof="0" dirty="0" smtClean="0"/>
              <a:t>La solution consiste à créer pour chaque fonction une variable distincte qui ne soit pas liée à la closure</a:t>
            </a:r>
          </a:p>
          <a:p>
            <a:pPr lvl="1"/>
            <a:r>
              <a:rPr lang="fr-FR" noProof="0" dirty="0" smtClean="0"/>
              <a:t>Peut se faire en « enveloppant » l’affectation de fonction dans une </a:t>
            </a:r>
            <a:r>
              <a:rPr lang="fr-FR" noProof="0" dirty="0" err="1" smtClean="0"/>
              <a:t>IIFE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Closures et compteurs de boucle</a:t>
            </a:r>
            <a:endParaRPr lang="fr-FR" noProof="0" dirty="0"/>
          </a:p>
        </p:txBody>
      </p:sp>
      <p:sp>
        <p:nvSpPr>
          <p:cNvPr id="4" name="shape3"/>
          <p:cNvSpPr txBox="1"/>
          <p:nvPr/>
        </p:nvSpPr>
        <p:spPr>
          <a:xfrm>
            <a:off x="866960" y="2174093"/>
            <a:ext cx="6871202" cy="2800766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var functArray = new Array(5);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for (var i = 0; i &lt; functArray.length; i++) {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(function(n) {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functArray[n] = function() {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   console.log("i = " + n);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};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}(i));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for (var j = 0; j &lt; functArray.length; j++) {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functArray[j]();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  <p:sp>
        <p:nvSpPr>
          <p:cNvPr id="5" name="shape2"/>
          <p:cNvSpPr txBox="1"/>
          <p:nvPr/>
        </p:nvSpPr>
        <p:spPr>
          <a:xfrm>
            <a:off x="5568292" y="4571617"/>
            <a:ext cx="2539925" cy="1323439"/>
          </a:xfrm>
          <a:prstGeom prst="rect">
            <a:avLst/>
          </a:prstGeom>
          <a:solidFill>
            <a:schemeClr val="tx2"/>
          </a:solidFill>
          <a:ln w="28575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 = 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 =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 =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 =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3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 =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4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shape1"/>
          <p:cNvSpPr txBox="1"/>
          <p:nvPr/>
        </p:nvSpPr>
        <p:spPr>
          <a:xfrm>
            <a:off x="4118209" y="5069825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Sortie console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102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2333139204131"/>
  <p:tag name="TL" val="3535352C3534302C343530"/>
  <p:tag name="IPF" val="422C496E74726F64756374696F6E20746F204A6176615363726970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C6F73757265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C6F73757265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C6F73757265204578616D706C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C6F737572657320616E64204C6F6F7020436F756E74657273"/>
</p:tagLst>
</file>

<file path=ppt/theme/theme1.xml><?xml version="1.0" encoding="utf-8"?>
<a:theme xmlns:a="http://schemas.openxmlformats.org/drawingml/2006/main" name="Modèle LtreeMaster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LtreeMaster</Template>
  <TotalTime>7215</TotalTime>
  <Words>695</Words>
  <Application>Microsoft Office PowerPoint</Application>
  <PresentationFormat>Affichage à l'écran (4:3)</PresentationFormat>
  <Paragraphs>113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Webdings</vt:lpstr>
      <vt:lpstr>Wingdings 3</vt:lpstr>
      <vt:lpstr>Modèle LtreeMaster</vt:lpstr>
      <vt:lpstr>Conception personnalisée</vt:lpstr>
      <vt:lpstr>Closures</vt:lpstr>
      <vt:lpstr>Closures</vt:lpstr>
      <vt:lpstr>Closures</vt:lpstr>
      <vt:lpstr>Exemple de closure</vt:lpstr>
      <vt:lpstr>Closures et compteurs de boucle</vt:lpstr>
    </vt:vector>
  </TitlesOfParts>
  <Company>Learning Tree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Rachelg;mcb</dc:creator>
  <cp:keywords>Presentation Styles, Instructional Design</cp:keywords>
  <dc:description>Tagged 09/19/2013 1:27:27 PM</dc:description>
  <cp:lastModifiedBy>Cyril Vincent</cp:lastModifiedBy>
  <cp:revision>615</cp:revision>
  <cp:lastPrinted>2012-01-27T22:45:23Z</cp:lastPrinted>
  <dcterms:created xsi:type="dcterms:W3CDTF">2011-01-27T02:12:10Z</dcterms:created>
  <dcterms:modified xsi:type="dcterms:W3CDTF">2016-06-14T08:19:36Z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