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 id="2147483708" r:id="rId2"/>
  </p:sldMasterIdLst>
  <p:notesMasterIdLst>
    <p:notesMasterId r:id="rId47"/>
  </p:notesMasterIdLst>
  <p:handoutMasterIdLst>
    <p:handoutMasterId r:id="rId48"/>
  </p:handoutMasterIdLst>
  <p:sldIdLst>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78" r:id="rId24"/>
    <p:sldId id="282" r:id="rId25"/>
    <p:sldId id="283" r:id="rId26"/>
    <p:sldId id="284" r:id="rId27"/>
    <p:sldId id="285" r:id="rId28"/>
    <p:sldId id="286" r:id="rId29"/>
    <p:sldId id="287" r:id="rId30"/>
    <p:sldId id="288" r:id="rId31"/>
    <p:sldId id="289" r:id="rId32"/>
    <p:sldId id="290" r:id="rId33"/>
    <p:sldId id="291" r:id="rId34"/>
    <p:sldId id="292" r:id="rId35"/>
    <p:sldId id="294" r:id="rId36"/>
    <p:sldId id="295" r:id="rId37"/>
    <p:sldId id="296" r:id="rId38"/>
    <p:sldId id="297" r:id="rId39"/>
    <p:sldId id="298" r:id="rId40"/>
    <p:sldId id="299" r:id="rId41"/>
    <p:sldId id="300" r:id="rId42"/>
    <p:sldId id="302" r:id="rId43"/>
    <p:sldId id="303" r:id="rId44"/>
    <p:sldId id="304" r:id="rId45"/>
    <p:sldId id="305" r:id="rId46"/>
  </p:sldIdLst>
  <p:sldSz cx="9144000" cy="6858000" type="screen4x3"/>
  <p:notesSz cx="6997700" cy="9271000"/>
  <p:defaultTextStyle>
    <a:defPPr>
      <a:defRPr lang="en-US"/>
    </a:defPPr>
    <a:lvl1pPr algn="l" rtl="0" eaLnBrk="0" fontAlgn="base" hangingPunct="0">
      <a:spcBef>
        <a:spcPct val="0"/>
      </a:spcBef>
      <a:spcAft>
        <a:spcPct val="0"/>
      </a:spcAft>
      <a:defRPr sz="14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4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4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Arial" pitchFamily="34" charset="0"/>
        <a:ea typeface="+mn-ea"/>
        <a:cs typeface="+mn-cs"/>
      </a:defRPr>
    </a:lvl5pPr>
    <a:lvl6pPr marL="2286000" algn="l" defTabSz="914400" rtl="0" eaLnBrk="1" latinLnBrk="0" hangingPunct="1">
      <a:defRPr sz="1400" kern="1200">
        <a:solidFill>
          <a:schemeClr val="tx1"/>
        </a:solidFill>
        <a:latin typeface="Arial" pitchFamily="34" charset="0"/>
        <a:ea typeface="+mn-ea"/>
        <a:cs typeface="+mn-cs"/>
      </a:defRPr>
    </a:lvl6pPr>
    <a:lvl7pPr marL="2743200" algn="l" defTabSz="914400" rtl="0" eaLnBrk="1" latinLnBrk="0" hangingPunct="1">
      <a:defRPr sz="1400" kern="1200">
        <a:solidFill>
          <a:schemeClr val="tx1"/>
        </a:solidFill>
        <a:latin typeface="Arial" pitchFamily="34" charset="0"/>
        <a:ea typeface="+mn-ea"/>
        <a:cs typeface="+mn-cs"/>
      </a:defRPr>
    </a:lvl7pPr>
    <a:lvl8pPr marL="3200400" algn="l" defTabSz="914400" rtl="0" eaLnBrk="1" latinLnBrk="0" hangingPunct="1">
      <a:defRPr sz="1400" kern="1200">
        <a:solidFill>
          <a:schemeClr val="tx1"/>
        </a:solidFill>
        <a:latin typeface="Arial" pitchFamily="34" charset="0"/>
        <a:ea typeface="+mn-ea"/>
        <a:cs typeface="+mn-cs"/>
      </a:defRPr>
    </a:lvl8pPr>
    <a:lvl9pPr marL="3657600" algn="l" defTabSz="914400" rtl="0" eaLnBrk="1" latinLnBrk="0" hangingPunct="1">
      <a:defRPr sz="14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446">
          <p15:clr>
            <a:srgbClr val="A4A3A4"/>
          </p15:clr>
        </p15:guide>
        <p15:guide id="2" orient="horz" pos="3754">
          <p15:clr>
            <a:srgbClr val="A4A3A4"/>
          </p15:clr>
        </p15:guide>
        <p15:guide id="3" orient="horz" pos="415">
          <p15:clr>
            <a:srgbClr val="A4A3A4"/>
          </p15:clr>
        </p15:guide>
        <p15:guide id="4" pos="247">
          <p15:clr>
            <a:srgbClr val="A4A3A4"/>
          </p15:clr>
        </p15:guide>
        <p15:guide id="5" pos="3972">
          <p15:clr>
            <a:srgbClr val="A4A3A4"/>
          </p15:clr>
        </p15:guide>
      </p15:sldGuideLst>
    </p:ext>
    <p:ext uri="{2D200454-40CA-4A62-9FC3-DE9A4176ACB9}">
      <p15:notesGuideLst xmlns:p15="http://schemas.microsoft.com/office/powerpoint/2012/main">
        <p15:guide id="1" orient="horz" pos="2920">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C8FF"/>
    <a:srgbClr val="009905"/>
    <a:srgbClr val="009900"/>
    <a:srgbClr val="8CC5FF"/>
    <a:srgbClr val="8CCAFF"/>
    <a:srgbClr val="FF9933"/>
    <a:srgbClr val="CCECFF"/>
    <a:srgbClr val="CCFFFF"/>
    <a:srgbClr val="99CCFF"/>
    <a:srgbClr val="005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02" autoAdjust="0"/>
    <p:restoredTop sz="78817" autoAdjust="0"/>
  </p:normalViewPr>
  <p:slideViewPr>
    <p:cSldViewPr snapToGrid="0" showGuides="1">
      <p:cViewPr varScale="1">
        <p:scale>
          <a:sx n="74" d="100"/>
          <a:sy n="74" d="100"/>
        </p:scale>
        <p:origin x="498" y="84"/>
      </p:cViewPr>
      <p:guideLst>
        <p:guide orient="horz" pos="1446"/>
        <p:guide orient="horz" pos="3754"/>
        <p:guide orient="horz" pos="415"/>
        <p:guide pos="247"/>
        <p:guide pos="3972"/>
      </p:guideLst>
    </p:cSldViewPr>
  </p:slideViewPr>
  <p:outlineViewPr>
    <p:cViewPr>
      <p:scale>
        <a:sx n="33" d="100"/>
        <a:sy n="33" d="100"/>
      </p:scale>
      <p:origin x="0" y="48653"/>
    </p:cViewPr>
  </p:outlineViewPr>
  <p:notesTextViewPr>
    <p:cViewPr>
      <p:scale>
        <a:sx n="100" d="100"/>
        <a:sy n="100" d="100"/>
      </p:scale>
      <p:origin x="0" y="0"/>
    </p:cViewPr>
  </p:notesTextViewPr>
  <p:sorterViewPr>
    <p:cViewPr>
      <p:scale>
        <a:sx n="99" d="100"/>
        <a:sy n="99" d="100"/>
      </p:scale>
      <p:origin x="0" y="0"/>
    </p:cViewPr>
  </p:sorterViewPr>
  <p:notesViewPr>
    <p:cSldViewPr snapToGrid="0" showGuides="1">
      <p:cViewPr varScale="1">
        <p:scale>
          <a:sx n="64" d="100"/>
          <a:sy n="64" d="100"/>
        </p:scale>
        <p:origin x="-3072" y="-91"/>
      </p:cViewPr>
      <p:guideLst>
        <p:guide orient="horz" pos="2920"/>
        <p:guide pos="22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1" y="0"/>
            <a:ext cx="3032125" cy="463550"/>
          </a:xfrm>
          <a:prstGeom prst="rect">
            <a:avLst/>
          </a:prstGeom>
          <a:noFill/>
          <a:ln w="9525">
            <a:noFill/>
            <a:miter lim="800000"/>
            <a:headEnd/>
            <a:tailEnd/>
          </a:ln>
          <a:effectLst/>
        </p:spPr>
        <p:txBody>
          <a:bodyPr vert="horz" wrap="square" lIns="92640" tIns="46320" rIns="92640" bIns="46320" numCol="1" anchor="t" anchorCtr="0" compatLnSpc="1">
            <a:prstTxWarp prst="textNoShape">
              <a:avLst/>
            </a:prstTxWarp>
          </a:bodyPr>
          <a:lstStyle>
            <a:lvl1pPr defTabSz="927078">
              <a:defRPr sz="1200" b="1">
                <a:latin typeface="Times New Roman" pitchFamily="18" charset="0"/>
              </a:defRPr>
            </a:lvl1pPr>
          </a:lstStyle>
          <a:p>
            <a:endParaRPr lang="en-US" dirty="0"/>
          </a:p>
        </p:txBody>
      </p:sp>
      <p:sp>
        <p:nvSpPr>
          <p:cNvPr id="129027" name="Rectangle 3"/>
          <p:cNvSpPr>
            <a:spLocks noGrp="1" noChangeArrowheads="1"/>
          </p:cNvSpPr>
          <p:nvPr>
            <p:ph type="dt" sz="quarter" idx="1"/>
          </p:nvPr>
        </p:nvSpPr>
        <p:spPr bwMode="auto">
          <a:xfrm>
            <a:off x="3965576" y="0"/>
            <a:ext cx="3032125" cy="463550"/>
          </a:xfrm>
          <a:prstGeom prst="rect">
            <a:avLst/>
          </a:prstGeom>
          <a:noFill/>
          <a:ln w="9525">
            <a:noFill/>
            <a:miter lim="800000"/>
            <a:headEnd/>
            <a:tailEnd/>
          </a:ln>
          <a:effectLst/>
        </p:spPr>
        <p:txBody>
          <a:bodyPr vert="horz" wrap="square" lIns="92640" tIns="46320" rIns="92640" bIns="46320" numCol="1" anchor="t" anchorCtr="0" compatLnSpc="1">
            <a:prstTxWarp prst="textNoShape">
              <a:avLst/>
            </a:prstTxWarp>
          </a:bodyPr>
          <a:lstStyle>
            <a:lvl1pPr algn="r" defTabSz="927078">
              <a:defRPr sz="1200" b="1">
                <a:latin typeface="Times New Roman" pitchFamily="18" charset="0"/>
              </a:defRPr>
            </a:lvl1pPr>
          </a:lstStyle>
          <a:p>
            <a:endParaRPr lang="en-US" dirty="0"/>
          </a:p>
        </p:txBody>
      </p:sp>
      <p:sp>
        <p:nvSpPr>
          <p:cNvPr id="129028" name="Rectangle 4"/>
          <p:cNvSpPr>
            <a:spLocks noGrp="1" noChangeArrowheads="1"/>
          </p:cNvSpPr>
          <p:nvPr>
            <p:ph type="ftr" sz="quarter" idx="2"/>
          </p:nvPr>
        </p:nvSpPr>
        <p:spPr bwMode="auto">
          <a:xfrm>
            <a:off x="1" y="8807450"/>
            <a:ext cx="3032125" cy="463550"/>
          </a:xfrm>
          <a:prstGeom prst="rect">
            <a:avLst/>
          </a:prstGeom>
          <a:noFill/>
          <a:ln w="9525">
            <a:noFill/>
            <a:miter lim="800000"/>
            <a:headEnd/>
            <a:tailEnd/>
          </a:ln>
          <a:effectLst/>
        </p:spPr>
        <p:txBody>
          <a:bodyPr vert="horz" wrap="square" lIns="92640" tIns="46320" rIns="92640" bIns="46320" numCol="1" anchor="b" anchorCtr="0" compatLnSpc="1">
            <a:prstTxWarp prst="textNoShape">
              <a:avLst/>
            </a:prstTxWarp>
          </a:bodyPr>
          <a:lstStyle>
            <a:lvl1pPr defTabSz="927078">
              <a:defRPr sz="1200" b="1">
                <a:latin typeface="Times New Roman" pitchFamily="18" charset="0"/>
              </a:defRPr>
            </a:lvl1pPr>
          </a:lstStyle>
          <a:p>
            <a:endParaRPr lang="en-US" dirty="0"/>
          </a:p>
        </p:txBody>
      </p:sp>
      <p:sp>
        <p:nvSpPr>
          <p:cNvPr id="129029" name="Rectangle 5"/>
          <p:cNvSpPr>
            <a:spLocks noGrp="1" noChangeArrowheads="1"/>
          </p:cNvSpPr>
          <p:nvPr>
            <p:ph type="sldNum" sz="quarter" idx="3"/>
          </p:nvPr>
        </p:nvSpPr>
        <p:spPr bwMode="auto">
          <a:xfrm>
            <a:off x="3965576" y="8807450"/>
            <a:ext cx="3032125" cy="463550"/>
          </a:xfrm>
          <a:prstGeom prst="rect">
            <a:avLst/>
          </a:prstGeom>
          <a:noFill/>
          <a:ln w="9525">
            <a:noFill/>
            <a:miter lim="800000"/>
            <a:headEnd/>
            <a:tailEnd/>
          </a:ln>
          <a:effectLst/>
        </p:spPr>
        <p:txBody>
          <a:bodyPr vert="horz" wrap="square" lIns="92640" tIns="46320" rIns="92640" bIns="46320" numCol="1" anchor="b" anchorCtr="0" compatLnSpc="1">
            <a:prstTxWarp prst="textNoShape">
              <a:avLst/>
            </a:prstTxWarp>
          </a:bodyPr>
          <a:lstStyle>
            <a:lvl1pPr algn="r" defTabSz="927078">
              <a:defRPr sz="1200" b="1">
                <a:latin typeface="Times New Roman" pitchFamily="18" charset="0"/>
              </a:defRPr>
            </a:lvl1pPr>
          </a:lstStyle>
          <a:p>
            <a:fld id="{9722AA1C-8862-4FF8-8AF5-B60A07703685}" type="slidenum">
              <a:rPr lang="en-US"/>
              <a:pPr/>
              <a:t>‹N°›</a:t>
            </a:fld>
            <a:endParaRPr lang="en-US" dirty="0"/>
          </a:p>
        </p:txBody>
      </p:sp>
    </p:spTree>
    <p:extLst>
      <p:ext uri="{BB962C8B-B14F-4D97-AF65-F5344CB8AC3E}">
        <p14:creationId xmlns:p14="http://schemas.microsoft.com/office/powerpoint/2010/main" val="3483803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252" name="Rectangle 4"/>
          <p:cNvSpPr>
            <a:spLocks noGrp="1" noRot="1" noChangeAspect="1" noChangeArrowheads="1" noTextEdit="1"/>
          </p:cNvSpPr>
          <p:nvPr>
            <p:ph type="sldImg" idx="2"/>
          </p:nvPr>
        </p:nvSpPr>
        <p:spPr bwMode="auto">
          <a:xfrm>
            <a:off x="1871663" y="228600"/>
            <a:ext cx="4833937" cy="3625850"/>
          </a:xfrm>
          <a:prstGeom prst="rect">
            <a:avLst/>
          </a:prstGeom>
          <a:noFill/>
          <a:ln w="12700">
            <a:solidFill>
              <a:schemeClr val="tx1"/>
            </a:solidFill>
            <a:miter lim="800000"/>
            <a:headEnd/>
            <a:tailEnd/>
          </a:ln>
          <a:effectLst/>
        </p:spPr>
      </p:sp>
      <p:sp>
        <p:nvSpPr>
          <p:cNvPr id="181257" name="Text Box 9"/>
          <p:cNvSpPr txBox="1">
            <a:spLocks noChangeArrowheads="1"/>
          </p:cNvSpPr>
          <p:nvPr/>
        </p:nvSpPr>
        <p:spPr bwMode="auto">
          <a:xfrm>
            <a:off x="306388" y="3729038"/>
            <a:ext cx="517770" cy="215444"/>
          </a:xfrm>
          <a:prstGeom prst="rect">
            <a:avLst/>
          </a:prstGeom>
          <a:noFill/>
          <a:ln w="9525">
            <a:noFill/>
            <a:miter lim="800000"/>
            <a:headEnd/>
            <a:tailEnd/>
          </a:ln>
          <a:effectLst/>
        </p:spPr>
        <p:txBody>
          <a:bodyPr wrap="none" lIns="0" tIns="0" rIns="0" bIns="0">
            <a:spAutoFit/>
          </a:bodyPr>
          <a:lstStyle/>
          <a:p>
            <a:pPr defTabSz="911203">
              <a:spcBef>
                <a:spcPct val="50000"/>
              </a:spcBef>
            </a:pPr>
            <a:r>
              <a:rPr lang="en-US" i="1" dirty="0"/>
              <a:t>Notes:</a:t>
            </a:r>
          </a:p>
        </p:txBody>
      </p:sp>
      <p:sp>
        <p:nvSpPr>
          <p:cNvPr id="181270" name="Rectangle 22"/>
          <p:cNvSpPr>
            <a:spLocks noGrp="1" noChangeArrowheads="1"/>
          </p:cNvSpPr>
          <p:nvPr>
            <p:ph type="body" sz="quarter" idx="3"/>
          </p:nvPr>
        </p:nvSpPr>
        <p:spPr bwMode="gray">
          <a:xfrm>
            <a:off x="228601" y="3957638"/>
            <a:ext cx="6488113" cy="1225550"/>
          </a:xfrm>
          <a:prstGeom prst="rect">
            <a:avLst/>
          </a:prstGeom>
          <a:solidFill>
            <a:srgbClr val="FFFFFF"/>
          </a:solidFill>
          <a:ln w="9525">
            <a:noFill/>
            <a:miter lim="800000"/>
            <a:headEnd/>
            <a:tailEnd/>
          </a:ln>
          <a:effectLst/>
        </p:spPr>
        <p:txBody>
          <a:bodyPr vert="horz" wrap="square" lIns="91136" tIns="45568" rIns="91136" bIns="45568"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Text Box 8"/>
          <p:cNvSpPr txBox="1">
            <a:spLocks noChangeArrowheads="1"/>
          </p:cNvSpPr>
          <p:nvPr/>
        </p:nvSpPr>
        <p:spPr bwMode="auto">
          <a:xfrm>
            <a:off x="0" y="8890000"/>
            <a:ext cx="6997700" cy="218336"/>
          </a:xfrm>
          <a:prstGeom prst="rect">
            <a:avLst/>
          </a:prstGeom>
          <a:noFill/>
          <a:ln w="9525">
            <a:noFill/>
            <a:miter lim="800000"/>
            <a:headEnd/>
            <a:tailEnd/>
          </a:ln>
          <a:effectLst/>
        </p:spPr>
        <p:txBody>
          <a:bodyPr lIns="79063" tIns="39532" rIns="79063" bIns="39532">
            <a:spAutoFit/>
          </a:bodyPr>
          <a:lstStyle/>
          <a:p>
            <a:pPr marL="176213" algn="ctr" defTabSz="889000">
              <a:spcBef>
                <a:spcPct val="50000"/>
              </a:spcBef>
              <a:tabLst>
                <a:tab pos="3411538" algn="ctr"/>
                <a:tab pos="6610350" algn="r"/>
              </a:tabLst>
            </a:pPr>
            <a:r>
              <a:rPr lang="en-US" sz="900" dirty="0" smtClean="0">
                <a:cs typeface="Times New Roman" pitchFamily="18" charset="0"/>
              </a:rPr>
              <a:t>© </a:t>
            </a:r>
            <a:r>
              <a:rPr lang="en-US" sz="700" dirty="0" smtClean="0">
                <a:solidFill>
                  <a:schemeClr val="tx2"/>
                </a:solidFill>
              </a:rPr>
              <a:t>Learning</a:t>
            </a:r>
            <a:r>
              <a:rPr lang="en-US" sz="700" baseline="0" dirty="0" smtClean="0">
                <a:solidFill>
                  <a:schemeClr val="tx2"/>
                </a:solidFill>
              </a:rPr>
              <a:t> Tree International, Inc.</a:t>
            </a:r>
            <a:r>
              <a:rPr lang="en-US" sz="700" dirty="0" smtClean="0">
                <a:solidFill>
                  <a:schemeClr val="tx2"/>
                </a:solidFill>
              </a:rPr>
              <a:t> </a:t>
            </a:r>
            <a:r>
              <a:rPr lang="en-US" sz="700" dirty="0">
                <a:solidFill>
                  <a:schemeClr val="tx2"/>
                </a:solidFill>
              </a:rPr>
              <a:t>All rights reserved. Not to be reproduced by any means without prior consent</a:t>
            </a:r>
            <a:r>
              <a:rPr lang="en-US" sz="700" dirty="0" smtClean="0">
                <a:solidFill>
                  <a:schemeClr val="tx2"/>
                </a:solidFill>
              </a:rPr>
              <a:t>.</a:t>
            </a:r>
            <a:endParaRPr lang="en-US" sz="700" dirty="0">
              <a:solidFill>
                <a:schemeClr val="tx2"/>
              </a:solidFill>
            </a:endParaRPr>
          </a:p>
        </p:txBody>
      </p:sp>
      <p:sp>
        <p:nvSpPr>
          <p:cNvPr id="8" name="Text Box 1030"/>
          <p:cNvSpPr txBox="1">
            <a:spLocks noChangeArrowheads="1"/>
          </p:cNvSpPr>
          <p:nvPr/>
        </p:nvSpPr>
        <p:spPr bwMode="black">
          <a:xfrm>
            <a:off x="6570026" y="8846353"/>
            <a:ext cx="322729" cy="292388"/>
          </a:xfrm>
          <a:prstGeom prst="rect">
            <a:avLst/>
          </a:prstGeom>
          <a:noFill/>
          <a:ln w="9525">
            <a:noFill/>
            <a:miter lim="800000"/>
            <a:headEnd/>
            <a:tailEnd/>
          </a:ln>
          <a:effectLst/>
        </p:spPr>
        <p:txBody>
          <a:bodyPr wrap="square" lIns="0" anchor="ctr" anchorCtr="0">
            <a:spAutoFit/>
          </a:bodyPr>
          <a:lstStyle/>
          <a:p>
            <a:pPr algn="l">
              <a:spcBef>
                <a:spcPct val="50000"/>
              </a:spcBef>
            </a:pPr>
            <a:fld id="{3C9BEED5-9115-4DD2-87A6-AE0DF94B186B}" type="slidenum">
              <a:rPr lang="en-US" sz="1300" b="0" smtClean="0">
                <a:solidFill>
                  <a:schemeClr val="tx1"/>
                </a:solidFill>
              </a:rPr>
              <a:pPr algn="l">
                <a:spcBef>
                  <a:spcPct val="50000"/>
                </a:spcBef>
              </a:pPr>
              <a:t>‹N°›</a:t>
            </a:fld>
            <a:endParaRPr lang="en-US" sz="1300" b="0" dirty="0">
              <a:solidFill>
                <a:schemeClr val="tx1"/>
              </a:solidFill>
            </a:endParaRPr>
          </a:p>
        </p:txBody>
      </p:sp>
      <p:sp>
        <p:nvSpPr>
          <p:cNvPr id="9" name="RChaiCrsNos"/>
          <p:cNvSpPr txBox="1">
            <a:spLocks noChangeArrowheads="1"/>
          </p:cNvSpPr>
          <p:nvPr/>
        </p:nvSpPr>
        <p:spPr bwMode="black">
          <a:xfrm>
            <a:off x="5637697" y="8846353"/>
            <a:ext cx="932329" cy="292388"/>
          </a:xfrm>
          <a:prstGeom prst="rect">
            <a:avLst/>
          </a:prstGeom>
          <a:noFill/>
          <a:ln w="9525">
            <a:noFill/>
            <a:miter lim="800000"/>
            <a:headEnd/>
            <a:tailEnd/>
          </a:ln>
          <a:effectLst/>
        </p:spPr>
        <p:txBody>
          <a:bodyPr wrap="square" lIns="0" rIns="0" anchor="ctr" anchorCtr="0">
            <a:spAutoFit/>
          </a:bodyPr>
          <a:lstStyle/>
          <a:p>
            <a:pPr algn="r">
              <a:spcBef>
                <a:spcPct val="50000"/>
              </a:spcBef>
            </a:pPr>
            <a:r>
              <a:rPr lang="en-US" sz="1300" b="0" dirty="0" smtClean="0">
                <a:solidFill>
                  <a:schemeClr val="tx1"/>
                </a:solidFill>
              </a:rPr>
              <a:t>2319-4-</a:t>
            </a:r>
            <a:endParaRPr lang="en-US" sz="1300" b="0" dirty="0">
              <a:solidFill>
                <a:schemeClr val="tx1"/>
              </a:solidFill>
            </a:endParaRPr>
          </a:p>
        </p:txBody>
      </p:sp>
    </p:spTree>
    <p:extLst>
      <p:ext uri="{BB962C8B-B14F-4D97-AF65-F5344CB8AC3E}">
        <p14:creationId xmlns:p14="http://schemas.microsoft.com/office/powerpoint/2010/main" val="25342305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&lt;*s*o*u*r*c*e*&gt;*2*3*1*9*a*1*-*4*-*1*&lt;*/*s*o*u*r*c*e*&gt;</a:t>
            </a:r>
            <a:endParaRPr lang="en-US" sz="800" dirty="0">
              <a:solidFill>
                <a:srgbClr val="000000"/>
              </a:solidFill>
              <a:latin typeface="Arial"/>
            </a:endParaRPr>
          </a:p>
        </p:txBody>
      </p:sp>
      <p:sp>
        <p:nvSpPr>
          <p:cNvPr id="650244" name="Rectangle 4"/>
          <p:cNvSpPr>
            <a:spLocks noGrp="1" noRot="1" noChangeAspect="1" noChangeArrowheads="1" noTextEdit="1"/>
          </p:cNvSpPr>
          <p:nvPr>
            <p:ph type="sldImg"/>
          </p:nvPr>
        </p:nvSpPr>
        <p:spPr>
          <a:xfrm>
            <a:off x="1906588" y="217488"/>
            <a:ext cx="4833937" cy="3625850"/>
          </a:xfrm>
          <a:ln/>
        </p:spPr>
      </p:sp>
      <p:sp>
        <p:nvSpPr>
          <p:cNvPr id="650245" name="Rectangle 5"/>
          <p:cNvSpPr>
            <a:spLocks noGrp="1" noChangeArrowheads="1"/>
          </p:cNvSpPr>
          <p:nvPr>
            <p:ph type="body" idx="1"/>
          </p:nvPr>
        </p:nvSpPr>
        <p:spPr>
          <a:xfrm>
            <a:off x="228601" y="3957638"/>
            <a:ext cx="6488113" cy="996889"/>
          </a:xfrm>
        </p:spPr>
        <p:txBody>
          <a:bodyPr>
            <a:spAutoFit/>
          </a:bodyPr>
          <a:lstStyle/>
          <a:p>
            <a:r>
              <a:rPr lang="en-US" smtClean="0"/>
              <a:t>Jogger text: Introduction to JavaScript</a:t>
            </a:r>
          </a:p>
          <a:p>
            <a:r>
              <a:rPr lang="en-US" smtClean="0"/>
              <a:t>Direction: Both</a:t>
            </a:r>
          </a:p>
          <a:p>
            <a:r>
              <a:rPr lang="en-US" smtClean="0"/>
              <a:t>Chapter starts: Day 2 at 1:20pm</a:t>
            </a:r>
          </a:p>
          <a:p>
            <a:r>
              <a:rPr lang="en-US" smtClean="0"/>
              <a:t>Instructor notes:</a:t>
            </a:r>
            <a:endParaRPr lang="en-US" dirty="0"/>
          </a:p>
        </p:txBody>
      </p:sp>
    </p:spTree>
    <p:extLst>
      <p:ext uri="{BB962C8B-B14F-4D97-AF65-F5344CB8AC3E}">
        <p14:creationId xmlns:p14="http://schemas.microsoft.com/office/powerpoint/2010/main" val="2540499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&lt;*s*o*u*r*c*e*&gt;*2*3*1*9*a*1*-*4*-*1*2*&lt;*/*s*o*u*r*c*e*&gt;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2197218"/>
          </a:xfrm>
        </p:spPr>
        <p:txBody>
          <a:bodyPr/>
          <a:lstStyle/>
          <a:p>
            <a:r>
              <a:rPr lang="en-US" smtClean="0"/>
              <a:t>Jogger text: Element Properties</a:t>
            </a:r>
          </a:p>
          <a:p>
            <a:r>
              <a:rPr lang="en-US" smtClean="0"/>
              <a:t>Direction: Left</a:t>
            </a:r>
          </a:p>
          <a:p>
            <a:r>
              <a:rPr lang="en-US" smtClean="0"/>
              <a:t>Instructor notes:HTML</a:t>
            </a:r>
            <a:r>
              <a:rPr lang="en-US" dirty="0" smtClean="0"/>
              <a:t>: &lt;label for="from" id = "label1"&gt;</a:t>
            </a:r>
          </a:p>
          <a:p>
            <a:r>
              <a:rPr lang="en-US" dirty="0" smtClean="0"/>
              <a:t>JavaScript: document.getElementById("label1").htmlFor</a:t>
            </a:r>
          </a:p>
          <a:p>
            <a:endParaRPr lang="en-US" dirty="0" smtClean="0"/>
          </a:p>
          <a:p>
            <a:endParaRPr lang="en-US" dirty="0" smtClean="0"/>
          </a:p>
          <a:p>
            <a:r>
              <a:rPr lang="en-US" dirty="0" smtClean="0"/>
              <a:t>HTML: &lt;div class="cap" id</a:t>
            </a:r>
            <a:r>
              <a:rPr lang="en-US" baseline="0" dirty="0" smtClean="0"/>
              <a:t> = "div1"</a:t>
            </a:r>
            <a:r>
              <a:rPr lang="en-US" dirty="0" smtClean="0"/>
              <a:t>&gt;</a:t>
            </a:r>
          </a:p>
          <a:p>
            <a:r>
              <a:rPr lang="en-US" dirty="0" smtClean="0"/>
              <a:t>JavaScript: document.getElementById("</a:t>
            </a:r>
            <a:r>
              <a:rPr lang="en-US" baseline="0" dirty="0" smtClean="0"/>
              <a:t>div1"</a:t>
            </a:r>
            <a:r>
              <a:rPr lang="en-US" dirty="0" smtClean="0"/>
              <a:t>).className</a:t>
            </a:r>
          </a:p>
          <a:p>
            <a:endParaRPr lang="en-US" dirty="0"/>
          </a:p>
        </p:txBody>
      </p:sp>
    </p:spTree>
    <p:extLst>
      <p:ext uri="{BB962C8B-B14F-4D97-AF65-F5344CB8AC3E}">
        <p14:creationId xmlns:p14="http://schemas.microsoft.com/office/powerpoint/2010/main" val="2771802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&lt;*s*o*u*r*c*e*&gt;*2*3*1*9*a*1*-*4*-*1*3*&lt;*/*s*o*u*r*c*e*&gt;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1477021"/>
          </a:xfrm>
        </p:spPr>
        <p:txBody>
          <a:bodyPr/>
          <a:lstStyle/>
          <a:p>
            <a:r>
              <a:rPr lang="en-US" smtClean="0"/>
              <a:t>Jogger text: Document Structure and Navigation</a:t>
            </a:r>
          </a:p>
          <a:p>
            <a:r>
              <a:rPr lang="en-US" smtClean="0"/>
              <a:t>Direction: Right</a:t>
            </a:r>
          </a:p>
          <a:p>
            <a:r>
              <a:rPr lang="en-US" smtClean="0"/>
              <a:t>Instructor notes:Picture </a:t>
            </a:r>
            <a:r>
              <a:rPr lang="en-US" dirty="0" smtClean="0"/>
              <a:t>of DOM tree to get concept of:</a:t>
            </a:r>
          </a:p>
          <a:p>
            <a:pPr lvl="1"/>
            <a:r>
              <a:rPr lang="en-US" dirty="0" smtClean="0"/>
              <a:t>indicate current node</a:t>
            </a:r>
          </a:p>
          <a:p>
            <a:pPr lvl="1"/>
            <a:r>
              <a:rPr lang="en-US" dirty="0" smtClean="0"/>
              <a:t>Point out child node, parent node, nextSibling, previousSibling</a:t>
            </a:r>
          </a:p>
          <a:p>
            <a:endParaRPr lang="en-US" dirty="0"/>
          </a:p>
        </p:txBody>
      </p:sp>
    </p:spTree>
    <p:extLst>
      <p:ext uri="{BB962C8B-B14F-4D97-AF65-F5344CB8AC3E}">
        <p14:creationId xmlns:p14="http://schemas.microsoft.com/office/powerpoint/2010/main" val="2222116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&lt;*s*o*u*r*c*e*&gt;*2*3*1*9*a*1*-*4*-*1*4*&lt;*/*s*o*u*r*c*e*&gt;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9"/>
            <a:ext cx="6488113" cy="1477021"/>
          </a:xfrm>
        </p:spPr>
        <p:txBody>
          <a:bodyPr>
            <a:spAutoFit/>
          </a:bodyPr>
          <a:lstStyle/>
          <a:p>
            <a:pPr defTabSz="914378">
              <a:defRPr/>
            </a:pPr>
            <a:r>
              <a:rPr lang="en-US" smtClean="0"/>
              <a:t>Jogger text: Step 3: Navigate Through the Document ...</a:t>
            </a:r>
          </a:p>
          <a:p>
            <a:pPr defTabSz="914378">
              <a:defRPr/>
            </a:pPr>
            <a:r>
              <a:rPr lang="en-US" smtClean="0"/>
              <a:t>Direction: Right</a:t>
            </a:r>
          </a:p>
          <a:p>
            <a:pPr defTabSz="914378">
              <a:defRPr/>
            </a:pPr>
            <a:r>
              <a:rPr lang="en-US" smtClean="0"/>
              <a:t>Instructor notes:</a:t>
            </a:r>
            <a:endParaRPr lang="en-US" dirty="0" smtClean="0"/>
          </a:p>
          <a:p>
            <a:pPr defTabSz="914378">
              <a:defRPr/>
            </a:pPr>
            <a:r>
              <a:rPr lang="en-GB" dirty="0" smtClean="0"/>
              <a:t>[MW] – new </a:t>
            </a:r>
          </a:p>
          <a:p>
            <a:pPr eaLnBrk="1" hangingPunct="1">
              <a:defRPr/>
            </a:pPr>
            <a:r>
              <a:rPr lang="en-GB" dirty="0" smtClean="0"/>
              <a:t>[MW]  e.2 Fixed numbering as it was wrong.</a:t>
            </a:r>
          </a:p>
          <a:p>
            <a:endParaRPr lang="en-GB" dirty="0"/>
          </a:p>
        </p:txBody>
      </p:sp>
    </p:spTree>
    <p:extLst>
      <p:ext uri="{BB962C8B-B14F-4D97-AF65-F5344CB8AC3E}">
        <p14:creationId xmlns:p14="http://schemas.microsoft.com/office/powerpoint/2010/main" val="2090836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&lt;*s*o*u*r*c*e*&gt;*2*3*1*9*a*1*-*4*-*1*5*&lt;*/*s*o*u*r*c*e*&gt;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1957152"/>
          </a:xfrm>
        </p:spPr>
        <p:txBody>
          <a:bodyPr/>
          <a:lstStyle/>
          <a:p>
            <a:pPr lvl="1"/>
            <a:r>
              <a:rPr lang="en-US" smtClean="0">
                <a:latin typeface="Courier New"/>
                <a:cs typeface="Courier New"/>
              </a:rPr>
              <a:t>Jogger text: Document Structure and Navigation</a:t>
            </a:r>
          </a:p>
          <a:p>
            <a:pPr lvl="1"/>
            <a:r>
              <a:rPr lang="en-US" smtClean="0">
                <a:latin typeface="Courier New"/>
                <a:cs typeface="Courier New"/>
              </a:rPr>
              <a:t>Direction: Right</a:t>
            </a:r>
          </a:p>
          <a:p>
            <a:pPr lvl="1"/>
            <a:r>
              <a:rPr lang="en-US" smtClean="0">
                <a:latin typeface="Courier New"/>
                <a:cs typeface="Courier New"/>
              </a:rPr>
              <a:t>Instructor notes:currentNode.parentNode </a:t>
            </a:r>
            <a:r>
              <a:rPr lang="en-US" dirty="0" smtClean="0">
                <a:latin typeface="Courier New"/>
                <a:cs typeface="Courier New"/>
              </a:rPr>
              <a:t>= &lt;div&gt;</a:t>
            </a:r>
            <a:endParaRPr lang="en-US" dirty="0" smtClean="0"/>
          </a:p>
          <a:p>
            <a:pPr lvl="1"/>
            <a:r>
              <a:rPr lang="en-US" dirty="0" smtClean="0">
                <a:latin typeface="Courier New"/>
                <a:cs typeface="Courier New"/>
              </a:rPr>
              <a:t>currentNode.childNodes</a:t>
            </a:r>
            <a:r>
              <a:rPr lang="en-US" baseline="0" dirty="0" smtClean="0">
                <a:latin typeface="Courier New"/>
                <a:cs typeface="Courier New"/>
              </a:rPr>
              <a:t> = &lt;li&gt;jfk&lt;/li&gt;&lt;li&gt;lhr&lt;/li&gt;</a:t>
            </a:r>
            <a:endParaRPr lang="en-US" dirty="0" smtClean="0"/>
          </a:p>
          <a:p>
            <a:pPr marL="439689" lvl="1" defTabSz="879378">
              <a:defRPr/>
            </a:pPr>
            <a:r>
              <a:rPr lang="en-US" dirty="0" smtClean="0">
                <a:latin typeface="Courier New"/>
                <a:cs typeface="Courier New"/>
              </a:rPr>
              <a:t>currentNode.firstChild = </a:t>
            </a:r>
            <a:r>
              <a:rPr lang="en-US" baseline="0" dirty="0" smtClean="0">
                <a:latin typeface="Courier New"/>
                <a:cs typeface="Courier New"/>
              </a:rPr>
              <a:t>&lt;li&gt;jfk&lt;/li&gt;</a:t>
            </a:r>
            <a:endParaRPr lang="en-US" dirty="0" smtClean="0"/>
          </a:p>
          <a:p>
            <a:pPr lvl="1"/>
            <a:r>
              <a:rPr lang="en-US" dirty="0" smtClean="0">
                <a:latin typeface="Courier New"/>
                <a:cs typeface="Courier New"/>
              </a:rPr>
              <a:t>currentNode.lastChild = </a:t>
            </a:r>
            <a:r>
              <a:rPr lang="en-US" baseline="0" dirty="0" smtClean="0">
                <a:latin typeface="Courier New"/>
                <a:cs typeface="Courier New"/>
              </a:rPr>
              <a:t>&lt;li&gt;lhr&lt;/li&gt;</a:t>
            </a:r>
            <a:endParaRPr lang="en-US" dirty="0" smtClean="0"/>
          </a:p>
          <a:p>
            <a:pPr marL="439689" lvl="1" defTabSz="879378">
              <a:defRPr/>
            </a:pPr>
            <a:r>
              <a:rPr lang="en-US" dirty="0" smtClean="0">
                <a:latin typeface="Courier New"/>
                <a:cs typeface="Courier New"/>
              </a:rPr>
              <a:t>currentNode.nextSibling = &lt;h2&gt;Islands&lt;/h2&gt;</a:t>
            </a:r>
            <a:endParaRPr lang="en-US" dirty="0" smtClean="0"/>
          </a:p>
          <a:p>
            <a:pPr marL="439689" lvl="1" defTabSz="879378">
              <a:defRPr/>
            </a:pPr>
            <a:r>
              <a:rPr lang="en-US" dirty="0" smtClean="0">
                <a:latin typeface="Courier New"/>
                <a:cs typeface="Courier New"/>
              </a:rPr>
              <a:t>currentNode.previousSibling</a:t>
            </a:r>
            <a:r>
              <a:rPr lang="en-US" dirty="0" smtClean="0"/>
              <a:t>  = </a:t>
            </a:r>
            <a:r>
              <a:rPr lang="en-US" dirty="0">
                <a:latin typeface="Courier New"/>
                <a:cs typeface="Courier New"/>
              </a:rPr>
              <a:t>&lt;h2&gt;Airports&lt;/h2&gt;</a:t>
            </a:r>
          </a:p>
        </p:txBody>
      </p:sp>
    </p:spTree>
    <p:extLst>
      <p:ext uri="{BB962C8B-B14F-4D97-AF65-F5344CB8AC3E}">
        <p14:creationId xmlns:p14="http://schemas.microsoft.com/office/powerpoint/2010/main" val="340195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&lt;*s*o*u*r*c*e*&gt;*2*3*1*9*a*1*-*4*-*1*6*&lt;*/*s*o*u*r*c*e*&gt;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Element Content</a:t>
            </a:r>
          </a:p>
          <a:p>
            <a:r>
              <a:rPr lang="en-US" smtClean="0"/>
              <a:t>Direction: Left</a:t>
            </a:r>
          </a:p>
          <a:p>
            <a:r>
              <a:rPr lang="en-US" smtClean="0"/>
              <a:t>Instructor notes:</a:t>
            </a:r>
            <a:endParaRPr lang="en-US" dirty="0"/>
          </a:p>
        </p:txBody>
      </p:sp>
    </p:spTree>
    <p:extLst>
      <p:ext uri="{BB962C8B-B14F-4D97-AF65-F5344CB8AC3E}">
        <p14:creationId xmlns:p14="http://schemas.microsoft.com/office/powerpoint/2010/main" val="169322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&lt;*s*o*u*r*c*e*&gt;*2*3*1*9*a*1*-*4*-*1*7*&lt;*/*s*o*u*r*c*e*&gt;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3046681"/>
          </a:xfrm>
        </p:spPr>
        <p:txBody>
          <a:bodyPr/>
          <a:lstStyle/>
          <a:p>
            <a:r>
              <a:rPr lang="en-US" dirty="0" smtClean="0"/>
              <a:t>Jogger text: Element Content</a:t>
            </a:r>
          </a:p>
          <a:p>
            <a:r>
              <a:rPr lang="en-US" dirty="0" smtClean="0"/>
              <a:t>Direction: Right</a:t>
            </a:r>
          </a:p>
          <a:p>
            <a:r>
              <a:rPr lang="en-US" dirty="0" smtClean="0"/>
              <a:t>Instructor </a:t>
            </a:r>
            <a:r>
              <a:rPr lang="en-US" dirty="0" err="1" smtClean="0"/>
              <a:t>notes:There</a:t>
            </a:r>
            <a:r>
              <a:rPr lang="en-US" dirty="0" smtClean="0"/>
              <a:t> are other methods to retrieve the text content you may want to point out, but they do not work in all browsers:</a:t>
            </a:r>
          </a:p>
          <a:p>
            <a:r>
              <a:rPr lang="en-US" dirty="0">
                <a:latin typeface="Courier New" pitchFamily="49" charset="0"/>
                <a:cs typeface="Courier New" pitchFamily="49" charset="0"/>
              </a:rPr>
              <a:t>eleText = document.getElementById('</a:t>
            </a:r>
            <a:r>
              <a:rPr lang="en-US" dirty="0">
                <a:latin typeface="Courier New"/>
                <a:cs typeface="Courier New"/>
              </a:rPr>
              <a:t>myH2</a:t>
            </a:r>
            <a:r>
              <a:rPr lang="en-US" dirty="0">
                <a:latin typeface="Courier New" pitchFamily="49" charset="0"/>
                <a:cs typeface="Courier New" pitchFamily="49" charset="0"/>
              </a:rPr>
              <a:t>').</a:t>
            </a:r>
            <a:r>
              <a:rPr lang="en-US" b="1" dirty="0">
                <a:latin typeface="Courier New" pitchFamily="49" charset="0"/>
                <a:cs typeface="Courier New" pitchFamily="49" charset="0"/>
              </a:rPr>
              <a:t>textContent</a:t>
            </a:r>
            <a:r>
              <a:rPr lang="en-US" dirty="0">
                <a:latin typeface="Courier New" pitchFamily="49" charset="0"/>
                <a:cs typeface="Courier New" pitchFamily="49" charset="0"/>
              </a:rPr>
              <a:t>; </a:t>
            </a:r>
          </a:p>
          <a:p>
            <a:r>
              <a:rPr lang="en-US" dirty="0">
                <a:latin typeface="Courier New" pitchFamily="49" charset="0"/>
                <a:cs typeface="Courier New" pitchFamily="49" charset="0"/>
              </a:rPr>
              <a:t>eleText = document.getElementById('</a:t>
            </a:r>
            <a:r>
              <a:rPr lang="en-US" dirty="0">
                <a:latin typeface="Courier New"/>
                <a:cs typeface="Courier New"/>
              </a:rPr>
              <a:t>myH2</a:t>
            </a:r>
            <a:r>
              <a:rPr lang="en-US" dirty="0">
                <a:latin typeface="Courier New" pitchFamily="49" charset="0"/>
                <a:cs typeface="Courier New" pitchFamily="49" charset="0"/>
              </a:rPr>
              <a:t>').</a:t>
            </a:r>
            <a:r>
              <a:rPr lang="en-US" b="1" dirty="0">
                <a:latin typeface="Courier New" pitchFamily="49" charset="0"/>
                <a:cs typeface="Courier New" pitchFamily="49" charset="0"/>
              </a:rPr>
              <a:t>innerText</a:t>
            </a:r>
            <a:r>
              <a:rPr lang="en-US" dirty="0">
                <a:latin typeface="Courier New" pitchFamily="49" charset="0"/>
                <a:cs typeface="Courier New" pitchFamily="49" charset="0"/>
              </a:rPr>
              <a:t>;</a:t>
            </a:r>
          </a:p>
          <a:p>
            <a:endParaRPr lang="en-US" dirty="0" smtClean="0"/>
          </a:p>
          <a:p>
            <a:r>
              <a:rPr lang="en-GB" dirty="0"/>
              <a:t>Firefox23 does not support innerText and IE8 does not support textContent</a:t>
            </a:r>
            <a:r>
              <a:rPr lang="en-US" dirty="0" smtClean="0">
                <a:effectLst/>
              </a:rPr>
              <a:t> </a:t>
            </a:r>
            <a:endParaRPr lang="en-US" dirty="0" smtClean="0"/>
          </a:p>
          <a:p>
            <a:r>
              <a:rPr lang="en-GB" dirty="0"/>
              <a:t> if (!!el.textContent) {</a:t>
            </a:r>
            <a:br>
              <a:rPr lang="en-GB" dirty="0"/>
            </a:br>
            <a:r>
              <a:rPr lang="en-GB" dirty="0"/>
              <a:t>    el.textContent = text; </a:t>
            </a:r>
          </a:p>
          <a:p>
            <a:r>
              <a:rPr lang="en-GB" dirty="0"/>
              <a:t>} else { </a:t>
            </a:r>
          </a:p>
          <a:p>
            <a:r>
              <a:rPr lang="en-GB" dirty="0"/>
              <a:t>   el.innerText = text; </a:t>
            </a:r>
          </a:p>
          <a:p>
            <a:r>
              <a:rPr lang="en-GB" dirty="0"/>
              <a:t>}</a:t>
            </a:r>
            <a:endParaRPr lang="en-US" dirty="0"/>
          </a:p>
        </p:txBody>
      </p:sp>
    </p:spTree>
    <p:extLst>
      <p:ext uri="{BB962C8B-B14F-4D97-AF65-F5344CB8AC3E}">
        <p14:creationId xmlns:p14="http://schemas.microsoft.com/office/powerpoint/2010/main" val="243864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&lt;*s*o*u*r*c*e*&gt;*2*3*1*9*a*1*-*4*-*1*8*&lt;*/*s*o*u*r*c*e*&gt;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4747147"/>
          </a:xfrm>
        </p:spPr>
        <p:txBody>
          <a:bodyPr/>
          <a:lstStyle/>
          <a:p>
            <a:pPr marL="0" lvl="1" defTabSz="879378">
              <a:spcBef>
                <a:spcPts val="100"/>
              </a:spcBef>
              <a:defRPr/>
            </a:pPr>
            <a:r>
              <a:rPr lang="en-US" sz="1000" dirty="0" smtClean="0"/>
              <a:t>Jogger text: Other Methods</a:t>
            </a:r>
          </a:p>
          <a:p>
            <a:pPr marL="0" lvl="1" defTabSz="879378">
              <a:spcBef>
                <a:spcPts val="100"/>
              </a:spcBef>
              <a:defRPr/>
            </a:pPr>
            <a:r>
              <a:rPr lang="en-US" sz="1000" dirty="0" smtClean="0"/>
              <a:t>Direction: Left</a:t>
            </a:r>
          </a:p>
          <a:p>
            <a:pPr marL="0" lvl="1" defTabSz="879378">
              <a:spcBef>
                <a:spcPts val="100"/>
              </a:spcBef>
              <a:defRPr/>
            </a:pPr>
            <a:r>
              <a:rPr lang="en-US" sz="1000" dirty="0" smtClean="0"/>
              <a:t>Instructor </a:t>
            </a:r>
            <a:r>
              <a:rPr lang="en-US" sz="1000" dirty="0" err="1" smtClean="0"/>
              <a:t>notes:These</a:t>
            </a:r>
            <a:r>
              <a:rPr lang="en-US" sz="1000" dirty="0" smtClean="0"/>
              <a:t> methods are supported</a:t>
            </a:r>
            <a:r>
              <a:rPr lang="en-US" sz="1000" baseline="0" dirty="0" smtClean="0"/>
              <a:t> </a:t>
            </a:r>
            <a:r>
              <a:rPr lang="en-US" sz="1000" dirty="0" smtClean="0"/>
              <a:t>by IE8+</a:t>
            </a:r>
          </a:p>
          <a:p>
            <a:pPr>
              <a:spcBef>
                <a:spcPts val="100"/>
              </a:spcBef>
            </a:pPr>
            <a:r>
              <a:rPr lang="en-US" sz="1000" dirty="0">
                <a:latin typeface="Courier New"/>
                <a:cs typeface="Courier New"/>
              </a:rPr>
              <a:t>'#menu a' returns anchors inside the id=menu</a:t>
            </a:r>
          </a:p>
          <a:p>
            <a:pPr>
              <a:spcBef>
                <a:spcPts val="100"/>
              </a:spcBef>
            </a:pPr>
            <a:r>
              <a:rPr lang="en-US" sz="1000" dirty="0">
                <a:latin typeface="Courier New"/>
                <a:cs typeface="Courier New"/>
              </a:rPr>
              <a:t>'a,li' returns all anchors and all list items</a:t>
            </a:r>
          </a:p>
          <a:p>
            <a:pPr>
              <a:spcBef>
                <a:spcPts val="100"/>
              </a:spcBef>
            </a:pPr>
            <a:r>
              <a:rPr lang="en-US" sz="1000" dirty="0">
                <a:latin typeface="Courier New"/>
                <a:cs typeface="Courier New"/>
              </a:rPr>
              <a:t>'#menu a,li' returns anchors inside the id=menu and all list </a:t>
            </a:r>
            <a:r>
              <a:rPr lang="en-US" sz="1000" dirty="0" smtClean="0">
                <a:latin typeface="Courier New"/>
                <a:cs typeface="Courier New"/>
              </a:rPr>
              <a:t>items</a:t>
            </a:r>
            <a:endParaRPr lang="en-US" sz="1000" dirty="0" smtClean="0"/>
          </a:p>
          <a:p>
            <a:pPr>
              <a:spcBef>
                <a:spcPts val="100"/>
              </a:spcBef>
            </a:pPr>
            <a:r>
              <a:rPr lang="en-US" sz="1000" dirty="0" smtClean="0"/>
              <a:t>It's probably best to use a library like jQuery at this stage but …</a:t>
            </a:r>
          </a:p>
          <a:p>
            <a:pPr>
              <a:spcBef>
                <a:spcPts val="100"/>
              </a:spcBef>
            </a:pPr>
            <a:r>
              <a:rPr lang="en-US" sz="1000" dirty="0" smtClean="0"/>
              <a:t>// First, augment getElementsByClassName ()</a:t>
            </a:r>
          </a:p>
          <a:p>
            <a:pPr>
              <a:spcBef>
                <a:spcPts val="100"/>
              </a:spcBef>
            </a:pPr>
            <a:r>
              <a:rPr lang="en-US" sz="1000" dirty="0" smtClean="0"/>
              <a:t>if ( !document.getElementsByClassName ) {</a:t>
            </a:r>
          </a:p>
          <a:p>
            <a:pPr>
              <a:spcBef>
                <a:spcPts val="100"/>
              </a:spcBef>
            </a:pPr>
            <a:r>
              <a:rPr lang="en-US" sz="1000" dirty="0" smtClean="0"/>
              <a:t>   document.getElementsByClassName = function(cl, tag) {</a:t>
            </a:r>
          </a:p>
          <a:p>
            <a:pPr>
              <a:spcBef>
                <a:spcPts val="100"/>
              </a:spcBef>
            </a:pPr>
            <a:r>
              <a:rPr lang="en-US" sz="1000" dirty="0" smtClean="0"/>
              <a:t>      var els, matches = [],</a:t>
            </a:r>
          </a:p>
          <a:p>
            <a:pPr>
              <a:spcBef>
                <a:spcPts val="100"/>
              </a:spcBef>
            </a:pPr>
            <a:r>
              <a:rPr lang="en-US" sz="1000" dirty="0" smtClean="0"/>
              <a:t>         i = 0, len,</a:t>
            </a:r>
          </a:p>
          <a:p>
            <a:pPr>
              <a:spcBef>
                <a:spcPts val="100"/>
              </a:spcBef>
            </a:pPr>
            <a:r>
              <a:rPr lang="en-US" sz="1000" dirty="0" smtClean="0"/>
              <a:t>         regex = new RegExp('(?:\\s|^)' + cl + '(?:\\s|$)');</a:t>
            </a:r>
          </a:p>
          <a:p>
            <a:pPr>
              <a:spcBef>
                <a:spcPts val="100"/>
              </a:spcBef>
            </a:pPr>
            <a:r>
              <a:rPr lang="en-US" sz="1000" dirty="0" smtClean="0"/>
              <a:t>      // If no tag name is specified,</a:t>
            </a:r>
          </a:p>
          <a:p>
            <a:pPr>
              <a:spcBef>
                <a:spcPts val="100"/>
              </a:spcBef>
            </a:pPr>
            <a:r>
              <a:rPr lang="en-US" sz="1000" dirty="0" smtClean="0"/>
              <a:t>      // we have to grab EVERY element from the DOM    </a:t>
            </a:r>
          </a:p>
          <a:p>
            <a:pPr>
              <a:spcBef>
                <a:spcPts val="100"/>
              </a:spcBef>
            </a:pPr>
            <a:r>
              <a:rPr lang="en-US" sz="1000" dirty="0" smtClean="0"/>
              <a:t>      els = document.getElementsByTagName(tag || "*");</a:t>
            </a:r>
          </a:p>
          <a:p>
            <a:pPr>
              <a:spcBef>
                <a:spcPts val="100"/>
              </a:spcBef>
            </a:pPr>
            <a:r>
              <a:rPr lang="en-US" sz="1000" dirty="0" smtClean="0"/>
              <a:t>      if ( !els[0] ) return false;</a:t>
            </a:r>
          </a:p>
          <a:p>
            <a:pPr>
              <a:spcBef>
                <a:spcPts val="100"/>
              </a:spcBef>
            </a:pPr>
            <a:r>
              <a:rPr lang="en-US" sz="1000" dirty="0" smtClean="0"/>
              <a:t> </a:t>
            </a:r>
          </a:p>
          <a:p>
            <a:pPr>
              <a:spcBef>
                <a:spcPts val="100"/>
              </a:spcBef>
            </a:pPr>
            <a:r>
              <a:rPr lang="en-US" sz="1000" dirty="0" smtClean="0"/>
              <a:t>      for ( len = els.length; i &lt; len; i++ ) {</a:t>
            </a:r>
          </a:p>
          <a:p>
            <a:pPr>
              <a:spcBef>
                <a:spcPts val="100"/>
              </a:spcBef>
            </a:pPr>
            <a:r>
              <a:rPr lang="en-US" sz="1000" dirty="0" smtClean="0"/>
              <a:t>         if ( els[i].className.match(regex) ) {</a:t>
            </a:r>
          </a:p>
          <a:p>
            <a:pPr>
              <a:spcBef>
                <a:spcPts val="100"/>
              </a:spcBef>
            </a:pPr>
            <a:r>
              <a:rPr lang="en-US" sz="1000" dirty="0" smtClean="0"/>
              <a:t>            matches.push( els[i]);</a:t>
            </a:r>
          </a:p>
          <a:p>
            <a:pPr>
              <a:spcBef>
                <a:spcPts val="100"/>
              </a:spcBef>
            </a:pPr>
            <a:r>
              <a:rPr lang="en-US" sz="1000" dirty="0" smtClean="0"/>
              <a:t>         }</a:t>
            </a:r>
          </a:p>
          <a:p>
            <a:pPr>
              <a:spcBef>
                <a:spcPts val="100"/>
              </a:spcBef>
            </a:pPr>
            <a:r>
              <a:rPr lang="en-US" sz="1000" dirty="0" smtClean="0"/>
              <a:t>      }</a:t>
            </a:r>
          </a:p>
          <a:p>
            <a:pPr>
              <a:spcBef>
                <a:spcPts val="100"/>
              </a:spcBef>
            </a:pPr>
            <a:r>
              <a:rPr lang="en-US" sz="1000" dirty="0" smtClean="0"/>
              <a:t>      return matches; // an array of elements that have the desired classname</a:t>
            </a:r>
          </a:p>
          <a:p>
            <a:pPr>
              <a:spcBef>
                <a:spcPts val="100"/>
              </a:spcBef>
            </a:pPr>
            <a:r>
              <a:rPr lang="en-US" sz="1000" dirty="0" smtClean="0"/>
              <a:t>   };</a:t>
            </a:r>
          </a:p>
          <a:p>
            <a:pPr>
              <a:spcBef>
                <a:spcPts val="100"/>
              </a:spcBef>
            </a:pPr>
            <a:r>
              <a:rPr lang="en-US" sz="1000" dirty="0" smtClean="0"/>
              <a:t>}</a:t>
            </a:r>
          </a:p>
          <a:p>
            <a:pPr>
              <a:spcBef>
                <a:spcPts val="100"/>
              </a:spcBef>
            </a:pPr>
            <a:endParaRPr lang="en-US" sz="1000" dirty="0" smtClean="0"/>
          </a:p>
          <a:p>
            <a:pPr>
              <a:spcBef>
                <a:spcPts val="100"/>
              </a:spcBef>
            </a:pPr>
            <a:r>
              <a:rPr lang="en-US" sz="1000" dirty="0" smtClean="0"/>
              <a:t>(continued on next page)</a:t>
            </a:r>
          </a:p>
        </p:txBody>
      </p:sp>
    </p:spTree>
    <p:extLst>
      <p:ext uri="{BB962C8B-B14F-4D97-AF65-F5344CB8AC3E}">
        <p14:creationId xmlns:p14="http://schemas.microsoft.com/office/powerpoint/2010/main" val="548064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&lt;*s*o*u*r*c*e*&gt;*2*3*1*9*a*1*-*4*-*1*9*&lt;*/*s*o*u*r*c*e*&gt;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4413722"/>
          </a:xfrm>
        </p:spPr>
        <p:txBody>
          <a:bodyPr/>
          <a:lstStyle/>
          <a:p>
            <a:pPr>
              <a:spcBef>
                <a:spcPts val="100"/>
              </a:spcBef>
            </a:pPr>
            <a:r>
              <a:rPr lang="en-US" sz="1000" dirty="0" smtClean="0"/>
              <a:t>Jogger text: Accessing Style Information</a:t>
            </a:r>
          </a:p>
          <a:p>
            <a:pPr>
              <a:spcBef>
                <a:spcPts val="100"/>
              </a:spcBef>
            </a:pPr>
            <a:r>
              <a:rPr lang="en-US" sz="1000" dirty="0" smtClean="0"/>
              <a:t>Direction: Right</a:t>
            </a:r>
          </a:p>
          <a:p>
            <a:pPr>
              <a:spcBef>
                <a:spcPts val="100"/>
              </a:spcBef>
            </a:pPr>
            <a:r>
              <a:rPr lang="en-US" sz="1000" dirty="0" smtClean="0"/>
              <a:t>Instructor notes:(continued from previous page)</a:t>
            </a:r>
          </a:p>
          <a:p>
            <a:pPr>
              <a:spcBef>
                <a:spcPts val="100"/>
              </a:spcBef>
            </a:pPr>
            <a:endParaRPr lang="en-US" sz="1000" dirty="0" smtClean="0"/>
          </a:p>
          <a:p>
            <a:pPr>
              <a:spcBef>
                <a:spcPts val="100"/>
              </a:spcBef>
            </a:pPr>
            <a:r>
              <a:rPr lang="en-US" sz="1000" dirty="0" smtClean="0"/>
              <a:t>// </a:t>
            </a:r>
            <a:r>
              <a:rPr lang="en-US" sz="1000" dirty="0"/>
              <a:t>No create X-Browser $()</a:t>
            </a:r>
          </a:p>
          <a:p>
            <a:pPr>
              <a:spcBef>
                <a:spcPts val="100"/>
              </a:spcBef>
            </a:pPr>
            <a:r>
              <a:rPr lang="en-US" sz="1000" dirty="0"/>
              <a:t>// Very simple implementation. We're only checking for an id, class, or tag name.</a:t>
            </a:r>
          </a:p>
          <a:p>
            <a:pPr>
              <a:spcBef>
                <a:spcPts val="100"/>
              </a:spcBef>
            </a:pPr>
            <a:r>
              <a:rPr lang="en-US" sz="1000" dirty="0"/>
              <a:t>// Does not accept CSS selectors in pre-querySelector browsers.</a:t>
            </a:r>
          </a:p>
          <a:p>
            <a:pPr>
              <a:spcBef>
                <a:spcPts val="100"/>
              </a:spcBef>
            </a:pPr>
            <a:r>
              <a:rPr lang="en-US" sz="1000" dirty="0"/>
              <a:t>var $ = function(el, tag) {</a:t>
            </a:r>
          </a:p>
          <a:p>
            <a:pPr>
              <a:spcBef>
                <a:spcPts val="100"/>
              </a:spcBef>
            </a:pPr>
            <a:r>
              <a:rPr lang="en-US" sz="1000" dirty="0"/>
              <a:t>   var firstChar = el.charAt(0);</a:t>
            </a:r>
          </a:p>
          <a:p>
            <a:pPr>
              <a:spcBef>
                <a:spcPts val="100"/>
              </a:spcBef>
            </a:pPr>
            <a:r>
              <a:rPr lang="en-US" sz="1000" dirty="0"/>
              <a:t>  // If modern browser</a:t>
            </a:r>
          </a:p>
          <a:p>
            <a:pPr>
              <a:spcBef>
                <a:spcPts val="100"/>
              </a:spcBef>
            </a:pPr>
            <a:r>
              <a:rPr lang="en-US" sz="1000" dirty="0"/>
              <a:t>   if ( document.querySelectorAll ) return document.querySelectorAll(el);</a:t>
            </a:r>
          </a:p>
          <a:p>
            <a:pPr>
              <a:spcBef>
                <a:spcPts val="100"/>
              </a:spcBef>
            </a:pPr>
            <a:r>
              <a:rPr lang="en-US" sz="1000" dirty="0"/>
              <a:t>  // Otherwise</a:t>
            </a:r>
          </a:p>
          <a:p>
            <a:pPr>
              <a:spcBef>
                <a:spcPts val="100"/>
              </a:spcBef>
            </a:pPr>
            <a:r>
              <a:rPr lang="en-US" sz="1000" dirty="0"/>
              <a:t>   switch ( firstChar ) {</a:t>
            </a:r>
          </a:p>
          <a:p>
            <a:pPr>
              <a:spcBef>
                <a:spcPts val="100"/>
              </a:spcBef>
            </a:pPr>
            <a:r>
              <a:rPr lang="en-US" sz="1000" dirty="0"/>
              <a:t>      case "#":</a:t>
            </a:r>
          </a:p>
          <a:p>
            <a:pPr>
              <a:spcBef>
                <a:spcPts val="100"/>
              </a:spcBef>
            </a:pPr>
            <a:r>
              <a:rPr lang="en-US" sz="1000" dirty="0"/>
              <a:t>         return document.getElementById( el.slice(1) );</a:t>
            </a:r>
          </a:p>
          <a:p>
            <a:pPr>
              <a:spcBef>
                <a:spcPts val="100"/>
              </a:spcBef>
            </a:pPr>
            <a:r>
              <a:rPr lang="en-US" sz="1000" dirty="0"/>
              <a:t>      case ".":</a:t>
            </a:r>
          </a:p>
          <a:p>
            <a:pPr>
              <a:spcBef>
                <a:spcPts val="100"/>
              </a:spcBef>
            </a:pPr>
            <a:r>
              <a:rPr lang="en-US" sz="1000" dirty="0"/>
              <a:t>         return document.getElementsByClassName( el.slice(1), tag );</a:t>
            </a:r>
          </a:p>
          <a:p>
            <a:pPr>
              <a:spcBef>
                <a:spcPts val="100"/>
              </a:spcBef>
            </a:pPr>
            <a:r>
              <a:rPr lang="en-US" sz="1000" dirty="0"/>
              <a:t>      default:</a:t>
            </a:r>
          </a:p>
          <a:p>
            <a:pPr>
              <a:spcBef>
                <a:spcPts val="100"/>
              </a:spcBef>
            </a:pPr>
            <a:r>
              <a:rPr lang="en-US" sz="1000" dirty="0"/>
              <a:t>         return document.getElementsByTagName(el);</a:t>
            </a:r>
          </a:p>
          <a:p>
            <a:pPr>
              <a:spcBef>
                <a:spcPts val="100"/>
              </a:spcBef>
            </a:pPr>
            <a:r>
              <a:rPr lang="en-US" sz="1000" dirty="0"/>
              <a:t>   }</a:t>
            </a:r>
          </a:p>
          <a:p>
            <a:pPr>
              <a:spcBef>
                <a:spcPts val="100"/>
              </a:spcBef>
            </a:pPr>
            <a:r>
              <a:rPr lang="en-US" sz="1000" dirty="0"/>
              <a:t>};</a:t>
            </a:r>
          </a:p>
          <a:p>
            <a:pPr>
              <a:spcBef>
                <a:spcPts val="100"/>
              </a:spcBef>
            </a:pPr>
            <a:r>
              <a:rPr lang="en-US" sz="1000" dirty="0"/>
              <a:t>// Usage</a:t>
            </a:r>
          </a:p>
          <a:p>
            <a:pPr>
              <a:spcBef>
                <a:spcPts val="100"/>
              </a:spcBef>
            </a:pPr>
            <a:r>
              <a:rPr lang="en-US" sz="1000" dirty="0"/>
              <a:t>$('#container');</a:t>
            </a:r>
          </a:p>
          <a:p>
            <a:pPr>
              <a:spcBef>
                <a:spcPts val="100"/>
              </a:spcBef>
            </a:pPr>
            <a:r>
              <a:rPr lang="en-US" sz="1000" dirty="0"/>
              <a:t>$('.box'); // any element with a class of box</a:t>
            </a:r>
          </a:p>
          <a:p>
            <a:pPr>
              <a:spcBef>
                <a:spcPts val="100"/>
              </a:spcBef>
            </a:pPr>
            <a:r>
              <a:rPr lang="en-US" sz="1000" dirty="0"/>
              <a:t>$('.box', 'div'); // look for divs with a class of box</a:t>
            </a:r>
          </a:p>
          <a:p>
            <a:pPr>
              <a:spcBef>
                <a:spcPts val="100"/>
              </a:spcBef>
            </a:pPr>
            <a:r>
              <a:rPr lang="en-US" sz="1000" dirty="0"/>
              <a:t>$('p'); // get all p </a:t>
            </a:r>
            <a:r>
              <a:rPr lang="en-US" sz="1000" dirty="0" smtClean="0"/>
              <a:t>elements</a:t>
            </a:r>
            <a:endParaRPr lang="en-US" sz="1000" dirty="0"/>
          </a:p>
        </p:txBody>
      </p:sp>
    </p:spTree>
    <p:extLst>
      <p:ext uri="{BB962C8B-B14F-4D97-AF65-F5344CB8AC3E}">
        <p14:creationId xmlns:p14="http://schemas.microsoft.com/office/powerpoint/2010/main" val="658178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&lt;*s*o*u*r*c*e*&gt;*2*3*1*9*a*1*-*4*-*2*0*&lt;*/*s*o*u*r*c*e*&gt;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Changing an Element s Class</a:t>
            </a:r>
          </a:p>
          <a:p>
            <a:r>
              <a:rPr lang="en-US" smtClean="0"/>
              <a:t>Direction: Left</a:t>
            </a:r>
          </a:p>
          <a:p>
            <a:r>
              <a:rPr lang="en-US" smtClean="0"/>
              <a:t>Instructor notes:</a:t>
            </a:r>
            <a:endParaRPr lang="en-US" dirty="0"/>
          </a:p>
        </p:txBody>
      </p:sp>
    </p:spTree>
    <p:extLst>
      <p:ext uri="{BB962C8B-B14F-4D97-AF65-F5344CB8AC3E}">
        <p14:creationId xmlns:p14="http://schemas.microsoft.com/office/powerpoint/2010/main" val="2028489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&lt;*s*o*u*r*c*e*&gt;*2*3*1*9*a*1*-*4*-*2*1*&lt;*/*s*o*u*r*c*e*&gt;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4413722"/>
          </a:xfrm>
        </p:spPr>
        <p:txBody>
          <a:bodyPr/>
          <a:lstStyle/>
          <a:p>
            <a:pPr>
              <a:spcBef>
                <a:spcPts val="100"/>
              </a:spcBef>
            </a:pPr>
            <a:r>
              <a:rPr lang="en-US" sz="1000" dirty="0" smtClean="0"/>
              <a:t>Jogger text: Add and Remove Class Names</a:t>
            </a:r>
          </a:p>
          <a:p>
            <a:pPr>
              <a:spcBef>
                <a:spcPts val="100"/>
              </a:spcBef>
            </a:pPr>
            <a:r>
              <a:rPr lang="en-US" sz="1000" dirty="0" smtClean="0"/>
              <a:t>Direction: Right</a:t>
            </a:r>
          </a:p>
          <a:p>
            <a:pPr>
              <a:spcBef>
                <a:spcPts val="100"/>
              </a:spcBef>
            </a:pPr>
            <a:r>
              <a:rPr lang="en-US" sz="1000" dirty="0" smtClean="0"/>
              <a:t>Instructor notes:$('#target').addClass('myClass');  // plus removeClass() and toggleClass()</a:t>
            </a:r>
          </a:p>
          <a:p>
            <a:pPr>
              <a:spcBef>
                <a:spcPts val="100"/>
              </a:spcBef>
            </a:pPr>
            <a:endParaRPr lang="en-US" sz="1000" dirty="0" smtClean="0"/>
          </a:p>
          <a:p>
            <a:pPr>
              <a:spcBef>
                <a:spcPts val="100"/>
              </a:spcBef>
            </a:pPr>
            <a:r>
              <a:rPr lang="en-US" sz="1000" dirty="0" smtClean="0"/>
              <a:t>var target = document.querySelector('#target');</a:t>
            </a:r>
          </a:p>
          <a:p>
            <a:pPr>
              <a:spcBef>
                <a:spcPts val="100"/>
              </a:spcBef>
            </a:pPr>
            <a:r>
              <a:rPr lang="en-US" sz="1000" dirty="0" smtClean="0"/>
              <a:t>// Uses the new classList API to add, remove, and toggle class names</a:t>
            </a:r>
          </a:p>
          <a:p>
            <a:pPr>
              <a:spcBef>
                <a:spcPts val="100"/>
              </a:spcBef>
            </a:pPr>
            <a:r>
              <a:rPr lang="en-US" sz="1000" dirty="0" smtClean="0"/>
              <a:t>target.classList.add('myClass');</a:t>
            </a:r>
          </a:p>
          <a:p>
            <a:pPr>
              <a:spcBef>
                <a:spcPts val="100"/>
              </a:spcBef>
            </a:pPr>
            <a:r>
              <a:rPr lang="en-US" sz="1000" dirty="0" smtClean="0"/>
              <a:t>target.classList.remove('myClass');</a:t>
            </a:r>
          </a:p>
          <a:p>
            <a:pPr>
              <a:spcBef>
                <a:spcPts val="100"/>
              </a:spcBef>
            </a:pPr>
            <a:r>
              <a:rPr lang="en-US" sz="1000" dirty="0" smtClean="0"/>
              <a:t>target.classList.toggle('myClass'); </a:t>
            </a:r>
          </a:p>
          <a:p>
            <a:pPr>
              <a:spcBef>
                <a:spcPts val="100"/>
              </a:spcBef>
            </a:pPr>
            <a:endParaRPr lang="en-US" sz="1000" dirty="0" smtClean="0"/>
          </a:p>
          <a:p>
            <a:pPr>
              <a:spcBef>
                <a:spcPts val="100"/>
              </a:spcBef>
            </a:pPr>
            <a:r>
              <a:rPr lang="en-US" sz="1000" dirty="0" smtClean="0"/>
              <a:t>classList.js is a cross-browser JavaScript shim that fully implements element.classList</a:t>
            </a:r>
          </a:p>
          <a:p>
            <a:pPr>
              <a:spcBef>
                <a:spcPts val="100"/>
              </a:spcBef>
            </a:pPr>
            <a:endParaRPr lang="en-US" sz="1000" dirty="0" smtClean="0"/>
          </a:p>
          <a:p>
            <a:pPr>
              <a:spcBef>
                <a:spcPts val="100"/>
              </a:spcBef>
            </a:pPr>
            <a:r>
              <a:rPr lang="en-US" sz="1000" dirty="0" smtClean="0"/>
              <a:t>Pasted from &lt;https://github.com/eligrey/classList.js&gt; </a:t>
            </a:r>
          </a:p>
          <a:p>
            <a:pPr>
              <a:spcBef>
                <a:spcPts val="100"/>
              </a:spcBef>
            </a:pPr>
            <a:endParaRPr lang="en-US" sz="1000" dirty="0" smtClean="0"/>
          </a:p>
          <a:p>
            <a:pPr>
              <a:spcBef>
                <a:spcPts val="100"/>
              </a:spcBef>
            </a:pPr>
            <a:r>
              <a:rPr lang="en-US" sz="1000" dirty="0" smtClean="0"/>
              <a:t>var target = document.getElementById('target'),</a:t>
            </a:r>
          </a:p>
          <a:p>
            <a:pPr>
              <a:spcBef>
                <a:spcPts val="100"/>
              </a:spcBef>
            </a:pPr>
            <a:endParaRPr lang="en-US" sz="1000" dirty="0" smtClean="0"/>
          </a:p>
          <a:p>
            <a:pPr>
              <a:spcBef>
                <a:spcPts val="100"/>
              </a:spcBef>
            </a:pPr>
            <a:r>
              <a:rPr lang="en-US" sz="1000" dirty="0" smtClean="0"/>
              <a:t>    hasClass = function (el, cl) {</a:t>
            </a:r>
          </a:p>
          <a:p>
            <a:pPr>
              <a:spcBef>
                <a:spcPts val="100"/>
              </a:spcBef>
            </a:pPr>
            <a:r>
              <a:rPr lang="en-US" sz="1000" dirty="0" smtClean="0"/>
              <a:t>        var regex = new RegExp('(?:\\s|^)' + cl + '(?:\\s|$)');</a:t>
            </a:r>
          </a:p>
          <a:p>
            <a:pPr>
              <a:spcBef>
                <a:spcPts val="100"/>
              </a:spcBef>
            </a:pPr>
            <a:r>
              <a:rPr lang="en-US" sz="1000" dirty="0" smtClean="0"/>
              <a:t>        return !!el.className.match(regex);</a:t>
            </a:r>
          </a:p>
          <a:p>
            <a:pPr>
              <a:spcBef>
                <a:spcPts val="100"/>
              </a:spcBef>
            </a:pPr>
            <a:r>
              <a:rPr lang="en-US" sz="1000" dirty="0" smtClean="0"/>
              <a:t>    },</a:t>
            </a:r>
          </a:p>
          <a:p>
            <a:pPr>
              <a:spcBef>
                <a:spcPts val="100"/>
              </a:spcBef>
            </a:pPr>
            <a:endParaRPr lang="en-US" sz="1000" dirty="0" smtClean="0"/>
          </a:p>
          <a:p>
            <a:pPr>
              <a:spcBef>
                <a:spcPts val="100"/>
              </a:spcBef>
            </a:pPr>
            <a:r>
              <a:rPr lang="en-US" sz="1000" dirty="0" smtClean="0"/>
              <a:t>    addClass = function (el, cl) {</a:t>
            </a:r>
          </a:p>
          <a:p>
            <a:pPr>
              <a:spcBef>
                <a:spcPts val="100"/>
              </a:spcBef>
            </a:pPr>
            <a:r>
              <a:rPr lang="en-US" sz="1000" dirty="0" smtClean="0"/>
              <a:t>        el.className += ' ' + cl;</a:t>
            </a:r>
          </a:p>
          <a:p>
            <a:pPr>
              <a:spcBef>
                <a:spcPts val="100"/>
              </a:spcBef>
            </a:pPr>
            <a:r>
              <a:rPr lang="en-US" sz="1000" dirty="0" smtClean="0"/>
              <a:t>    },</a:t>
            </a:r>
          </a:p>
          <a:p>
            <a:pPr>
              <a:spcBef>
                <a:spcPts val="100"/>
              </a:spcBef>
            </a:pPr>
            <a:endParaRPr lang="en-US" sz="1000" dirty="0"/>
          </a:p>
          <a:p>
            <a:pPr>
              <a:spcBef>
                <a:spcPts val="100"/>
              </a:spcBef>
            </a:pPr>
            <a:r>
              <a:rPr lang="en-US" sz="1000" dirty="0" smtClean="0"/>
              <a:t>(continued on next page)</a:t>
            </a:r>
          </a:p>
        </p:txBody>
      </p:sp>
    </p:spTree>
    <p:extLst>
      <p:ext uri="{BB962C8B-B14F-4D97-AF65-F5344CB8AC3E}">
        <p14:creationId xmlns:p14="http://schemas.microsoft.com/office/powerpoint/2010/main" val="4158310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&lt;*s*o*u*r*c*e*&gt;*2*3*1*9*a*1*-*4*-*4*&lt;*/*s*o*u*r*c*e*&gt;</a:t>
            </a:r>
            <a:endParaRPr lang="en-US" sz="800" dirty="0">
              <a:solidFill>
                <a:srgbClr val="000000"/>
              </a:solidFill>
              <a:latin typeface="Arial"/>
            </a:endParaRPr>
          </a:p>
        </p:txBody>
      </p:sp>
      <p:sp>
        <p:nvSpPr>
          <p:cNvPr id="283652" name="Rectangle 4"/>
          <p:cNvSpPr>
            <a:spLocks noGrp="1" noRot="1" noChangeAspect="1" noChangeArrowheads="1" noTextEdit="1"/>
          </p:cNvSpPr>
          <p:nvPr>
            <p:ph type="sldImg"/>
          </p:nvPr>
        </p:nvSpPr>
        <p:spPr>
          <a:ln/>
        </p:spPr>
      </p:sp>
      <p:sp>
        <p:nvSpPr>
          <p:cNvPr id="283653" name="Rectangle 5"/>
          <p:cNvSpPr>
            <a:spLocks noGrp="1" noChangeArrowheads="1"/>
          </p:cNvSpPr>
          <p:nvPr>
            <p:ph type="body" idx="1"/>
          </p:nvPr>
        </p:nvSpPr>
        <p:spPr>
          <a:xfrm>
            <a:off x="229093" y="3957656"/>
            <a:ext cx="6488252" cy="1366221"/>
          </a:xfrm>
        </p:spPr>
        <p:txBody>
          <a:bodyPr>
            <a:spAutoFit/>
          </a:bodyPr>
          <a:lstStyle/>
          <a:p>
            <a:r>
              <a:rPr lang="en-US" smtClean="0"/>
              <a:t>Jogger text: What Is a Document Object Model (DOM)?</a:t>
            </a:r>
          </a:p>
          <a:p>
            <a:r>
              <a:rPr lang="en-US" smtClean="0"/>
              <a:t>Direction: Left</a:t>
            </a:r>
          </a:p>
          <a:p>
            <a:r>
              <a:rPr lang="en-US" smtClean="0"/>
              <a:t>Instructor notes:</a:t>
            </a:r>
            <a:endParaRPr lang="en-US" dirty="0"/>
          </a:p>
          <a:p>
            <a:r>
              <a:rPr lang="en-US" dirty="0"/>
              <a:t>Just a slide to get the whole concept of DOM across. Keep it very simple. Just mention that the DOM is simply the mechanism provided by the browser for us to access elements of the page. Also important to understand that all the JavaScript we write is simple manipulating objects provided by the browser.</a:t>
            </a:r>
          </a:p>
        </p:txBody>
      </p:sp>
    </p:spTree>
    <p:extLst>
      <p:ext uri="{BB962C8B-B14F-4D97-AF65-F5344CB8AC3E}">
        <p14:creationId xmlns:p14="http://schemas.microsoft.com/office/powerpoint/2010/main" val="3766446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&lt;*s*o*u*r*c*e*&gt;*2*3*1*9*a*1*-*4*-*2*2*&lt;*/*s*o*u*r*c*e*&gt;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4046955"/>
          </a:xfrm>
        </p:spPr>
        <p:txBody>
          <a:bodyPr/>
          <a:lstStyle/>
          <a:p>
            <a:r>
              <a:rPr lang="en-US" sz="1000" dirty="0" smtClean="0"/>
              <a:t>Jogger text: Creating and Inserting Nodes</a:t>
            </a:r>
          </a:p>
          <a:p>
            <a:r>
              <a:rPr lang="en-US" sz="1000" dirty="0" smtClean="0"/>
              <a:t>Direction: Left</a:t>
            </a:r>
          </a:p>
          <a:p>
            <a:r>
              <a:rPr lang="en-US" sz="1000" dirty="0" smtClean="0"/>
              <a:t>Instructor notes: (continued from previous page)</a:t>
            </a:r>
          </a:p>
          <a:p>
            <a:endParaRPr lang="en-US" sz="1000" dirty="0"/>
          </a:p>
          <a:p>
            <a:r>
              <a:rPr lang="en-US" sz="1000" dirty="0" smtClean="0"/>
              <a:t>removeClass </a:t>
            </a:r>
            <a:r>
              <a:rPr lang="en-US" sz="1000" dirty="0"/>
              <a:t>= function (el, cl) {</a:t>
            </a:r>
          </a:p>
          <a:p>
            <a:r>
              <a:rPr lang="en-US" sz="1000" dirty="0"/>
              <a:t>        var regex = new RegExp('(?:\\s|^)' + cl + '(?:\\s|$)');</a:t>
            </a:r>
          </a:p>
          <a:p>
            <a:r>
              <a:rPr lang="en-US" sz="1000" dirty="0"/>
              <a:t>        el.className = el.className.replace(regex, ' ');</a:t>
            </a:r>
          </a:p>
          <a:p>
            <a:r>
              <a:rPr lang="en-US" sz="1000" dirty="0"/>
              <a:t>    </a:t>
            </a:r>
            <a:r>
              <a:rPr lang="en-US" sz="1000" dirty="0" smtClean="0"/>
              <a:t>},</a:t>
            </a:r>
          </a:p>
          <a:p>
            <a:endParaRPr lang="en-US" sz="1000" dirty="0"/>
          </a:p>
          <a:p>
            <a:r>
              <a:rPr lang="en-US" sz="1000" dirty="0"/>
              <a:t>    toggleClass = function (el, cl) {</a:t>
            </a:r>
          </a:p>
          <a:p>
            <a:r>
              <a:rPr lang="en-US" sz="1000" dirty="0"/>
              <a:t>        hasClass(el, cl) ? removeClass(el, cl) : addClass(el, cl);</a:t>
            </a:r>
          </a:p>
          <a:p>
            <a:r>
              <a:rPr lang="en-US" sz="1000" dirty="0"/>
              <a:t>    </a:t>
            </a:r>
            <a:r>
              <a:rPr lang="en-US" sz="1000" dirty="0" smtClean="0"/>
              <a:t>};</a:t>
            </a:r>
          </a:p>
          <a:p>
            <a:endParaRPr lang="en-US" sz="1000" dirty="0"/>
          </a:p>
          <a:p>
            <a:r>
              <a:rPr lang="en-US" sz="1000" dirty="0"/>
              <a:t>addClass(target, 'myClass');</a:t>
            </a:r>
          </a:p>
          <a:p>
            <a:r>
              <a:rPr lang="en-US" sz="1000" dirty="0"/>
              <a:t>removeClass(target, 'myClass');</a:t>
            </a:r>
          </a:p>
          <a:p>
            <a:r>
              <a:rPr lang="en-US" sz="1000" dirty="0"/>
              <a:t>toggleClass(target, 'myClass'); // if the element does not have a class of 'myClass', add </a:t>
            </a:r>
            <a:r>
              <a:rPr lang="en-US" sz="1000" dirty="0" smtClean="0"/>
              <a:t>one</a:t>
            </a:r>
          </a:p>
          <a:p>
            <a:endParaRPr lang="en-US" sz="1000" dirty="0"/>
          </a:p>
          <a:p>
            <a:r>
              <a:rPr lang="en-US" sz="1000" dirty="0"/>
              <a:t>If ($(el).hasClass("someClass</a:t>
            </a:r>
            <a:r>
              <a:rPr lang="en-US" sz="1000" dirty="0" smtClean="0"/>
              <a:t>"))</a:t>
            </a:r>
          </a:p>
          <a:p>
            <a:endParaRPr lang="en-US" sz="1000" dirty="0"/>
          </a:p>
          <a:p>
            <a:r>
              <a:rPr lang="en-US" sz="1000" dirty="0"/>
              <a:t>If (el.classList.contains("someClass"))</a:t>
            </a:r>
          </a:p>
        </p:txBody>
      </p:sp>
    </p:spTree>
    <p:extLst>
      <p:ext uri="{BB962C8B-B14F-4D97-AF65-F5344CB8AC3E}">
        <p14:creationId xmlns:p14="http://schemas.microsoft.com/office/powerpoint/2010/main" val="2880134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&lt;*s*o*u*r*c*e*&gt;*2*3*1*9*a*1*-*4*-*2*3*&lt;*/*s*o*u*r*c*e*&gt;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Creating Attributes</a:t>
            </a:r>
          </a:p>
          <a:p>
            <a:r>
              <a:rPr lang="en-US" smtClean="0"/>
              <a:t>Direction: Right</a:t>
            </a:r>
          </a:p>
          <a:p>
            <a:r>
              <a:rPr lang="en-US" smtClean="0"/>
              <a:t>Instructor notes:</a:t>
            </a:r>
            <a:endParaRPr lang="en-US" dirty="0"/>
          </a:p>
        </p:txBody>
      </p:sp>
    </p:spTree>
    <p:extLst>
      <p:ext uri="{BB962C8B-B14F-4D97-AF65-F5344CB8AC3E}">
        <p14:creationId xmlns:p14="http://schemas.microsoft.com/office/powerpoint/2010/main" val="3038126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&lt;*s*o*u*r*c*e*&gt;*2*3*1*9*a*1*-*4*-*2*4*&lt;*/*s*o*u*r*c*e*&gt;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Create Node Function</a:t>
            </a:r>
          </a:p>
          <a:p>
            <a:r>
              <a:rPr lang="en-US" smtClean="0"/>
              <a:t>Direction: Left</a:t>
            </a:r>
          </a:p>
          <a:p>
            <a:r>
              <a:rPr lang="en-US" smtClean="0"/>
              <a:t>Instructor notes:</a:t>
            </a:r>
            <a:endParaRPr lang="en-US" dirty="0"/>
          </a:p>
        </p:txBody>
      </p:sp>
    </p:spTree>
    <p:extLst>
      <p:ext uri="{BB962C8B-B14F-4D97-AF65-F5344CB8AC3E}">
        <p14:creationId xmlns:p14="http://schemas.microsoft.com/office/powerpoint/2010/main" val="1030123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&lt;*s*o*u*r*c*e*&gt;*2*3*1*9*a*1*-*4*-*2*8*&lt;*/*s*o*u*r*c*e*&gt;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Programming With Events</a:t>
            </a:r>
          </a:p>
          <a:p>
            <a:r>
              <a:rPr lang="en-US" smtClean="0"/>
              <a:t>Direction: Left</a:t>
            </a:r>
          </a:p>
          <a:p>
            <a:r>
              <a:rPr lang="en-US" smtClean="0"/>
              <a:t>Instructor notes:</a:t>
            </a:r>
            <a:endParaRPr lang="en-US" dirty="0"/>
          </a:p>
        </p:txBody>
      </p:sp>
    </p:spTree>
    <p:extLst>
      <p:ext uri="{BB962C8B-B14F-4D97-AF65-F5344CB8AC3E}">
        <p14:creationId xmlns:p14="http://schemas.microsoft.com/office/powerpoint/2010/main" val="4211541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&lt;*s*o*u*r*c*e*&gt;*2*3*1*9*a*1*-*4*-*2*9*&lt;*/*s*o*u*r*c*e*&gt;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Programming With Events</a:t>
            </a:r>
          </a:p>
          <a:p>
            <a:r>
              <a:rPr lang="en-US" smtClean="0"/>
              <a:t>Direction: Right</a:t>
            </a:r>
          </a:p>
          <a:p>
            <a:r>
              <a:rPr lang="en-US" smtClean="0"/>
              <a:t>Instructor notes:</a:t>
            </a:r>
            <a:endParaRPr lang="en-US" dirty="0"/>
          </a:p>
        </p:txBody>
      </p:sp>
    </p:spTree>
    <p:extLst>
      <p:ext uri="{BB962C8B-B14F-4D97-AF65-F5344CB8AC3E}">
        <p14:creationId xmlns:p14="http://schemas.microsoft.com/office/powerpoint/2010/main" val="1216491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&lt;*s*o*u*r*c*e*&gt;*2*3*1*9*a*1*-*4*-*3*0*&lt;*/*s*o*u*r*c*e*&gt;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Many Types of Events</a:t>
            </a:r>
          </a:p>
          <a:p>
            <a:r>
              <a:rPr lang="en-US" smtClean="0"/>
              <a:t>Direction: Left</a:t>
            </a:r>
          </a:p>
          <a:p>
            <a:r>
              <a:rPr lang="en-US" smtClean="0"/>
              <a:t>Instructor notes:</a:t>
            </a:r>
            <a:endParaRPr lang="en-US" dirty="0"/>
          </a:p>
        </p:txBody>
      </p:sp>
    </p:spTree>
    <p:extLst>
      <p:ext uri="{BB962C8B-B14F-4D97-AF65-F5344CB8AC3E}">
        <p14:creationId xmlns:p14="http://schemas.microsoft.com/office/powerpoint/2010/main" val="2401860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&lt;*s*o*u*r*c*e*&gt;*2*3*1*9*a*1*-*4*-*3*1*&lt;*/*s*o*u*r*c*e*&gt;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Many Types of Events</a:t>
            </a:r>
          </a:p>
          <a:p>
            <a:r>
              <a:rPr lang="en-US" smtClean="0"/>
              <a:t>Direction: Right</a:t>
            </a:r>
          </a:p>
          <a:p>
            <a:r>
              <a:rPr lang="en-US" smtClean="0"/>
              <a:t>Instructor notes:</a:t>
            </a:r>
            <a:endParaRPr lang="en-US" dirty="0"/>
          </a:p>
        </p:txBody>
      </p:sp>
    </p:spTree>
    <p:extLst>
      <p:ext uri="{BB962C8B-B14F-4D97-AF65-F5344CB8AC3E}">
        <p14:creationId xmlns:p14="http://schemas.microsoft.com/office/powerpoint/2010/main" val="2602792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&lt;*s*o*u*r*c*e*&gt;*2*3*1*9*a*1*-*4*-*3*2*&lt;*/*s*o*u*r*c*e*&gt;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dirty="0" smtClean="0"/>
              <a:t>Jogger text: Adding Event Handlers</a:t>
            </a:r>
          </a:p>
          <a:p>
            <a:r>
              <a:rPr lang="en-US" dirty="0" smtClean="0"/>
              <a:t>Direction: Left</a:t>
            </a:r>
          </a:p>
          <a:p>
            <a:r>
              <a:rPr lang="en-US" dirty="0" smtClean="0"/>
              <a:t>Instructor notes:</a:t>
            </a:r>
            <a:endParaRPr lang="en-US" dirty="0"/>
          </a:p>
        </p:txBody>
      </p:sp>
    </p:spTree>
    <p:extLst>
      <p:ext uri="{BB962C8B-B14F-4D97-AF65-F5344CB8AC3E}">
        <p14:creationId xmlns:p14="http://schemas.microsoft.com/office/powerpoint/2010/main" val="3097930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&lt;*s*o*u*r*c*e*&gt;*2*3*1*9*a*1*-*4*-*3*3*&lt;*/*s*o*u*r*c*e*&gt;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dirty="0" smtClean="0"/>
              <a:t>Jogger text: Adding Event Handlers</a:t>
            </a:r>
          </a:p>
          <a:p>
            <a:r>
              <a:rPr lang="en-US" dirty="0" smtClean="0"/>
              <a:t>Direction: Right</a:t>
            </a:r>
          </a:p>
          <a:p>
            <a:r>
              <a:rPr lang="en-US" dirty="0" smtClean="0"/>
              <a:t>Instructor notes:</a:t>
            </a:r>
            <a:endParaRPr lang="en-US" dirty="0"/>
          </a:p>
        </p:txBody>
      </p:sp>
    </p:spTree>
    <p:extLst>
      <p:ext uri="{BB962C8B-B14F-4D97-AF65-F5344CB8AC3E}">
        <p14:creationId xmlns:p14="http://schemas.microsoft.com/office/powerpoint/2010/main" val="771863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&lt;*s*o*u*r*c*e*&gt;*2*3*1*9*a*1*-*4*-*3*4*&lt;*/*s*o*u*r*c*e*&gt;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addEventListener() Example</a:t>
            </a:r>
          </a:p>
          <a:p>
            <a:r>
              <a:rPr lang="en-US" smtClean="0"/>
              <a:t>Direction: Left</a:t>
            </a:r>
          </a:p>
          <a:p>
            <a:r>
              <a:rPr lang="en-US" smtClean="0"/>
              <a:t>Instructor notes:</a:t>
            </a:r>
            <a:endParaRPr lang="en-US" dirty="0"/>
          </a:p>
        </p:txBody>
      </p:sp>
    </p:spTree>
    <p:extLst>
      <p:ext uri="{BB962C8B-B14F-4D97-AF65-F5344CB8AC3E}">
        <p14:creationId xmlns:p14="http://schemas.microsoft.com/office/powerpoint/2010/main" val="2501430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&lt;*s*o*u*r*c*e*&gt;*2*3*1*9*a*1*-*4*-*5*&lt;*/*s*o*u*r*c*e*&gt;</a:t>
            </a:r>
            <a:endParaRPr lang="en-US" sz="800" dirty="0">
              <a:solidFill>
                <a:srgbClr val="000000"/>
              </a:solidFill>
              <a:latin typeface="Arial"/>
            </a:endParaRPr>
          </a:p>
        </p:txBody>
      </p:sp>
      <p:sp>
        <p:nvSpPr>
          <p:cNvPr id="1286152" name="Rectangle 8"/>
          <p:cNvSpPr>
            <a:spLocks noGrp="1" noRot="1" noChangeAspect="1" noChangeArrowheads="1" noTextEdit="1"/>
          </p:cNvSpPr>
          <p:nvPr>
            <p:ph type="sldImg"/>
          </p:nvPr>
        </p:nvSpPr>
        <p:spPr>
          <a:ln/>
        </p:spPr>
      </p:sp>
      <p:sp>
        <p:nvSpPr>
          <p:cNvPr id="1286153" name="Rectangle 9"/>
          <p:cNvSpPr>
            <a:spLocks noGrp="1" noChangeArrowheads="1"/>
          </p:cNvSpPr>
          <p:nvPr>
            <p:ph type="body" idx="1"/>
          </p:nvPr>
        </p:nvSpPr>
        <p:spPr>
          <a:xfrm>
            <a:off x="228602" y="3956981"/>
            <a:ext cx="6488113" cy="756823"/>
          </a:xfrm>
        </p:spPr>
        <p:txBody>
          <a:bodyPr>
            <a:spAutoFit/>
          </a:bodyPr>
          <a:lstStyle/>
          <a:p>
            <a:r>
              <a:rPr lang="en-US" smtClean="0"/>
              <a:t>Jogger text: DOM Hierarchy</a:t>
            </a:r>
          </a:p>
          <a:p>
            <a:r>
              <a:rPr lang="en-US" smtClean="0"/>
              <a:t>Direction: Left</a:t>
            </a:r>
          </a:p>
          <a:p>
            <a:r>
              <a:rPr lang="en-US" smtClean="0"/>
              <a:t>Instructor notes:</a:t>
            </a:r>
            <a:endParaRPr lang="en-GB" dirty="0" smtClean="0"/>
          </a:p>
        </p:txBody>
      </p:sp>
      <p:sp>
        <p:nvSpPr>
          <p:cNvPr id="2" name="TextBox 1"/>
          <p:cNvSpPr txBox="1"/>
          <p:nvPr/>
        </p:nvSpPr>
        <p:spPr>
          <a:xfrm>
            <a:off x="2286000" y="381000"/>
            <a:ext cx="3810000" cy="190500"/>
          </a:xfrm>
          <a:prstGeom prst="rect">
            <a:avLst/>
          </a:prstGeom>
          <a:noFill/>
        </p:spPr>
        <p:txBody>
          <a:bodyPr vert="horz" rtlCol="0">
            <a:spAutoFit/>
          </a:bodyPr>
          <a:lstStyle/>
          <a:p>
            <a:endParaRPr lang="en-US" dirty="0"/>
          </a:p>
        </p:txBody>
      </p:sp>
    </p:spTree>
    <p:extLst>
      <p:ext uri="{BB962C8B-B14F-4D97-AF65-F5344CB8AC3E}">
        <p14:creationId xmlns:p14="http://schemas.microsoft.com/office/powerpoint/2010/main" val="1108872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&lt;*s*o*u*r*c*e*&gt;*2*3*1*9*a*1*-*4*-*3*5*&lt;*/*s*o*u*r*c*e*&gt;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Advantages of the addEventListener() Technique</a:t>
            </a:r>
          </a:p>
          <a:p>
            <a:r>
              <a:rPr lang="en-US" smtClean="0"/>
              <a:t>Direction: Right</a:t>
            </a:r>
          </a:p>
          <a:p>
            <a:r>
              <a:rPr lang="en-US" smtClean="0"/>
              <a:t>Instructor notes:</a:t>
            </a:r>
            <a:endParaRPr lang="en-US" dirty="0"/>
          </a:p>
        </p:txBody>
      </p:sp>
    </p:spTree>
    <p:extLst>
      <p:ext uri="{BB962C8B-B14F-4D97-AF65-F5344CB8AC3E}">
        <p14:creationId xmlns:p14="http://schemas.microsoft.com/office/powerpoint/2010/main" val="833210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&lt;*s*o*u*r*c*e*&gt;*2*3*1*9*a*1*-*4*-*3*6*&lt;*/*s*o*u*r*c*e*&gt;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The event Object</a:t>
            </a:r>
          </a:p>
          <a:p>
            <a:r>
              <a:rPr lang="en-US" smtClean="0"/>
              <a:t>Direction: Left</a:t>
            </a:r>
          </a:p>
          <a:p>
            <a:r>
              <a:rPr lang="en-US" smtClean="0"/>
              <a:t>Instructor notes:</a:t>
            </a:r>
            <a:endParaRPr lang="en-US" dirty="0"/>
          </a:p>
        </p:txBody>
      </p:sp>
    </p:spTree>
    <p:extLst>
      <p:ext uri="{BB962C8B-B14F-4D97-AF65-F5344CB8AC3E}">
        <p14:creationId xmlns:p14="http://schemas.microsoft.com/office/powerpoint/2010/main" val="4381257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&lt;*s*o*u*r*c*e*&gt;*2*3*1*9*a*1*-*4*-*3*7*&lt;*/*s*o*u*r*c*e*&gt;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dirty="0" smtClean="0"/>
              <a:t>Jogger text: Removing Event Handlers</a:t>
            </a:r>
          </a:p>
          <a:p>
            <a:r>
              <a:rPr lang="en-US" dirty="0" smtClean="0"/>
              <a:t>Direction: Right</a:t>
            </a:r>
          </a:p>
          <a:p>
            <a:r>
              <a:rPr lang="en-US" dirty="0" smtClean="0"/>
              <a:t>Instructor notes:</a:t>
            </a:r>
            <a:endParaRPr lang="en-US" dirty="0"/>
          </a:p>
        </p:txBody>
      </p:sp>
    </p:spTree>
    <p:extLst>
      <p:ext uri="{BB962C8B-B14F-4D97-AF65-F5344CB8AC3E}">
        <p14:creationId xmlns:p14="http://schemas.microsoft.com/office/powerpoint/2010/main" val="3733544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&lt;*s*o*u*r*c*e*&gt;*2*3*1*9*a*1*-*4*-*3*8*&lt;*/*s*o*u*r*c*e*&gt;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Preventing Default Behavior</a:t>
            </a:r>
          </a:p>
          <a:p>
            <a:r>
              <a:rPr lang="en-US" smtClean="0"/>
              <a:t>Direction: Left</a:t>
            </a:r>
          </a:p>
          <a:p>
            <a:r>
              <a:rPr lang="en-US" smtClean="0"/>
              <a:t>Instructor notes:</a:t>
            </a:r>
            <a:endParaRPr lang="en-US" dirty="0"/>
          </a:p>
        </p:txBody>
      </p:sp>
    </p:spTree>
    <p:extLst>
      <p:ext uri="{BB962C8B-B14F-4D97-AF65-F5344CB8AC3E}">
        <p14:creationId xmlns:p14="http://schemas.microsoft.com/office/powerpoint/2010/main" val="15286112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&lt;*s*o*u*r*c*e*&gt;*2*3*1*9*a*1*-*4*-*3*9*&lt;*/*s*o*u*r*c*e*&gt;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Event Phases</a:t>
            </a:r>
          </a:p>
          <a:p>
            <a:r>
              <a:rPr lang="en-US" smtClean="0"/>
              <a:t>Direction: Right</a:t>
            </a:r>
          </a:p>
          <a:p>
            <a:r>
              <a:rPr lang="en-US" smtClean="0"/>
              <a:t>Instructor notes:</a:t>
            </a:r>
            <a:endParaRPr lang="en-US" dirty="0"/>
          </a:p>
        </p:txBody>
      </p:sp>
    </p:spTree>
    <p:extLst>
      <p:ext uri="{BB962C8B-B14F-4D97-AF65-F5344CB8AC3E}">
        <p14:creationId xmlns:p14="http://schemas.microsoft.com/office/powerpoint/2010/main" val="5219541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&lt;*s*o*u*r*c*e*&gt;*2*3*1*9*a*1*-*4*-*4*0*&lt;*/*s*o*u*r*c*e*&gt;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Event Phases</a:t>
            </a:r>
          </a:p>
          <a:p>
            <a:r>
              <a:rPr lang="en-US" smtClean="0"/>
              <a:t>Direction: Left</a:t>
            </a:r>
          </a:p>
          <a:p>
            <a:r>
              <a:rPr lang="en-US" smtClean="0"/>
              <a:t>Instructor notes:</a:t>
            </a:r>
            <a:endParaRPr lang="en-US" dirty="0"/>
          </a:p>
        </p:txBody>
      </p:sp>
    </p:spTree>
    <p:extLst>
      <p:ext uri="{BB962C8B-B14F-4D97-AF65-F5344CB8AC3E}">
        <p14:creationId xmlns:p14="http://schemas.microsoft.com/office/powerpoint/2010/main" val="18840931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&lt;*s*o*u*r*c*e*&gt;*2*3*1*9*a*1*-*4*-*4*1*&lt;*/*s*o*u*r*c*e*&gt;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Capture vs. Bubble Example</a:t>
            </a:r>
          </a:p>
          <a:p>
            <a:r>
              <a:rPr lang="en-US" smtClean="0"/>
              <a:t>Direction: Right</a:t>
            </a:r>
          </a:p>
          <a:p>
            <a:r>
              <a:rPr lang="en-US" smtClean="0"/>
              <a:t>Instructor notes:Run </a:t>
            </a:r>
            <a:r>
              <a:rPr lang="en-US" dirty="0" smtClean="0"/>
              <a:t>this code and click on each div for</a:t>
            </a:r>
            <a:r>
              <a:rPr lang="en-US" baseline="0" dirty="0" smtClean="0"/>
              <a:t> each example</a:t>
            </a:r>
            <a:endParaRPr lang="en-US" dirty="0"/>
          </a:p>
        </p:txBody>
      </p:sp>
    </p:spTree>
    <p:extLst>
      <p:ext uri="{BB962C8B-B14F-4D97-AF65-F5344CB8AC3E}">
        <p14:creationId xmlns:p14="http://schemas.microsoft.com/office/powerpoint/2010/main" val="8074297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&lt;*s*o*u*r*c*e*&gt;*2*3*1*9*a*1*-*4*-*4*2*&lt;*/*s*o*u*r*c*e*&gt;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Which Should I Use: Bubble or Capture?</a:t>
            </a:r>
          </a:p>
          <a:p>
            <a:r>
              <a:rPr lang="en-US" smtClean="0"/>
              <a:t>Direction: Left</a:t>
            </a:r>
          </a:p>
          <a:p>
            <a:r>
              <a:rPr lang="en-US" smtClean="0"/>
              <a:t>Instructor notes:</a:t>
            </a:r>
            <a:endParaRPr lang="en-US" dirty="0"/>
          </a:p>
        </p:txBody>
      </p:sp>
    </p:spTree>
    <p:extLst>
      <p:ext uri="{BB962C8B-B14F-4D97-AF65-F5344CB8AC3E}">
        <p14:creationId xmlns:p14="http://schemas.microsoft.com/office/powerpoint/2010/main" val="1565539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&lt;*s*o*u*r*c*e*&gt;*2*3*1*9*a*1*-*4*-*4*3*&lt;*/*s*o*u*r*c*e*&gt;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dirty="0" smtClean="0"/>
              <a:t>Jogger text: The this Reference in Event Handlers</a:t>
            </a:r>
          </a:p>
          <a:p>
            <a:r>
              <a:rPr lang="en-US" dirty="0" smtClean="0"/>
              <a:t>Direction: Right</a:t>
            </a:r>
          </a:p>
          <a:p>
            <a:r>
              <a:rPr lang="en-US" dirty="0" smtClean="0"/>
              <a:t>Instructor notes:</a:t>
            </a:r>
            <a:endParaRPr lang="en-US" dirty="0"/>
          </a:p>
        </p:txBody>
      </p:sp>
    </p:spTree>
    <p:extLst>
      <p:ext uri="{BB962C8B-B14F-4D97-AF65-F5344CB8AC3E}">
        <p14:creationId xmlns:p14="http://schemas.microsoft.com/office/powerpoint/2010/main" val="39522322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&lt;*s*o*u*r*c*e*&gt;*2*3*1*9*a*1*-*4*-*4*4*&lt;*/*s*o*u*r*c*e*&gt;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1975619"/>
          </a:xfrm>
        </p:spPr>
        <p:txBody>
          <a:bodyPr/>
          <a:lstStyle/>
          <a:p>
            <a:r>
              <a:rPr lang="en-US" smtClean="0"/>
              <a:t>Jogger text: Event Delegation</a:t>
            </a:r>
          </a:p>
          <a:p>
            <a:r>
              <a:rPr lang="en-US" smtClean="0"/>
              <a:t>Direction: Left</a:t>
            </a:r>
          </a:p>
          <a:p>
            <a:r>
              <a:rPr lang="en-US" smtClean="0"/>
              <a:t>Instructor notes:Event </a:t>
            </a:r>
            <a:r>
              <a:rPr lang="en-US" dirty="0" smtClean="0"/>
              <a:t>delegation allows you to avoid adding event listeners to specific nodes;  instead, the event listener is added to one parent.  That event listener analyzes bubbled events to find a match on child elements. </a:t>
            </a:r>
          </a:p>
          <a:p>
            <a:r>
              <a:rPr lang="en-US" dirty="0" smtClean="0"/>
              <a:t>Important to assign a listener higher in the DOM to avoid adding listeners to potentially many child elements. Additionally, adding new children can mean having to re-establish all the sibling listeners, whereas, with event delegation this is not an issue.</a:t>
            </a:r>
          </a:p>
          <a:p>
            <a:endParaRPr lang="en-US" dirty="0"/>
          </a:p>
        </p:txBody>
      </p:sp>
    </p:spTree>
    <p:extLst>
      <p:ext uri="{BB962C8B-B14F-4D97-AF65-F5344CB8AC3E}">
        <p14:creationId xmlns:p14="http://schemas.microsoft.com/office/powerpoint/2010/main" val="547849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9"/>
            <a:ext cx="6488113" cy="756823"/>
          </a:xfrm>
        </p:spPr>
        <p:txBody>
          <a:bodyPr>
            <a:spAutoFit/>
          </a:bodyPr>
          <a:lstStyle/>
          <a:p>
            <a:r>
              <a:rPr lang="en-US" smtClean="0"/>
              <a:t>Jogger text: HTML DOM Tree</a:t>
            </a:r>
          </a:p>
          <a:p>
            <a:r>
              <a:rPr lang="en-US" smtClean="0"/>
              <a:t>Direction: Right</a:t>
            </a:r>
          </a:p>
          <a:p>
            <a:r>
              <a:rPr lang="en-US" smtClean="0"/>
              <a:t>Instructor notes:</a:t>
            </a:r>
            <a:endParaRPr lang="en-GB" dirty="0" smtClean="0"/>
          </a:p>
        </p:txBody>
      </p:sp>
    </p:spTree>
    <p:extLst>
      <p:ext uri="{BB962C8B-B14F-4D97-AF65-F5344CB8AC3E}">
        <p14:creationId xmlns:p14="http://schemas.microsoft.com/office/powerpoint/2010/main" val="20087386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&lt;*s*o*u*r*c*e*&gt;*2*3*1*9*a*1*-*4*-*4*5*&lt;*/*s*o*u*r*c*e*&gt;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Event Delegation</a:t>
            </a:r>
          </a:p>
          <a:p>
            <a:r>
              <a:rPr lang="en-US" smtClean="0"/>
              <a:t>Direction: Right</a:t>
            </a:r>
          </a:p>
          <a:p>
            <a:r>
              <a:rPr lang="en-US" smtClean="0"/>
              <a:t>Instructor notes:</a:t>
            </a:r>
            <a:endParaRPr lang="en-US" dirty="0"/>
          </a:p>
        </p:txBody>
      </p:sp>
    </p:spTree>
    <p:extLst>
      <p:ext uri="{BB962C8B-B14F-4D97-AF65-F5344CB8AC3E}">
        <p14:creationId xmlns:p14="http://schemas.microsoft.com/office/powerpoint/2010/main" val="14156849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&lt;*s*o*u*r*c*e*&gt;*2*3*1*9*a*1*-*4*-*4*8*&lt;*/*s*o*u*r*c*e*&gt;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Gracefully Handling Errors</a:t>
            </a:r>
          </a:p>
          <a:p>
            <a:r>
              <a:rPr lang="en-US" smtClean="0"/>
              <a:t>Direction: Left</a:t>
            </a:r>
          </a:p>
          <a:p>
            <a:r>
              <a:rPr lang="en-US" smtClean="0"/>
              <a:t>Instructor notes:</a:t>
            </a:r>
            <a:endParaRPr lang="en-US" dirty="0"/>
          </a:p>
        </p:txBody>
      </p:sp>
    </p:spTree>
    <p:extLst>
      <p:ext uri="{BB962C8B-B14F-4D97-AF65-F5344CB8AC3E}">
        <p14:creationId xmlns:p14="http://schemas.microsoft.com/office/powerpoint/2010/main" val="11368504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&lt;*s*o*u*r*c*e*&gt;*2*3*1*9*a*1*-*4*-*4*9*&lt;*/*s*o*u*r*c*e*&gt;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The try   catch   finally Statement</a:t>
            </a:r>
          </a:p>
          <a:p>
            <a:r>
              <a:rPr lang="en-US" smtClean="0"/>
              <a:t>Direction: Right</a:t>
            </a:r>
          </a:p>
          <a:p>
            <a:r>
              <a:rPr lang="en-US" smtClean="0"/>
              <a:t>Instructor notes:</a:t>
            </a:r>
            <a:endParaRPr lang="en-US" dirty="0"/>
          </a:p>
        </p:txBody>
      </p:sp>
    </p:spTree>
    <p:extLst>
      <p:ext uri="{BB962C8B-B14F-4D97-AF65-F5344CB8AC3E}">
        <p14:creationId xmlns:p14="http://schemas.microsoft.com/office/powerpoint/2010/main" val="23433356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&lt;*s*o*u*r*c*e*&gt;*2*3*1*9*a*1*-*4*-*5*0*&lt;*/*s*o*u*r*c*e*&gt;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The Error Object</a:t>
            </a:r>
          </a:p>
          <a:p>
            <a:r>
              <a:rPr lang="en-US" smtClean="0"/>
              <a:t>Direction: Left</a:t>
            </a:r>
          </a:p>
          <a:p>
            <a:r>
              <a:rPr lang="en-US" smtClean="0"/>
              <a:t>Instructor notes:</a:t>
            </a:r>
            <a:endParaRPr lang="en-US" dirty="0"/>
          </a:p>
        </p:txBody>
      </p:sp>
    </p:spTree>
    <p:extLst>
      <p:ext uri="{BB962C8B-B14F-4D97-AF65-F5344CB8AC3E}">
        <p14:creationId xmlns:p14="http://schemas.microsoft.com/office/powerpoint/2010/main" val="3007999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&lt;*s*o*u*r*c*e*&gt;*2*3*1*9*a*1*-*4*-*5*1*&lt;*/*s*o*u*r*c*e*&gt;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996889"/>
          </a:xfrm>
        </p:spPr>
        <p:txBody>
          <a:bodyPr/>
          <a:lstStyle/>
          <a:p>
            <a:r>
              <a:rPr lang="en-US" smtClean="0"/>
              <a:t>Jogger text: Error Handling Example</a:t>
            </a:r>
          </a:p>
          <a:p>
            <a:r>
              <a:rPr lang="en-US" smtClean="0"/>
              <a:t>Direction: Right</a:t>
            </a:r>
          </a:p>
          <a:p>
            <a:r>
              <a:rPr lang="en-US" smtClean="0"/>
              <a:t>Instructor notes:You </a:t>
            </a:r>
            <a:r>
              <a:rPr lang="en-US" dirty="0" smtClean="0"/>
              <a:t>need to run this code for it to make</a:t>
            </a:r>
            <a:r>
              <a:rPr lang="en-US" baseline="0" dirty="0" smtClean="0"/>
              <a:t> sense.</a:t>
            </a:r>
          </a:p>
          <a:p>
            <a:r>
              <a:rPr lang="en-US" baseline="0" dirty="0" smtClean="0"/>
              <a:t>You guess a value in the text field and it gives you hints if you get it right</a:t>
            </a:r>
            <a:endParaRPr lang="en-US" dirty="0"/>
          </a:p>
        </p:txBody>
      </p:sp>
    </p:spTree>
    <p:extLst>
      <p:ext uri="{BB962C8B-B14F-4D97-AF65-F5344CB8AC3E}">
        <p14:creationId xmlns:p14="http://schemas.microsoft.com/office/powerpoint/2010/main" val="800250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&lt;*s*o*u*r*c*e*&gt;*2*3*1*9*a*1*-*4*-*7*&lt;*/*s*o*u*r*c*e*&gt;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Jogger text: JavaScript DOM: Key Objects</a:t>
            </a:r>
          </a:p>
          <a:p>
            <a:r>
              <a:rPr lang="en-US" smtClean="0"/>
              <a:t>Direction: Left</a:t>
            </a:r>
          </a:p>
          <a:p>
            <a:r>
              <a:rPr lang="en-US" smtClean="0"/>
              <a:t>Instructor notes:</a:t>
            </a:r>
            <a:endParaRPr lang="en-US" dirty="0"/>
          </a:p>
        </p:txBody>
      </p:sp>
    </p:spTree>
    <p:extLst>
      <p:ext uri="{BB962C8B-B14F-4D97-AF65-F5344CB8AC3E}">
        <p14:creationId xmlns:p14="http://schemas.microsoft.com/office/powerpoint/2010/main" val="3786171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&lt;*s*o*u*r*c*e*&gt;*2*3*1*9*a*1*-*4*-*8*&lt;*/*s*o*u*r*c*e*&gt;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Selecting Elements in the DOM</a:t>
            </a:r>
          </a:p>
          <a:p>
            <a:r>
              <a:rPr lang="en-US" smtClean="0"/>
              <a:t>Direction: Left</a:t>
            </a:r>
          </a:p>
          <a:p>
            <a:r>
              <a:rPr lang="en-US" smtClean="0"/>
              <a:t>Instructor notes:</a:t>
            </a:r>
            <a:endParaRPr lang="en-US" dirty="0"/>
          </a:p>
        </p:txBody>
      </p:sp>
    </p:spTree>
    <p:extLst>
      <p:ext uri="{BB962C8B-B14F-4D97-AF65-F5344CB8AC3E}">
        <p14:creationId xmlns:p14="http://schemas.microsoft.com/office/powerpoint/2010/main" val="2509275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&lt;*s*o*u*r*c*e*&gt;*2*3*1*9*a*1*-*4*-*9*&lt;*/*s*o*u*r*c*e*&gt;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2437283"/>
          </a:xfrm>
        </p:spPr>
        <p:txBody>
          <a:bodyPr/>
          <a:lstStyle/>
          <a:p>
            <a:pPr defTabSz="879378">
              <a:defRPr/>
            </a:pPr>
            <a:r>
              <a:rPr lang="en-US" smtClean="0">
                <a:latin typeface="Courier New"/>
                <a:cs typeface="Courier New"/>
              </a:rPr>
              <a:t>Jogger text: Selecting Elements in the DOM</a:t>
            </a:r>
          </a:p>
          <a:p>
            <a:pPr defTabSz="879378">
              <a:defRPr/>
            </a:pPr>
            <a:r>
              <a:rPr lang="en-US" smtClean="0">
                <a:latin typeface="Courier New"/>
                <a:cs typeface="Courier New"/>
              </a:rPr>
              <a:t>Direction: Right</a:t>
            </a:r>
          </a:p>
          <a:p>
            <a:pPr defTabSz="879378">
              <a:defRPr/>
            </a:pPr>
            <a:r>
              <a:rPr lang="en-US" smtClean="0">
                <a:latin typeface="Courier New"/>
                <a:cs typeface="Courier New"/>
              </a:rPr>
              <a:t>Instructor notes:var </a:t>
            </a:r>
            <a:r>
              <a:rPr lang="en-US" dirty="0">
                <a:latin typeface="Courier New"/>
                <a:cs typeface="Courier New"/>
              </a:rPr>
              <a:t>nList = document.getElementsByTagName('li');</a:t>
            </a:r>
          </a:p>
          <a:p>
            <a:r>
              <a:rPr lang="en-US" dirty="0" smtClean="0"/>
              <a:t>returns all the &lt;li&gt;s</a:t>
            </a:r>
            <a:r>
              <a:rPr lang="en-US" baseline="0" dirty="0" smtClean="0"/>
              <a:t> – 9 of them</a:t>
            </a:r>
          </a:p>
          <a:p>
            <a:endParaRPr lang="en-US" baseline="0" dirty="0" smtClean="0"/>
          </a:p>
          <a:p>
            <a:r>
              <a:rPr lang="en-US" dirty="0">
                <a:latin typeface="Courier New"/>
                <a:cs typeface="Courier New"/>
              </a:rPr>
              <a:t>var ap = document.getElementById('airports');</a:t>
            </a:r>
          </a:p>
          <a:p>
            <a:r>
              <a:rPr lang="en-US" dirty="0">
                <a:latin typeface="Courier New"/>
                <a:cs typeface="Courier New"/>
              </a:rPr>
              <a:t>var aList = ap.getElementsByTagName('li');</a:t>
            </a:r>
          </a:p>
          <a:p>
            <a:r>
              <a:rPr lang="en-US" dirty="0">
                <a:latin typeface="Courier New"/>
                <a:cs typeface="Courier New"/>
              </a:rPr>
              <a:t>returns just the &lt;li&gt;s under airports – 4 of them</a:t>
            </a:r>
          </a:p>
          <a:p>
            <a:endParaRPr lang="en-US" baseline="0" dirty="0" smtClean="0"/>
          </a:p>
          <a:p>
            <a:endParaRPr lang="en-US" dirty="0"/>
          </a:p>
        </p:txBody>
      </p:sp>
    </p:spTree>
    <p:extLst>
      <p:ext uri="{BB962C8B-B14F-4D97-AF65-F5344CB8AC3E}">
        <p14:creationId xmlns:p14="http://schemas.microsoft.com/office/powerpoint/2010/main" val="4167474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&lt;*s*o*u*r*c*e*&gt;*2*3*1*9*a*1*-*4*-*1*0*&lt;*/*s*o*u*r*c*e*&gt;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Selecting Elements in the DOM</a:t>
            </a:r>
          </a:p>
          <a:p>
            <a:r>
              <a:rPr lang="en-US" smtClean="0"/>
              <a:t>Direction: Left</a:t>
            </a:r>
          </a:p>
          <a:p>
            <a:r>
              <a:rPr lang="en-US" smtClean="0"/>
              <a:t>Instructor notes:</a:t>
            </a:r>
            <a:endParaRPr lang="en-US" dirty="0"/>
          </a:p>
        </p:txBody>
      </p:sp>
    </p:spTree>
    <p:extLst>
      <p:ext uri="{BB962C8B-B14F-4D97-AF65-F5344CB8AC3E}">
        <p14:creationId xmlns:p14="http://schemas.microsoft.com/office/powerpoint/2010/main" val="1934358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&lt;*s*o*u*r*c*e*&gt;*2*3*1*9*a*1*-*4*-*1*1*&lt;*/*s*o*u*r*c*e*&gt;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1" y="3957638"/>
            <a:ext cx="6488113" cy="756823"/>
          </a:xfrm>
        </p:spPr>
        <p:txBody>
          <a:bodyPr/>
          <a:lstStyle/>
          <a:p>
            <a:r>
              <a:rPr lang="en-US" smtClean="0"/>
              <a:t>Jogger text: Element Properties</a:t>
            </a:r>
          </a:p>
          <a:p>
            <a:r>
              <a:rPr lang="en-US" smtClean="0"/>
              <a:t>Direction: Right</a:t>
            </a:r>
          </a:p>
          <a:p>
            <a:r>
              <a:rPr lang="en-US" smtClean="0"/>
              <a:t>Instructor notes:</a:t>
            </a:r>
            <a:endParaRPr lang="en-US" dirty="0"/>
          </a:p>
        </p:txBody>
      </p:sp>
    </p:spTree>
    <p:extLst>
      <p:ext uri="{BB962C8B-B14F-4D97-AF65-F5344CB8AC3E}">
        <p14:creationId xmlns:p14="http://schemas.microsoft.com/office/powerpoint/2010/main" val="503083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37576" name="Rectangle 2056"/>
          <p:cNvSpPr>
            <a:spLocks noGrp="1" noChangeArrowheads="1"/>
          </p:cNvSpPr>
          <p:nvPr>
            <p:ph type="ctrTitle" sz="quarter"/>
          </p:nvPr>
        </p:nvSpPr>
        <p:spPr bwMode="black">
          <a:xfrm>
            <a:off x="309563" y="1179576"/>
            <a:ext cx="8521286" cy="1638300"/>
          </a:xfrm>
          <a:effectLst/>
        </p:spPr>
        <p:txBody>
          <a:bodyPr anchorCtr="1"/>
          <a:lstStyle>
            <a:lvl1pPr>
              <a:defRPr sz="3600">
                <a:solidFill>
                  <a:srgbClr val="005AAB"/>
                </a:solidFill>
              </a:defRPr>
            </a:lvl1pPr>
          </a:lstStyle>
          <a:p>
            <a:r>
              <a:rPr lang="fr-FR" smtClean="0"/>
              <a:t>Modifiez le style du titre</a:t>
            </a:r>
            <a:endParaRPr lang="en-US" dirty="0"/>
          </a:p>
        </p:txBody>
      </p:sp>
      <p:sp>
        <p:nvSpPr>
          <p:cNvPr id="237577" name="Rectangle 2057"/>
          <p:cNvSpPr>
            <a:spLocks noGrp="1" noChangeArrowheads="1"/>
          </p:cNvSpPr>
          <p:nvPr>
            <p:ph type="subTitle" sz="quarter" idx="1"/>
          </p:nvPr>
        </p:nvSpPr>
        <p:spPr bwMode="invGray">
          <a:xfrm>
            <a:off x="322262" y="301752"/>
            <a:ext cx="5853069" cy="381000"/>
          </a:xfrm>
          <a:effectLst/>
        </p:spPr>
        <p:txBody>
          <a:bodyPr/>
          <a:lstStyle>
            <a:lvl1pPr marL="0" indent="0">
              <a:spcBef>
                <a:spcPct val="0"/>
              </a:spcBef>
              <a:buFont typeface="Arial" charset="0"/>
              <a:buNone/>
              <a:defRPr sz="2400">
                <a:solidFill>
                  <a:schemeClr val="tx2"/>
                </a:solidFill>
              </a:defRPr>
            </a:lvl1pPr>
          </a:lstStyle>
          <a:p>
            <a:r>
              <a:rPr lang="fr-FR" smtClean="0"/>
              <a:t>Modifiez le style des sous-titres du masque</a:t>
            </a:r>
            <a:endParaRPr lang="en-US" dirty="0"/>
          </a:p>
        </p:txBody>
      </p:sp>
    </p:spTree>
    <p:extLst>
      <p:ext uri="{BB962C8B-B14F-4D97-AF65-F5344CB8AC3E}">
        <p14:creationId xmlns:p14="http://schemas.microsoft.com/office/powerpoint/2010/main" val="2934582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268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127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635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tx2"/>
        </a:solidFill>
        <a:effectLst/>
      </p:bgPr>
    </p:bg>
    <p:spTree>
      <p:nvGrpSpPr>
        <p:cNvPr id="1" name=""/>
        <p:cNvGrpSpPr/>
        <p:nvPr/>
      </p:nvGrpSpPr>
      <p:grpSpPr>
        <a:xfrm>
          <a:off x="0" y="0"/>
          <a:ext cx="0" cy="0"/>
          <a:chOff x="0" y="0"/>
          <a:chExt cx="0" cy="0"/>
        </a:xfrm>
      </p:grpSpPr>
      <p:sp>
        <p:nvSpPr>
          <p:cNvPr id="36" name="Rectangle 2056"/>
          <p:cNvSpPr>
            <a:spLocks noGrp="1" noChangeArrowheads="1"/>
          </p:cNvSpPr>
          <p:nvPr>
            <p:ph type="ctrTitle" sz="quarter"/>
          </p:nvPr>
        </p:nvSpPr>
        <p:spPr bwMode="black">
          <a:xfrm>
            <a:off x="309563" y="1179576"/>
            <a:ext cx="8521286" cy="1638300"/>
          </a:xfrm>
          <a:effectLst/>
        </p:spPr>
        <p:txBody>
          <a:bodyPr anchor="ctr" anchorCtr="1"/>
          <a:lstStyle>
            <a:lvl1pPr>
              <a:defRPr sz="3600">
                <a:solidFill>
                  <a:srgbClr val="005AAB"/>
                </a:solidFill>
              </a:defRPr>
            </a:lvl1pPr>
          </a:lstStyle>
          <a:p>
            <a:r>
              <a:rPr lang="en-US" dirty="0" smtClean="0"/>
              <a:t>Click to edit Master title style</a:t>
            </a:r>
            <a:endParaRPr lang="en-US" dirty="0"/>
          </a:p>
        </p:txBody>
      </p:sp>
      <p:sp>
        <p:nvSpPr>
          <p:cNvPr id="37" name="Rectangle 2057"/>
          <p:cNvSpPr>
            <a:spLocks noGrp="1" noChangeArrowheads="1"/>
          </p:cNvSpPr>
          <p:nvPr>
            <p:ph type="subTitle" sz="quarter" idx="1"/>
          </p:nvPr>
        </p:nvSpPr>
        <p:spPr bwMode="white">
          <a:xfrm>
            <a:off x="322262" y="301752"/>
            <a:ext cx="5853069" cy="381000"/>
          </a:xfrm>
          <a:effectLst/>
        </p:spPr>
        <p:txBody>
          <a:bodyPr/>
          <a:lstStyle>
            <a:lvl1pPr marL="0" indent="0">
              <a:spcBef>
                <a:spcPct val="0"/>
              </a:spcBef>
              <a:buFont typeface="Arial" charset="0"/>
              <a:buNone/>
              <a:defRPr sz="2400">
                <a:solidFill>
                  <a:schemeClr val="tx2"/>
                </a:solidFill>
              </a:defRPr>
            </a:lvl1pPr>
          </a:lstStyle>
          <a:p>
            <a:r>
              <a:rPr lang="en-US" dirty="0" smtClean="0"/>
              <a:t>Click to edit Master subtitle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287338" indent="-277813">
              <a:buClr>
                <a:srgbClr val="DA2128"/>
              </a:buClr>
              <a:buFont typeface="Webdings" pitchFamily="18" charset="2"/>
              <a:buChar char="s"/>
              <a:defRPr/>
            </a:lvl4pPr>
            <a:lvl5pPr marL="287338" indent="-287338">
              <a:buClr>
                <a:srgbClr val="DA2128"/>
              </a:buClr>
              <a:buFont typeface="Webdings" pitchFamily="18" charset="2"/>
              <a:buChar cha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Question level</a:t>
            </a:r>
          </a:p>
          <a:p>
            <a:pPr lvl="4"/>
            <a:r>
              <a:rPr lang="en-US" dirty="0" smtClean="0"/>
              <a:t>Fifth level</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en-US" dirty="0"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973138" indent="-228600">
              <a:buClr>
                <a:srgbClr val="DA2128"/>
              </a:buClr>
              <a:buFont typeface="Arial" pitchFamily="34" charset="0"/>
              <a:buChar char="–"/>
              <a:defRPr lang="en-US" dirty="0" smtClean="0">
                <a:solidFill>
                  <a:srgbClr val="000000"/>
                </a:solidFill>
                <a:latin typeface="+mn-lt"/>
              </a:defRPr>
            </a:lvl4pPr>
            <a:lvl5pPr marL="1201738" indent="-228600">
              <a:buClr>
                <a:srgbClr val="DA2128"/>
              </a:buCl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21143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structor-Le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287338" indent="-287338">
              <a:buClr>
                <a:srgbClr val="DA2128"/>
              </a:buClr>
              <a:buFont typeface="Webdings" pitchFamily="18" charset="2"/>
              <a:buChar char="s"/>
              <a:defRPr/>
            </a:lvl4pPr>
            <a:lvl5pPr marL="1201738" indent="-234950">
              <a:buClr>
                <a:srgbClr val="DA2128"/>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Question level</a:t>
            </a:r>
          </a:p>
          <a:p>
            <a:pPr lvl="4"/>
            <a:r>
              <a:rPr lang="en-US" dirty="0" smtClean="0"/>
              <a:t>Fifth level</a:t>
            </a:r>
            <a:endParaRPr lang="en-US" dirty="0"/>
          </a:p>
        </p:txBody>
      </p:sp>
      <p:sp>
        <p:nvSpPr>
          <p:cNvPr id="4" name="Title 1"/>
          <p:cNvSpPr>
            <a:spLocks noGrp="1"/>
          </p:cNvSpPr>
          <p:nvPr>
            <p:ph type="title"/>
          </p:nvPr>
        </p:nvSpPr>
        <p:spPr>
          <a:xfrm>
            <a:off x="1" y="0"/>
            <a:ext cx="7517218" cy="402336"/>
          </a:xfrm>
          <a:prstGeom prst="rect">
            <a:avLst/>
          </a:prstGeom>
          <a:effectLst/>
        </p:spPr>
        <p:txBody>
          <a:bodyPr/>
          <a:lstStyle>
            <a:lvl1pPr>
              <a:defRPr sz="2400">
                <a:solidFill>
                  <a:schemeClr val="tx1"/>
                </a:solidFill>
              </a:defRPr>
            </a:lvl1pPr>
          </a:lstStyle>
          <a:p>
            <a:r>
              <a:rPr lang="en-US" dirty="0" smtClean="0"/>
              <a:t>Click to edit Master title style</a:t>
            </a:r>
            <a:endParaRPr lang="en-US" dirty="0"/>
          </a:p>
        </p:txBody>
      </p:sp>
      <p:sp>
        <p:nvSpPr>
          <p:cNvPr id="5" name="Text Box 29"/>
          <p:cNvSpPr txBox="1">
            <a:spLocks noChangeArrowheads="1"/>
          </p:cNvSpPr>
          <p:nvPr userDrawn="1"/>
        </p:nvSpPr>
        <p:spPr bwMode="blackWhite">
          <a:xfrm>
            <a:off x="7630045" y="51466"/>
            <a:ext cx="1396536" cy="307777"/>
          </a:xfrm>
          <a:prstGeom prst="rect">
            <a:avLst/>
          </a:prstGeom>
          <a:solidFill>
            <a:schemeClr val="accent1"/>
          </a:solidFill>
          <a:ln w="12700">
            <a:solidFill>
              <a:srgbClr val="005BAB"/>
            </a:solidFill>
            <a:miter lim="800000"/>
            <a:headEnd/>
            <a:tailEnd/>
          </a:ln>
          <a:effectLst/>
        </p:spPr>
        <p:txBody>
          <a:bodyPr wrap="none" anchor="ctr" anchorCtr="1">
            <a:spAutoFit/>
          </a:bodyPr>
          <a:lstStyle/>
          <a:p>
            <a:pPr algn="ctr"/>
            <a:r>
              <a:rPr lang="en-GB" b="1" dirty="0">
                <a:solidFill>
                  <a:schemeClr val="accent2"/>
                </a:solidFill>
              </a:rPr>
              <a:t>Instructor-Led</a:t>
            </a:r>
            <a:endParaRPr lang="en-GB" dirty="0"/>
          </a:p>
        </p:txBody>
      </p:sp>
    </p:spTree>
    <p:extLst>
      <p:ext uri="{BB962C8B-B14F-4D97-AF65-F5344CB8AC3E}">
        <p14:creationId xmlns:p14="http://schemas.microsoft.com/office/powerpoint/2010/main" val="731752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structor-Led_2">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973138" indent="-228600">
              <a:buClr>
                <a:srgbClr val="DA2128"/>
              </a:buClr>
              <a:buFont typeface="Arial" pitchFamily="34" charset="0"/>
              <a:buChar char="–"/>
              <a:defRPr/>
            </a:lvl4pPr>
            <a:lvl5pPr marL="1201738" indent="-234950">
              <a:buClr>
                <a:srgbClr val="DA2128"/>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title"/>
          </p:nvPr>
        </p:nvSpPr>
        <p:spPr>
          <a:xfrm>
            <a:off x="1" y="0"/>
            <a:ext cx="7517218" cy="402336"/>
          </a:xfrm>
          <a:prstGeom prst="rect">
            <a:avLst/>
          </a:prstGeom>
          <a:effectLst/>
        </p:spPr>
        <p:txBody>
          <a:bodyPr/>
          <a:lstStyle>
            <a:lvl1pPr>
              <a:defRPr sz="2400">
                <a:solidFill>
                  <a:schemeClr val="tx1"/>
                </a:solidFill>
              </a:defRPr>
            </a:lvl1pPr>
          </a:lstStyle>
          <a:p>
            <a:r>
              <a:rPr lang="en-US" dirty="0" smtClean="0"/>
              <a:t>Click to edit Master title style</a:t>
            </a:r>
            <a:endParaRPr lang="en-US" dirty="0"/>
          </a:p>
        </p:txBody>
      </p:sp>
      <p:sp>
        <p:nvSpPr>
          <p:cNvPr id="5" name="Text Box 29"/>
          <p:cNvSpPr txBox="1">
            <a:spLocks noChangeArrowheads="1"/>
          </p:cNvSpPr>
          <p:nvPr userDrawn="1"/>
        </p:nvSpPr>
        <p:spPr bwMode="blackWhite">
          <a:xfrm>
            <a:off x="7630045" y="51466"/>
            <a:ext cx="1396536" cy="307777"/>
          </a:xfrm>
          <a:prstGeom prst="rect">
            <a:avLst/>
          </a:prstGeom>
          <a:solidFill>
            <a:schemeClr val="accent1"/>
          </a:solidFill>
          <a:ln w="12700">
            <a:solidFill>
              <a:srgbClr val="005BAB"/>
            </a:solidFill>
            <a:miter lim="800000"/>
            <a:headEnd/>
            <a:tailEnd/>
          </a:ln>
          <a:effectLst/>
        </p:spPr>
        <p:txBody>
          <a:bodyPr wrap="none" anchor="ctr" anchorCtr="1">
            <a:spAutoFit/>
          </a:bodyPr>
          <a:lstStyle/>
          <a:p>
            <a:pPr algn="ctr"/>
            <a:r>
              <a:rPr lang="en-GB" b="1" dirty="0">
                <a:solidFill>
                  <a:schemeClr val="accent2"/>
                </a:solidFill>
              </a:rPr>
              <a:t>Instructor-Led</a:t>
            </a:r>
            <a:endParaRPr lang="en-GB" dirty="0"/>
          </a:p>
        </p:txBody>
      </p:sp>
    </p:spTree>
    <p:extLst>
      <p:ext uri="{BB962C8B-B14F-4D97-AF65-F5344CB8AC3E}">
        <p14:creationId xmlns:p14="http://schemas.microsoft.com/office/powerpoint/2010/main" val="14572453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Referenc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973138" indent="-228600">
              <a:buClr>
                <a:srgbClr val="DA2128"/>
              </a:buClr>
              <a:defRPr/>
            </a:lvl4pPr>
            <a:lvl5pPr marL="1201738" indent="-228600">
              <a:buClr>
                <a:srgbClr val="DA2128"/>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title"/>
          </p:nvPr>
        </p:nvSpPr>
        <p:spPr>
          <a:xfrm>
            <a:off x="1" y="0"/>
            <a:ext cx="7589520" cy="402336"/>
          </a:xfrm>
          <a:prstGeom prst="rect">
            <a:avLst/>
          </a:prstGeom>
          <a:effectLst/>
        </p:spPr>
        <p:txBody>
          <a:bodyPr/>
          <a:lstStyle>
            <a:lvl1pPr>
              <a:defRPr sz="2400">
                <a:solidFill>
                  <a:schemeClr val="tx1"/>
                </a:solidFill>
              </a:defRPr>
            </a:lvl1pPr>
          </a:lstStyle>
          <a:p>
            <a:r>
              <a:rPr lang="en-US" dirty="0" smtClean="0"/>
              <a:t>Click to edit Master title style</a:t>
            </a:r>
            <a:endParaRPr lang="en-US" dirty="0"/>
          </a:p>
        </p:txBody>
      </p:sp>
      <p:sp>
        <p:nvSpPr>
          <p:cNvPr id="5" name="Text Box 29"/>
          <p:cNvSpPr txBox="1">
            <a:spLocks noChangeArrowheads="1"/>
          </p:cNvSpPr>
          <p:nvPr userDrawn="1"/>
        </p:nvSpPr>
        <p:spPr bwMode="blackWhite">
          <a:xfrm>
            <a:off x="7874551" y="54173"/>
            <a:ext cx="1147189" cy="307777"/>
          </a:xfrm>
          <a:prstGeom prst="rect">
            <a:avLst/>
          </a:prstGeom>
          <a:solidFill>
            <a:schemeClr val="accent1"/>
          </a:solidFill>
          <a:ln w="12700">
            <a:solidFill>
              <a:srgbClr val="005BAB"/>
            </a:solidFill>
            <a:miter lim="800000"/>
            <a:headEnd/>
            <a:tailEnd/>
          </a:ln>
          <a:effectLst/>
        </p:spPr>
        <p:txBody>
          <a:bodyPr wrap="square" anchor="ctr" anchorCtr="1">
            <a:spAutoFit/>
          </a:bodyPr>
          <a:lstStyle/>
          <a:p>
            <a:pPr algn="ctr"/>
            <a:r>
              <a:rPr lang="en-GB" b="1" dirty="0" smtClean="0">
                <a:solidFill>
                  <a:schemeClr val="accent2"/>
                </a:solidFill>
              </a:rPr>
              <a:t>Reference</a:t>
            </a:r>
            <a:endParaRPr lang="en-GB" dirty="0"/>
          </a:p>
        </p:txBody>
      </p:sp>
    </p:spTree>
    <p:extLst>
      <p:ext uri="{BB962C8B-B14F-4D97-AF65-F5344CB8AC3E}">
        <p14:creationId xmlns:p14="http://schemas.microsoft.com/office/powerpoint/2010/main" val="18524870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emo">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8133906" cy="402336"/>
          </a:xfrm>
          <a:prstGeom prst="rect">
            <a:avLst/>
          </a:prstGeom>
          <a:effectLst/>
        </p:spPr>
        <p:txBody>
          <a:bodyPr/>
          <a:lstStyle>
            <a:lvl1pPr>
              <a:defRPr sz="2400">
                <a:solidFill>
                  <a:schemeClr val="tx1"/>
                </a:solidFill>
              </a:defRPr>
            </a:lvl1pPr>
          </a:lstStyle>
          <a:p>
            <a:r>
              <a:rPr lang="en-US" dirty="0" smtClean="0"/>
              <a:t>Click to edit Master title style</a:t>
            </a:r>
            <a:endParaRPr lang="en-US" dirty="0"/>
          </a:p>
        </p:txBody>
      </p:sp>
      <p:sp>
        <p:nvSpPr>
          <p:cNvPr id="5" name="Text Box 29"/>
          <p:cNvSpPr txBox="1">
            <a:spLocks noChangeArrowheads="1"/>
          </p:cNvSpPr>
          <p:nvPr userDrawn="1"/>
        </p:nvSpPr>
        <p:spPr bwMode="blackWhite">
          <a:xfrm>
            <a:off x="8235310" y="62099"/>
            <a:ext cx="797565" cy="307777"/>
          </a:xfrm>
          <a:prstGeom prst="rect">
            <a:avLst/>
          </a:prstGeom>
          <a:solidFill>
            <a:schemeClr val="accent1"/>
          </a:solidFill>
          <a:ln w="12700">
            <a:solidFill>
              <a:srgbClr val="005BAB"/>
            </a:solidFill>
            <a:miter lim="800000"/>
            <a:headEnd/>
            <a:tailEnd/>
          </a:ln>
          <a:effectLst/>
        </p:spPr>
        <p:txBody>
          <a:bodyPr wrap="square" anchor="ctr" anchorCtr="1">
            <a:spAutoFit/>
          </a:bodyPr>
          <a:lstStyle/>
          <a:p>
            <a:pPr algn="ctr"/>
            <a:r>
              <a:rPr lang="en-GB" b="1" dirty="0" smtClean="0">
                <a:solidFill>
                  <a:schemeClr val="accent2"/>
                </a:solidFill>
              </a:rPr>
              <a:t>Demo</a:t>
            </a:r>
            <a:endParaRPr lang="en-GB" dirty="0"/>
          </a:p>
        </p:txBody>
      </p:sp>
      <p:sp>
        <p:nvSpPr>
          <p:cNvPr id="6" name="Content Placeholder 2"/>
          <p:cNvSpPr>
            <a:spLocks noGrp="1"/>
          </p:cNvSpPr>
          <p:nvPr>
            <p:ph idx="10"/>
          </p:nvPr>
        </p:nvSpPr>
        <p:spPr>
          <a:xfrm>
            <a:off x="270435" y="575235"/>
            <a:ext cx="8599488" cy="1566862"/>
          </a:xfrm>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287338" indent="-287338">
              <a:buClr>
                <a:srgbClr val="DA2128"/>
              </a:buClr>
              <a:buFont typeface="Webdings" pitchFamily="18" charset="2"/>
              <a:buChar char="s"/>
              <a:defRPr/>
            </a:lvl4pPr>
            <a:lvl5pPr marL="339725" indent="-339725">
              <a:buClr>
                <a:srgbClr val="DA2128"/>
              </a:buClr>
              <a:buFont typeface="Webdings" pitchFamily="18" charset="2"/>
              <a:buChar cha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Question level</a:t>
            </a:r>
          </a:p>
          <a:p>
            <a:pPr lvl="4"/>
            <a:r>
              <a:rPr lang="en-US" dirty="0" smtClean="0"/>
              <a:t>Fifth level</a:t>
            </a:r>
            <a:endParaRPr lang="en-US" dirty="0"/>
          </a:p>
        </p:txBody>
      </p:sp>
    </p:spTree>
    <p:extLst>
      <p:ext uri="{BB962C8B-B14F-4D97-AF65-F5344CB8AC3E}">
        <p14:creationId xmlns:p14="http://schemas.microsoft.com/office/powerpoint/2010/main" val="3936361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287338" indent="-277813">
              <a:buClr>
                <a:srgbClr val="DA2128"/>
              </a:buClr>
              <a:buFont typeface="Webdings" pitchFamily="18" charset="2"/>
              <a:buChar char="s"/>
              <a:defRPr/>
            </a:lvl4pPr>
            <a:lvl5pPr marL="1201738" indent="-234950">
              <a:buClr>
                <a:srgbClr val="DA2128"/>
              </a:buClr>
              <a:defRPr/>
            </a:lvl5pPr>
            <a:lvl6pPr>
              <a:defRPr>
                <a:solidFill>
                  <a:schemeClr val="bg2"/>
                </a:solidFill>
              </a:defRPr>
            </a:lvl6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fr-FR" smtClean="0"/>
              <a:t>Modifiez le style du titre</a:t>
            </a:r>
            <a:endParaRPr lang="en-US" dirty="0"/>
          </a:p>
        </p:txBody>
      </p:sp>
    </p:spTree>
    <p:extLst>
      <p:ext uri="{BB962C8B-B14F-4D97-AF65-F5344CB8AC3E}">
        <p14:creationId xmlns:p14="http://schemas.microsoft.com/office/powerpoint/2010/main" val="763824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_2">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8133906" cy="402336"/>
          </a:xfrm>
          <a:prstGeom prst="rect">
            <a:avLst/>
          </a:prstGeom>
          <a:effectLst/>
        </p:spPr>
        <p:txBody>
          <a:bodyPr/>
          <a:lstStyle>
            <a:lvl1pPr>
              <a:defRPr sz="2400">
                <a:solidFill>
                  <a:schemeClr val="tx1"/>
                </a:solidFill>
              </a:defRPr>
            </a:lvl1pPr>
          </a:lstStyle>
          <a:p>
            <a:r>
              <a:rPr lang="en-US" dirty="0" smtClean="0"/>
              <a:t>Click to edit Master title style</a:t>
            </a:r>
            <a:endParaRPr lang="en-US" dirty="0"/>
          </a:p>
        </p:txBody>
      </p:sp>
      <p:sp>
        <p:nvSpPr>
          <p:cNvPr id="5" name="Text Box 29"/>
          <p:cNvSpPr txBox="1">
            <a:spLocks noChangeArrowheads="1"/>
          </p:cNvSpPr>
          <p:nvPr userDrawn="1"/>
        </p:nvSpPr>
        <p:spPr bwMode="blackWhite">
          <a:xfrm>
            <a:off x="8235310" y="62099"/>
            <a:ext cx="797565" cy="307777"/>
          </a:xfrm>
          <a:prstGeom prst="rect">
            <a:avLst/>
          </a:prstGeom>
          <a:solidFill>
            <a:schemeClr val="accent1"/>
          </a:solidFill>
          <a:ln w="12700">
            <a:solidFill>
              <a:srgbClr val="005BAB"/>
            </a:solidFill>
            <a:miter lim="800000"/>
            <a:headEnd/>
            <a:tailEnd/>
          </a:ln>
          <a:effectLst/>
        </p:spPr>
        <p:txBody>
          <a:bodyPr wrap="square" anchor="ctr" anchorCtr="1">
            <a:spAutoFit/>
          </a:bodyPr>
          <a:lstStyle/>
          <a:p>
            <a:pPr algn="ctr"/>
            <a:r>
              <a:rPr lang="en-GB" b="1" dirty="0" smtClean="0">
                <a:solidFill>
                  <a:schemeClr val="accent2"/>
                </a:solidFill>
              </a:rPr>
              <a:t>Demo</a:t>
            </a:r>
            <a:endParaRPr lang="en-GB" dirty="0"/>
          </a:p>
        </p:txBody>
      </p:sp>
      <p:sp>
        <p:nvSpPr>
          <p:cNvPr id="6" name="Content Placeholder 2"/>
          <p:cNvSpPr>
            <a:spLocks noGrp="1"/>
          </p:cNvSpPr>
          <p:nvPr>
            <p:ph idx="10"/>
          </p:nvPr>
        </p:nvSpPr>
        <p:spPr>
          <a:xfrm>
            <a:off x="270435" y="575235"/>
            <a:ext cx="8599488" cy="1566862"/>
          </a:xfrm>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973138" indent="-228600">
              <a:buClr>
                <a:srgbClr val="DA2128"/>
              </a:buClr>
              <a:buFont typeface="Arial" pitchFamily="34" charset="0"/>
              <a:buChar char="–"/>
              <a:defRPr/>
            </a:lvl4pPr>
            <a:lvl5pPr marL="1201738" indent="-228600">
              <a:buClr>
                <a:srgbClr val="DA2128"/>
              </a:buCl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6015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Quiz">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966788" indent="-222250">
              <a:buClr>
                <a:srgbClr val="DA2128"/>
              </a:buClr>
              <a:defRPr/>
            </a:lvl4pPr>
            <a:lvl5pPr marL="1201738" indent="-234950">
              <a:buClr>
                <a:srgbClr val="DA2128"/>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title"/>
          </p:nvPr>
        </p:nvSpPr>
        <p:spPr>
          <a:xfrm>
            <a:off x="1" y="0"/>
            <a:ext cx="8102008" cy="402336"/>
          </a:xfrm>
          <a:prstGeom prst="rect">
            <a:avLst/>
          </a:prstGeom>
          <a:effectLst/>
        </p:spPr>
        <p:txBody>
          <a:bodyPr/>
          <a:lstStyle>
            <a:lvl1pPr>
              <a:defRPr sz="2400">
                <a:solidFill>
                  <a:schemeClr val="tx1"/>
                </a:solidFill>
              </a:defRPr>
            </a:lvl1pPr>
          </a:lstStyle>
          <a:p>
            <a:r>
              <a:rPr lang="en-US" dirty="0" smtClean="0"/>
              <a:t>Click to edit Master title style</a:t>
            </a:r>
            <a:endParaRPr lang="en-US" dirty="0"/>
          </a:p>
        </p:txBody>
      </p:sp>
      <p:sp>
        <p:nvSpPr>
          <p:cNvPr id="5" name="Text Box 29"/>
          <p:cNvSpPr txBox="1">
            <a:spLocks noChangeArrowheads="1"/>
          </p:cNvSpPr>
          <p:nvPr userDrawn="1"/>
        </p:nvSpPr>
        <p:spPr bwMode="blackWhite">
          <a:xfrm>
            <a:off x="8235310" y="54173"/>
            <a:ext cx="797565" cy="307777"/>
          </a:xfrm>
          <a:prstGeom prst="rect">
            <a:avLst/>
          </a:prstGeom>
          <a:solidFill>
            <a:schemeClr val="accent1"/>
          </a:solidFill>
          <a:ln w="12700">
            <a:solidFill>
              <a:srgbClr val="005BAB"/>
            </a:solidFill>
            <a:miter lim="800000"/>
            <a:headEnd/>
            <a:tailEnd/>
          </a:ln>
          <a:effectLst/>
        </p:spPr>
        <p:txBody>
          <a:bodyPr wrap="square" anchor="ctr" anchorCtr="1">
            <a:spAutoFit/>
          </a:bodyPr>
          <a:lstStyle/>
          <a:p>
            <a:pPr algn="ctr"/>
            <a:r>
              <a:rPr lang="en-GB" b="1" dirty="0" smtClean="0">
                <a:solidFill>
                  <a:schemeClr val="accent2"/>
                </a:solidFill>
              </a:rPr>
              <a:t>Quiz</a:t>
            </a:r>
            <a:endParaRPr lang="en-GB" dirty="0"/>
          </a:p>
        </p:txBody>
      </p:sp>
    </p:spTree>
    <p:extLst>
      <p:ext uri="{BB962C8B-B14F-4D97-AF65-F5344CB8AC3E}">
        <p14:creationId xmlns:p14="http://schemas.microsoft.com/office/powerpoint/2010/main" val="1117133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oNow">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rgbClr val="DA2128"/>
              </a:buClr>
              <a:buSzPct val="100000"/>
              <a:buFont typeface="+mj-lt"/>
              <a:buAutoNum type="arabicPeriod"/>
              <a:defRPr/>
            </a:lvl1pPr>
            <a:lvl2pPr marL="630238" indent="-288925">
              <a:buClr>
                <a:srgbClr val="DA2128"/>
              </a:buClr>
              <a:buSzPct val="100000"/>
              <a:buFont typeface="+mj-lt"/>
              <a:buAutoNum type="alphaLcPeriod"/>
              <a:defRPr/>
            </a:lvl2pPr>
            <a:lvl3pPr marL="798513" indent="-171450">
              <a:buClr>
                <a:srgbClr val="DA2128"/>
              </a:buClr>
              <a:buFont typeface="Arial" pitchFamily="34" charset="0"/>
              <a:buChar char="−"/>
              <a:defRPr/>
            </a:lvl3pPr>
            <a:lvl4pPr marL="341313" indent="-341313">
              <a:buClr>
                <a:srgbClr val="DA2128"/>
              </a:buClr>
              <a:buFont typeface="Webdings" pitchFamily="18" charset="2"/>
              <a:buChar char="s"/>
              <a:defRPr/>
            </a:lvl4pPr>
            <a:lvl5pPr marL="404813" indent="-404813">
              <a:buClr>
                <a:srgbClr val="DA2128"/>
              </a:buClr>
              <a:buFont typeface="Webdings" pitchFamily="18"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Question level</a:t>
            </a:r>
          </a:p>
          <a:p>
            <a:pPr lvl="4"/>
            <a:r>
              <a:rPr lang="en-US" dirty="0" smtClean="0"/>
              <a:t>Fifth level</a:t>
            </a:r>
            <a:endParaRPr lang="en-US" dirty="0"/>
          </a:p>
        </p:txBody>
      </p:sp>
      <p:sp>
        <p:nvSpPr>
          <p:cNvPr id="4" name="Title 1"/>
          <p:cNvSpPr>
            <a:spLocks noGrp="1"/>
          </p:cNvSpPr>
          <p:nvPr>
            <p:ph type="title"/>
          </p:nvPr>
        </p:nvSpPr>
        <p:spPr>
          <a:xfrm>
            <a:off x="0" y="0"/>
            <a:ext cx="8038213" cy="402336"/>
          </a:xfrm>
          <a:prstGeom prst="rect">
            <a:avLst/>
          </a:prstGeom>
          <a:effectLst/>
        </p:spPr>
        <p:txBody>
          <a:bodyPr/>
          <a:lstStyle>
            <a:lvl1pPr>
              <a:defRPr sz="2400">
                <a:solidFill>
                  <a:schemeClr val="tx1"/>
                </a:solidFill>
              </a:defRPr>
            </a:lvl1pPr>
          </a:lstStyle>
          <a:p>
            <a:r>
              <a:rPr lang="en-US" dirty="0" smtClean="0"/>
              <a:t>Click to edit Master title style</a:t>
            </a:r>
            <a:endParaRPr lang="en-US" dirty="0"/>
          </a:p>
        </p:txBody>
      </p:sp>
      <p:sp>
        <p:nvSpPr>
          <p:cNvPr id="5" name="Text Box 29"/>
          <p:cNvSpPr txBox="1">
            <a:spLocks noChangeArrowheads="1"/>
          </p:cNvSpPr>
          <p:nvPr userDrawn="1"/>
        </p:nvSpPr>
        <p:spPr bwMode="blackWhite">
          <a:xfrm>
            <a:off x="8154627" y="54173"/>
            <a:ext cx="878248" cy="307777"/>
          </a:xfrm>
          <a:prstGeom prst="rect">
            <a:avLst/>
          </a:prstGeom>
          <a:solidFill>
            <a:schemeClr val="accent1"/>
          </a:solidFill>
          <a:ln w="12700">
            <a:solidFill>
              <a:srgbClr val="005BAB"/>
            </a:solidFill>
            <a:miter lim="800000"/>
            <a:headEnd/>
            <a:tailEnd/>
          </a:ln>
          <a:effectLst/>
        </p:spPr>
        <p:txBody>
          <a:bodyPr wrap="square" anchor="ctr" anchorCtr="1">
            <a:spAutoFit/>
          </a:bodyPr>
          <a:lstStyle/>
          <a:p>
            <a:pPr algn="ctr"/>
            <a:r>
              <a:rPr lang="en-GB" b="1" dirty="0" smtClean="0">
                <a:solidFill>
                  <a:schemeClr val="accent2"/>
                </a:solidFill>
              </a:rPr>
              <a:t>À </a:t>
            </a:r>
            <a:r>
              <a:rPr lang="en-GB" b="1" dirty="0" err="1" smtClean="0">
                <a:solidFill>
                  <a:schemeClr val="accent2"/>
                </a:solidFill>
              </a:rPr>
              <a:t>vous</a:t>
            </a:r>
            <a:endParaRPr lang="en-GB" dirty="0"/>
          </a:p>
        </p:txBody>
      </p:sp>
    </p:spTree>
    <p:extLst>
      <p:ext uri="{BB962C8B-B14F-4D97-AF65-F5344CB8AC3E}">
        <p14:creationId xmlns:p14="http://schemas.microsoft.com/office/powerpoint/2010/main" val="13785103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oNow_2">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rgbClr val="DA2128"/>
              </a:buClr>
              <a:buSzPct val="100000"/>
              <a:buFont typeface="+mj-lt"/>
              <a:buAutoNum type="arabicPeriod"/>
              <a:defRPr/>
            </a:lvl1pPr>
            <a:lvl2pPr marL="630238" indent="-288925">
              <a:buClr>
                <a:srgbClr val="DA2128"/>
              </a:buClr>
              <a:buSzPct val="100000"/>
              <a:buFont typeface="+mj-lt"/>
              <a:buAutoNum type="alphaLcPeriod"/>
              <a:defRPr/>
            </a:lvl2pPr>
            <a:lvl3pPr marL="855663" indent="-228600">
              <a:buClr>
                <a:srgbClr val="DA2128"/>
              </a:buClr>
              <a:buFont typeface="Arial" pitchFamily="34" charset="0"/>
              <a:buChar char="−"/>
              <a:defRPr/>
            </a:lvl3pPr>
            <a:lvl4pPr marL="1084263" indent="-228600">
              <a:buClr>
                <a:srgbClr val="DA2128"/>
              </a:buClr>
              <a:buFont typeface="Arial" pitchFamily="34" charset="0"/>
              <a:buChar char="–"/>
              <a:defRPr/>
            </a:lvl4pPr>
            <a:lvl5pPr marL="1312863" indent="-228600">
              <a:buClr>
                <a:srgbClr val="DA2128"/>
              </a:buCl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Question level</a:t>
            </a:r>
          </a:p>
          <a:p>
            <a:pPr lvl="4"/>
            <a:r>
              <a:rPr lang="en-US" dirty="0" smtClean="0"/>
              <a:t>Fifth level</a:t>
            </a:r>
            <a:endParaRPr lang="en-US" dirty="0"/>
          </a:p>
        </p:txBody>
      </p:sp>
      <p:sp>
        <p:nvSpPr>
          <p:cNvPr id="4" name="Title 1"/>
          <p:cNvSpPr>
            <a:spLocks noGrp="1"/>
          </p:cNvSpPr>
          <p:nvPr>
            <p:ph type="title"/>
          </p:nvPr>
        </p:nvSpPr>
        <p:spPr>
          <a:xfrm>
            <a:off x="0" y="0"/>
            <a:ext cx="8038213" cy="402336"/>
          </a:xfrm>
          <a:prstGeom prst="rect">
            <a:avLst/>
          </a:prstGeom>
          <a:effectLst/>
        </p:spPr>
        <p:txBody>
          <a:bodyPr/>
          <a:lstStyle>
            <a:lvl1pPr>
              <a:defRPr sz="2400">
                <a:solidFill>
                  <a:schemeClr val="tx1"/>
                </a:solidFill>
              </a:defRPr>
            </a:lvl1pPr>
          </a:lstStyle>
          <a:p>
            <a:r>
              <a:rPr lang="en-US" dirty="0" smtClean="0"/>
              <a:t>Click to edit Master title style</a:t>
            </a:r>
            <a:endParaRPr lang="en-US" dirty="0"/>
          </a:p>
        </p:txBody>
      </p:sp>
      <p:sp>
        <p:nvSpPr>
          <p:cNvPr id="5" name="Text Box 29"/>
          <p:cNvSpPr txBox="1">
            <a:spLocks noChangeArrowheads="1"/>
          </p:cNvSpPr>
          <p:nvPr userDrawn="1"/>
        </p:nvSpPr>
        <p:spPr bwMode="blackWhite">
          <a:xfrm>
            <a:off x="8154627" y="54173"/>
            <a:ext cx="878248" cy="307777"/>
          </a:xfrm>
          <a:prstGeom prst="rect">
            <a:avLst/>
          </a:prstGeom>
          <a:solidFill>
            <a:schemeClr val="accent1"/>
          </a:solidFill>
          <a:ln w="12700">
            <a:solidFill>
              <a:srgbClr val="005BAB"/>
            </a:solidFill>
            <a:miter lim="800000"/>
            <a:headEnd/>
            <a:tailEnd/>
          </a:ln>
          <a:effectLst/>
        </p:spPr>
        <p:txBody>
          <a:bodyPr wrap="square" anchor="ctr" anchorCtr="1">
            <a:spAutoFit/>
          </a:bodyPr>
          <a:lstStyle/>
          <a:p>
            <a:pPr algn="ctr"/>
            <a:r>
              <a:rPr lang="en-GB" b="1" dirty="0" smtClean="0">
                <a:solidFill>
                  <a:schemeClr val="accent2"/>
                </a:solidFill>
              </a:rPr>
              <a:t>À </a:t>
            </a:r>
            <a:r>
              <a:rPr lang="en-GB" b="1" dirty="0" err="1" smtClean="0">
                <a:solidFill>
                  <a:schemeClr val="accent2"/>
                </a:solidFill>
              </a:rPr>
              <a:t>vous</a:t>
            </a:r>
            <a:endParaRPr lang="en-GB" dirty="0"/>
          </a:p>
        </p:txBody>
      </p:sp>
    </p:spTree>
    <p:extLst>
      <p:ext uri="{BB962C8B-B14F-4D97-AF65-F5344CB8AC3E}">
        <p14:creationId xmlns:p14="http://schemas.microsoft.com/office/powerpoint/2010/main" val="940175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9F89142E-A099-41BE-9240-677F5967C7F0}" type="datetimeFigureOut">
              <a:rPr lang="fr-FR" smtClean="0"/>
              <a:t>14/06/2016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D581EB7-8D43-4BD4-A06B-D1A9B18A9F29}" type="slidenum">
              <a:rPr lang="fr-FR" smtClean="0"/>
              <a:t>‹N°›</a:t>
            </a:fld>
            <a:endParaRPr lang="fr-FR"/>
          </a:p>
        </p:txBody>
      </p:sp>
    </p:spTree>
    <p:extLst>
      <p:ext uri="{BB962C8B-B14F-4D97-AF65-F5344CB8AC3E}">
        <p14:creationId xmlns:p14="http://schemas.microsoft.com/office/powerpoint/2010/main" val="2393637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F89142E-A099-41BE-9240-677F5967C7F0}" type="datetimeFigureOut">
              <a:rPr lang="fr-FR" smtClean="0"/>
              <a:t>14/06/2016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D581EB7-8D43-4BD4-A06B-D1A9B18A9F29}" type="slidenum">
              <a:rPr lang="fr-FR" smtClean="0"/>
              <a:t>‹N°›</a:t>
            </a:fld>
            <a:endParaRPr lang="fr-FR"/>
          </a:p>
        </p:txBody>
      </p:sp>
    </p:spTree>
    <p:extLst>
      <p:ext uri="{BB962C8B-B14F-4D97-AF65-F5344CB8AC3E}">
        <p14:creationId xmlns:p14="http://schemas.microsoft.com/office/powerpoint/2010/main" val="6696429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9F89142E-A099-41BE-9240-677F5967C7F0}" type="datetimeFigureOut">
              <a:rPr lang="fr-FR" smtClean="0"/>
              <a:t>14/06/2016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D581EB7-8D43-4BD4-A06B-D1A9B18A9F29}" type="slidenum">
              <a:rPr lang="fr-FR" smtClean="0"/>
              <a:t>‹N°›</a:t>
            </a:fld>
            <a:endParaRPr lang="fr-FR"/>
          </a:p>
        </p:txBody>
      </p:sp>
    </p:spTree>
    <p:extLst>
      <p:ext uri="{BB962C8B-B14F-4D97-AF65-F5344CB8AC3E}">
        <p14:creationId xmlns:p14="http://schemas.microsoft.com/office/powerpoint/2010/main" val="20051072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F89142E-A099-41BE-9240-677F5967C7F0}" type="datetimeFigureOut">
              <a:rPr lang="fr-FR" smtClean="0"/>
              <a:t>14/06/2016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D581EB7-8D43-4BD4-A06B-D1A9B18A9F29}" type="slidenum">
              <a:rPr lang="fr-FR" smtClean="0"/>
              <a:t>‹N°›</a:t>
            </a:fld>
            <a:endParaRPr lang="fr-FR"/>
          </a:p>
        </p:txBody>
      </p:sp>
    </p:spTree>
    <p:extLst>
      <p:ext uri="{BB962C8B-B14F-4D97-AF65-F5344CB8AC3E}">
        <p14:creationId xmlns:p14="http://schemas.microsoft.com/office/powerpoint/2010/main" val="39691136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F89142E-A099-41BE-9240-677F5967C7F0}" type="datetimeFigureOut">
              <a:rPr lang="fr-FR" smtClean="0"/>
              <a:t>14/06/2016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D581EB7-8D43-4BD4-A06B-D1A9B18A9F29}" type="slidenum">
              <a:rPr lang="fr-FR" smtClean="0"/>
              <a:t>‹N°›</a:t>
            </a:fld>
            <a:endParaRPr lang="fr-FR"/>
          </a:p>
        </p:txBody>
      </p:sp>
    </p:spTree>
    <p:extLst>
      <p:ext uri="{BB962C8B-B14F-4D97-AF65-F5344CB8AC3E}">
        <p14:creationId xmlns:p14="http://schemas.microsoft.com/office/powerpoint/2010/main" val="25077827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F89142E-A099-41BE-9240-677F5967C7F0}" type="datetimeFigureOut">
              <a:rPr lang="fr-FR" smtClean="0"/>
              <a:t>14/06/2016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D581EB7-8D43-4BD4-A06B-D1A9B18A9F29}" type="slidenum">
              <a:rPr lang="fr-FR" smtClean="0"/>
              <a:t>‹N°›</a:t>
            </a:fld>
            <a:endParaRPr lang="fr-FR"/>
          </a:p>
        </p:txBody>
      </p:sp>
    </p:spTree>
    <p:extLst>
      <p:ext uri="{BB962C8B-B14F-4D97-AF65-F5344CB8AC3E}">
        <p14:creationId xmlns:p14="http://schemas.microsoft.com/office/powerpoint/2010/main" val="3548105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structorLed">
    <p:spTree>
      <p:nvGrpSpPr>
        <p:cNvPr id="1" name=""/>
        <p:cNvGrpSpPr/>
        <p:nvPr/>
      </p:nvGrpSpPr>
      <p:grpSpPr>
        <a:xfrm>
          <a:off x="0" y="0"/>
          <a:ext cx="0" cy="0"/>
          <a:chOff x="0" y="0"/>
          <a:chExt cx="0" cy="0"/>
        </a:xfrm>
      </p:grpSpPr>
      <p:sp>
        <p:nvSpPr>
          <p:cNvPr id="5" name="Text Box 29"/>
          <p:cNvSpPr txBox="1">
            <a:spLocks noChangeArrowheads="1"/>
          </p:cNvSpPr>
          <p:nvPr/>
        </p:nvSpPr>
        <p:spPr bwMode="blackWhite">
          <a:xfrm>
            <a:off x="7605713" y="61913"/>
            <a:ext cx="1497012" cy="307975"/>
          </a:xfrm>
          <a:prstGeom prst="rect">
            <a:avLst/>
          </a:prstGeom>
          <a:solidFill>
            <a:schemeClr val="accent1"/>
          </a:solidFill>
          <a:ln w="12700">
            <a:solidFill>
              <a:srgbClr val="005BAB"/>
            </a:solidFill>
            <a:miter lim="800000"/>
            <a:headEnd/>
            <a:tailEnd/>
          </a:ln>
        </p:spPr>
        <p:txBody>
          <a:bodyPr wrap="none" anchor="ctr" anchorCtr="1">
            <a:spAutoFit/>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GB" altLang="fr-FR" b="1">
                <a:solidFill>
                  <a:schemeClr val="accent2"/>
                </a:solidFill>
              </a:rPr>
              <a:t>Travaux dirigés</a:t>
            </a:r>
            <a:endParaRPr lang="en-GB" altLang="fr-FR"/>
          </a:p>
        </p:txBody>
      </p:sp>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287338" indent="-287338">
              <a:buClr>
                <a:srgbClr val="DA2128"/>
              </a:buClr>
              <a:buFont typeface="Webdings" pitchFamily="18" charset="2"/>
              <a:buChar char="s"/>
              <a:defRPr/>
            </a:lvl4pPr>
            <a:lvl5pPr marL="1201738" indent="-234950">
              <a:buClr>
                <a:srgbClr val="DA2128"/>
              </a:buClr>
              <a:defRPr/>
            </a:lvl5pPr>
            <a:lvl6pPr>
              <a:defRPr>
                <a:solidFill>
                  <a:schemeClr val="bg2"/>
                </a:solidFill>
              </a:defRPr>
            </a:lvl6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fr-FR" smtClean="0"/>
              <a:t>Modifiez le style du titre</a:t>
            </a:r>
            <a:endParaRPr lang="en-US" dirty="0"/>
          </a:p>
        </p:txBody>
      </p:sp>
    </p:spTree>
    <p:extLst>
      <p:ext uri="{BB962C8B-B14F-4D97-AF65-F5344CB8AC3E}">
        <p14:creationId xmlns:p14="http://schemas.microsoft.com/office/powerpoint/2010/main" val="36459998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F89142E-A099-41BE-9240-677F5967C7F0}" type="datetimeFigureOut">
              <a:rPr lang="fr-FR" smtClean="0"/>
              <a:t>14/06/2016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D581EB7-8D43-4BD4-A06B-D1A9B18A9F29}" type="slidenum">
              <a:rPr lang="fr-FR" smtClean="0"/>
              <a:t>‹N°›</a:t>
            </a:fld>
            <a:endParaRPr lang="fr-FR"/>
          </a:p>
        </p:txBody>
      </p:sp>
    </p:spTree>
    <p:extLst>
      <p:ext uri="{BB962C8B-B14F-4D97-AF65-F5344CB8AC3E}">
        <p14:creationId xmlns:p14="http://schemas.microsoft.com/office/powerpoint/2010/main" val="7314348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F89142E-A099-41BE-9240-677F5967C7F0}" type="datetimeFigureOut">
              <a:rPr lang="fr-FR" smtClean="0"/>
              <a:t>14/06/2016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D581EB7-8D43-4BD4-A06B-D1A9B18A9F29}" type="slidenum">
              <a:rPr lang="fr-FR" smtClean="0"/>
              <a:t>‹N°›</a:t>
            </a:fld>
            <a:endParaRPr lang="fr-FR"/>
          </a:p>
        </p:txBody>
      </p:sp>
    </p:spTree>
    <p:extLst>
      <p:ext uri="{BB962C8B-B14F-4D97-AF65-F5344CB8AC3E}">
        <p14:creationId xmlns:p14="http://schemas.microsoft.com/office/powerpoint/2010/main" val="41464812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F89142E-A099-41BE-9240-677F5967C7F0}" type="datetimeFigureOut">
              <a:rPr lang="fr-FR" smtClean="0"/>
              <a:t>14/06/2016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D581EB7-8D43-4BD4-A06B-D1A9B18A9F29}" type="slidenum">
              <a:rPr lang="fr-FR" smtClean="0"/>
              <a:t>‹N°›</a:t>
            </a:fld>
            <a:endParaRPr lang="fr-FR"/>
          </a:p>
        </p:txBody>
      </p:sp>
    </p:spTree>
    <p:extLst>
      <p:ext uri="{BB962C8B-B14F-4D97-AF65-F5344CB8AC3E}">
        <p14:creationId xmlns:p14="http://schemas.microsoft.com/office/powerpoint/2010/main" val="35729117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F89142E-A099-41BE-9240-677F5967C7F0}" type="datetimeFigureOut">
              <a:rPr lang="fr-FR" smtClean="0"/>
              <a:t>14/06/2016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D581EB7-8D43-4BD4-A06B-D1A9B18A9F29}" type="slidenum">
              <a:rPr lang="fr-FR" smtClean="0"/>
              <a:t>‹N°›</a:t>
            </a:fld>
            <a:endParaRPr lang="fr-FR"/>
          </a:p>
        </p:txBody>
      </p:sp>
    </p:spTree>
    <p:extLst>
      <p:ext uri="{BB962C8B-B14F-4D97-AF65-F5344CB8AC3E}">
        <p14:creationId xmlns:p14="http://schemas.microsoft.com/office/powerpoint/2010/main" val="22445809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F89142E-A099-41BE-9240-677F5967C7F0}" type="datetimeFigureOut">
              <a:rPr lang="fr-FR" smtClean="0"/>
              <a:t>14/06/2016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D581EB7-8D43-4BD4-A06B-D1A9B18A9F29}" type="slidenum">
              <a:rPr lang="fr-FR" smtClean="0"/>
              <a:t>‹N°›</a:t>
            </a:fld>
            <a:endParaRPr lang="fr-FR"/>
          </a:p>
        </p:txBody>
      </p:sp>
    </p:spTree>
    <p:extLst>
      <p:ext uri="{BB962C8B-B14F-4D97-AF65-F5344CB8AC3E}">
        <p14:creationId xmlns:p14="http://schemas.microsoft.com/office/powerpoint/2010/main" val="128678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ference">
    <p:spTree>
      <p:nvGrpSpPr>
        <p:cNvPr id="1" name=""/>
        <p:cNvGrpSpPr/>
        <p:nvPr/>
      </p:nvGrpSpPr>
      <p:grpSpPr>
        <a:xfrm>
          <a:off x="0" y="0"/>
          <a:ext cx="0" cy="0"/>
          <a:chOff x="0" y="0"/>
          <a:chExt cx="0" cy="0"/>
        </a:xfrm>
      </p:grpSpPr>
      <p:sp>
        <p:nvSpPr>
          <p:cNvPr id="5" name="Text Box 29"/>
          <p:cNvSpPr txBox="1">
            <a:spLocks noChangeArrowheads="1"/>
          </p:cNvSpPr>
          <p:nvPr/>
        </p:nvSpPr>
        <p:spPr bwMode="blackWhite">
          <a:xfrm>
            <a:off x="7904163" y="61913"/>
            <a:ext cx="1147762" cy="307975"/>
          </a:xfrm>
          <a:prstGeom prst="rect">
            <a:avLst/>
          </a:prstGeom>
          <a:solidFill>
            <a:schemeClr val="accent1"/>
          </a:solidFill>
          <a:ln w="12700">
            <a:solidFill>
              <a:srgbClr val="005BAB"/>
            </a:solidFill>
            <a:miter lim="800000"/>
            <a:headEnd/>
            <a:tailEnd/>
          </a:ln>
        </p:spPr>
        <p:txBody>
          <a:bodyPr anchor="ctr" anchorCtr="1">
            <a:spAutoFit/>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GB" altLang="fr-FR" b="1">
                <a:solidFill>
                  <a:schemeClr val="accent2"/>
                </a:solidFill>
              </a:rPr>
              <a:t>Référence</a:t>
            </a:r>
            <a:endParaRPr lang="en-GB" altLang="fr-FR"/>
          </a:p>
        </p:txBody>
      </p:sp>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966788" indent="-222250">
              <a:buClr>
                <a:srgbClr val="DA2128"/>
              </a:buClr>
              <a:defRPr/>
            </a:lvl4pPr>
            <a:lvl5pPr marL="1201738" indent="-234950">
              <a:buClr>
                <a:srgbClr val="DA2128"/>
              </a:buClr>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fr-FR" smtClean="0"/>
              <a:t>Modifiez le style du titre</a:t>
            </a:r>
            <a:endParaRPr lang="en-US" dirty="0"/>
          </a:p>
        </p:txBody>
      </p:sp>
      <p:sp>
        <p:nvSpPr>
          <p:cNvPr id="6" name="Text Box 29"/>
          <p:cNvSpPr txBox="1">
            <a:spLocks noChangeArrowheads="1"/>
          </p:cNvSpPr>
          <p:nvPr userDrawn="1"/>
        </p:nvSpPr>
        <p:spPr bwMode="blackWhite">
          <a:xfrm>
            <a:off x="7874551" y="54173"/>
            <a:ext cx="1147189" cy="307777"/>
          </a:xfrm>
          <a:prstGeom prst="rect">
            <a:avLst/>
          </a:prstGeom>
          <a:solidFill>
            <a:schemeClr val="accent1"/>
          </a:solidFill>
          <a:ln w="12700">
            <a:solidFill>
              <a:srgbClr val="005BAB"/>
            </a:solidFill>
            <a:miter lim="800000"/>
            <a:headEnd/>
            <a:tailEnd/>
          </a:ln>
          <a:effectLst/>
        </p:spPr>
        <p:txBody>
          <a:bodyPr wrap="square" anchor="ctr" anchorCtr="1">
            <a:spAutoFit/>
          </a:bodyPr>
          <a:lstStyle/>
          <a:p>
            <a:pPr algn="ctr"/>
            <a:r>
              <a:rPr lang="en-GB" b="1" dirty="0" smtClean="0">
                <a:solidFill>
                  <a:schemeClr val="accent2"/>
                </a:solidFill>
              </a:rPr>
              <a:t>Reference</a:t>
            </a:r>
            <a:endParaRPr lang="en-GB" dirty="0"/>
          </a:p>
        </p:txBody>
      </p:sp>
    </p:spTree>
    <p:extLst>
      <p:ext uri="{BB962C8B-B14F-4D97-AF65-F5344CB8AC3E}">
        <p14:creationId xmlns:p14="http://schemas.microsoft.com/office/powerpoint/2010/main" val="422930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5" name="Text Box 29"/>
          <p:cNvSpPr txBox="1">
            <a:spLocks noChangeArrowheads="1"/>
          </p:cNvSpPr>
          <p:nvPr/>
        </p:nvSpPr>
        <p:spPr bwMode="blackWhite">
          <a:xfrm>
            <a:off x="8255000" y="61913"/>
            <a:ext cx="796925" cy="307975"/>
          </a:xfrm>
          <a:prstGeom prst="rect">
            <a:avLst/>
          </a:prstGeom>
          <a:solidFill>
            <a:schemeClr val="accent1"/>
          </a:solidFill>
          <a:ln w="12700">
            <a:solidFill>
              <a:srgbClr val="005BAB"/>
            </a:solidFill>
            <a:miter lim="800000"/>
            <a:headEnd/>
            <a:tailEnd/>
          </a:ln>
        </p:spPr>
        <p:txBody>
          <a:bodyPr anchor="ctr" anchorCtr="1">
            <a:spAutoFit/>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GB" altLang="fr-FR" b="1">
                <a:solidFill>
                  <a:schemeClr val="accent2"/>
                </a:solidFill>
              </a:rPr>
              <a:t>Démo</a:t>
            </a:r>
            <a:endParaRPr lang="en-GB" altLang="fr-FR"/>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fr-FR" smtClean="0"/>
              <a:t>Modifiez le style du titre</a:t>
            </a:r>
            <a:endParaRPr lang="en-US" dirty="0"/>
          </a:p>
        </p:txBody>
      </p:sp>
      <p:sp>
        <p:nvSpPr>
          <p:cNvPr id="6" name="Content Placeholder 2"/>
          <p:cNvSpPr>
            <a:spLocks noGrp="1"/>
          </p:cNvSpPr>
          <p:nvPr>
            <p:ph idx="10"/>
          </p:nvPr>
        </p:nvSpPr>
        <p:spPr>
          <a:xfrm>
            <a:off x="270435" y="575235"/>
            <a:ext cx="8599488" cy="1566862"/>
          </a:xfrm>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287338" indent="-287338">
              <a:buClr>
                <a:srgbClr val="DA2128"/>
              </a:buClr>
              <a:buFont typeface="Webdings" pitchFamily="18" charset="2"/>
              <a:buChar char="s"/>
              <a:defRPr/>
            </a:lvl4pPr>
            <a:lvl5pPr marL="1201738" indent="-234950">
              <a:buClr>
                <a:srgbClr val="DA2128"/>
              </a:buClr>
              <a:defRPr/>
            </a:lvl5pPr>
            <a:lvl6pPr>
              <a:defRPr>
                <a:solidFill>
                  <a:schemeClr val="bg2"/>
                </a:solidFill>
              </a:defRPr>
            </a:lvl6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Text Box 29"/>
          <p:cNvSpPr txBox="1">
            <a:spLocks noChangeArrowheads="1"/>
          </p:cNvSpPr>
          <p:nvPr userDrawn="1"/>
        </p:nvSpPr>
        <p:spPr bwMode="blackWhite">
          <a:xfrm>
            <a:off x="8235310" y="62099"/>
            <a:ext cx="797565" cy="307777"/>
          </a:xfrm>
          <a:prstGeom prst="rect">
            <a:avLst/>
          </a:prstGeom>
          <a:solidFill>
            <a:schemeClr val="accent1"/>
          </a:solidFill>
          <a:ln w="12700">
            <a:solidFill>
              <a:srgbClr val="005BAB"/>
            </a:solidFill>
            <a:miter lim="800000"/>
            <a:headEnd/>
            <a:tailEnd/>
          </a:ln>
          <a:effectLst/>
        </p:spPr>
        <p:txBody>
          <a:bodyPr wrap="square" anchor="ctr" anchorCtr="1">
            <a:spAutoFit/>
          </a:bodyPr>
          <a:lstStyle/>
          <a:p>
            <a:pPr algn="ctr"/>
            <a:r>
              <a:rPr lang="en-GB" b="1" dirty="0" smtClean="0">
                <a:solidFill>
                  <a:schemeClr val="accent2"/>
                </a:solidFill>
              </a:rPr>
              <a:t>Demo</a:t>
            </a:r>
            <a:endParaRPr lang="en-GB" dirty="0"/>
          </a:p>
        </p:txBody>
      </p:sp>
    </p:spTree>
    <p:extLst>
      <p:ext uri="{BB962C8B-B14F-4D97-AF65-F5344CB8AC3E}">
        <p14:creationId xmlns:p14="http://schemas.microsoft.com/office/powerpoint/2010/main" val="3467016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iz">
    <p:spTree>
      <p:nvGrpSpPr>
        <p:cNvPr id="1" name=""/>
        <p:cNvGrpSpPr/>
        <p:nvPr/>
      </p:nvGrpSpPr>
      <p:grpSpPr>
        <a:xfrm>
          <a:off x="0" y="0"/>
          <a:ext cx="0" cy="0"/>
          <a:chOff x="0" y="0"/>
          <a:chExt cx="0" cy="0"/>
        </a:xfrm>
      </p:grpSpPr>
      <p:sp>
        <p:nvSpPr>
          <p:cNvPr id="5" name="Text Box 29"/>
          <p:cNvSpPr txBox="1">
            <a:spLocks noChangeArrowheads="1"/>
          </p:cNvSpPr>
          <p:nvPr/>
        </p:nvSpPr>
        <p:spPr bwMode="blackWhite">
          <a:xfrm>
            <a:off x="8255000" y="66675"/>
            <a:ext cx="796925" cy="307975"/>
          </a:xfrm>
          <a:prstGeom prst="rect">
            <a:avLst/>
          </a:prstGeom>
          <a:solidFill>
            <a:schemeClr val="accent1"/>
          </a:solidFill>
          <a:ln w="12700">
            <a:solidFill>
              <a:srgbClr val="005BAB"/>
            </a:solidFill>
            <a:miter lim="800000"/>
            <a:headEnd/>
            <a:tailEnd/>
          </a:ln>
        </p:spPr>
        <p:txBody>
          <a:bodyPr anchor="ctr" anchorCtr="1">
            <a:spAutoFit/>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GB" altLang="fr-FR" b="1">
                <a:solidFill>
                  <a:schemeClr val="accent2"/>
                </a:solidFill>
              </a:rPr>
              <a:t>Quiz</a:t>
            </a:r>
            <a:endParaRPr lang="en-GB" altLang="fr-FR"/>
          </a:p>
        </p:txBody>
      </p:sp>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966788" indent="-222250">
              <a:buClr>
                <a:srgbClr val="DA2128"/>
              </a:buClr>
              <a:defRPr/>
            </a:lvl4pPr>
            <a:lvl5pPr marL="1201738" indent="-234950">
              <a:buClr>
                <a:srgbClr val="DA2128"/>
              </a:buClr>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fr-FR" smtClean="0"/>
              <a:t>Modifiez le style du titre</a:t>
            </a:r>
            <a:endParaRPr lang="en-US" dirty="0"/>
          </a:p>
        </p:txBody>
      </p:sp>
      <p:sp>
        <p:nvSpPr>
          <p:cNvPr id="6" name="Text Box 29"/>
          <p:cNvSpPr txBox="1">
            <a:spLocks noChangeArrowheads="1"/>
          </p:cNvSpPr>
          <p:nvPr userDrawn="1"/>
        </p:nvSpPr>
        <p:spPr bwMode="blackWhite">
          <a:xfrm>
            <a:off x="8235310" y="54173"/>
            <a:ext cx="797565" cy="307777"/>
          </a:xfrm>
          <a:prstGeom prst="rect">
            <a:avLst/>
          </a:prstGeom>
          <a:solidFill>
            <a:schemeClr val="accent1"/>
          </a:solidFill>
          <a:ln w="12700">
            <a:solidFill>
              <a:srgbClr val="005BAB"/>
            </a:solidFill>
            <a:miter lim="800000"/>
            <a:headEnd/>
            <a:tailEnd/>
          </a:ln>
          <a:effectLst/>
        </p:spPr>
        <p:txBody>
          <a:bodyPr wrap="square" anchor="ctr" anchorCtr="1">
            <a:spAutoFit/>
          </a:bodyPr>
          <a:lstStyle/>
          <a:p>
            <a:pPr algn="ctr"/>
            <a:r>
              <a:rPr lang="en-GB" b="1" dirty="0" smtClean="0">
                <a:solidFill>
                  <a:schemeClr val="accent2"/>
                </a:solidFill>
              </a:rPr>
              <a:t>Quiz</a:t>
            </a:r>
            <a:endParaRPr lang="en-GB" dirty="0"/>
          </a:p>
        </p:txBody>
      </p:sp>
    </p:spTree>
    <p:extLst>
      <p:ext uri="{BB962C8B-B14F-4D97-AF65-F5344CB8AC3E}">
        <p14:creationId xmlns:p14="http://schemas.microsoft.com/office/powerpoint/2010/main" val="254490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oNow">
    <p:spTree>
      <p:nvGrpSpPr>
        <p:cNvPr id="1" name=""/>
        <p:cNvGrpSpPr/>
        <p:nvPr/>
      </p:nvGrpSpPr>
      <p:grpSpPr>
        <a:xfrm>
          <a:off x="0" y="0"/>
          <a:ext cx="0" cy="0"/>
          <a:chOff x="0" y="0"/>
          <a:chExt cx="0" cy="0"/>
        </a:xfrm>
      </p:grpSpPr>
      <p:sp>
        <p:nvSpPr>
          <p:cNvPr id="5" name="Text Box 29"/>
          <p:cNvSpPr txBox="1">
            <a:spLocks noChangeArrowheads="1"/>
          </p:cNvSpPr>
          <p:nvPr/>
        </p:nvSpPr>
        <p:spPr bwMode="blackWhite">
          <a:xfrm>
            <a:off x="8174038" y="61913"/>
            <a:ext cx="877887" cy="307975"/>
          </a:xfrm>
          <a:prstGeom prst="rect">
            <a:avLst/>
          </a:prstGeom>
          <a:solidFill>
            <a:schemeClr val="accent1"/>
          </a:solidFill>
          <a:ln w="12700">
            <a:solidFill>
              <a:srgbClr val="005BAB"/>
            </a:solidFill>
            <a:miter lim="800000"/>
            <a:headEnd/>
            <a:tailEnd/>
          </a:ln>
        </p:spPr>
        <p:txBody>
          <a:bodyPr anchor="ctr" anchorCtr="1">
            <a:spAutoFit/>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GB" altLang="fr-FR" b="1">
                <a:solidFill>
                  <a:schemeClr val="accent2"/>
                </a:solidFill>
              </a:rPr>
              <a:t>À vous</a:t>
            </a:r>
            <a:endParaRPr lang="en-GB" altLang="fr-FR"/>
          </a:p>
        </p:txBody>
      </p:sp>
      <p:sp>
        <p:nvSpPr>
          <p:cNvPr id="3" name="Content Placeholder 2"/>
          <p:cNvSpPr>
            <a:spLocks noGrp="1"/>
          </p:cNvSpPr>
          <p:nvPr>
            <p:ph idx="1"/>
          </p:nvPr>
        </p:nvSpPr>
        <p:spPr/>
        <p:txBody>
          <a:bodyPr/>
          <a:lstStyle>
            <a:lvl1pPr marL="342900" indent="-342900">
              <a:buClr>
                <a:srgbClr val="DA2128"/>
              </a:buClr>
              <a:buSzPct val="100000"/>
              <a:buFont typeface="+mj-lt"/>
              <a:buAutoNum type="arabicPeriod"/>
              <a:defRPr/>
            </a:lvl1pPr>
            <a:lvl2pPr marL="630238" indent="-288925">
              <a:buClr>
                <a:srgbClr val="DA2128"/>
              </a:buClr>
              <a:buFont typeface="Arial" pitchFamily="34" charset="0"/>
              <a:buChar char="•"/>
              <a:defRPr/>
            </a:lvl2pPr>
            <a:lvl3pPr marL="798513" indent="-171450">
              <a:buClr>
                <a:srgbClr val="DA2128"/>
              </a:buClr>
              <a:buFont typeface="Arial" pitchFamily="34" charset="0"/>
              <a:buChar char="−"/>
              <a:defRPr/>
            </a:lvl3pPr>
            <a:lvl4pPr marL="341313" indent="-341313">
              <a:buClr>
                <a:srgbClr val="DA2128"/>
              </a:buClr>
              <a:buFont typeface="Webdings" pitchFamily="18" charset="2"/>
              <a:buChar char="s"/>
              <a:defRPr/>
            </a:lvl4pPr>
            <a:lvl5pPr marL="1201738" indent="-234950">
              <a:buClr>
                <a:srgbClr val="DA2128"/>
              </a:buClr>
              <a:defRPr/>
            </a:lvl5pPr>
            <a:lvl6pPr>
              <a:defRPr>
                <a:solidFill>
                  <a:schemeClr val="bg2"/>
                </a:solidFill>
              </a:defRPr>
            </a:lvl6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fr-FR" smtClean="0"/>
              <a:t>Modifiez le style du titre</a:t>
            </a:r>
            <a:endParaRPr lang="en-US" dirty="0"/>
          </a:p>
        </p:txBody>
      </p:sp>
      <p:sp>
        <p:nvSpPr>
          <p:cNvPr id="6" name="Text Box 29"/>
          <p:cNvSpPr txBox="1">
            <a:spLocks noChangeArrowheads="1"/>
          </p:cNvSpPr>
          <p:nvPr userDrawn="1"/>
        </p:nvSpPr>
        <p:spPr bwMode="blackWhite">
          <a:xfrm>
            <a:off x="8154627" y="54173"/>
            <a:ext cx="878248" cy="307777"/>
          </a:xfrm>
          <a:prstGeom prst="rect">
            <a:avLst/>
          </a:prstGeom>
          <a:solidFill>
            <a:schemeClr val="accent1"/>
          </a:solidFill>
          <a:ln w="12700">
            <a:solidFill>
              <a:srgbClr val="005BAB"/>
            </a:solidFill>
            <a:miter lim="800000"/>
            <a:headEnd/>
            <a:tailEnd/>
          </a:ln>
          <a:effectLst/>
        </p:spPr>
        <p:txBody>
          <a:bodyPr wrap="square" anchor="ctr" anchorCtr="1">
            <a:spAutoFit/>
          </a:bodyPr>
          <a:lstStyle/>
          <a:p>
            <a:pPr algn="ctr"/>
            <a:r>
              <a:rPr lang="en-GB" b="1" dirty="0" smtClean="0">
                <a:solidFill>
                  <a:schemeClr val="accent2"/>
                </a:solidFill>
              </a:rPr>
              <a:t>À </a:t>
            </a:r>
            <a:r>
              <a:rPr lang="en-GB" b="1" dirty="0" err="1" smtClean="0">
                <a:solidFill>
                  <a:schemeClr val="accent2"/>
                </a:solidFill>
              </a:rPr>
              <a:t>vous</a:t>
            </a:r>
            <a:endParaRPr lang="en-GB" dirty="0"/>
          </a:p>
        </p:txBody>
      </p:sp>
    </p:spTree>
    <p:extLst>
      <p:ext uri="{BB962C8B-B14F-4D97-AF65-F5344CB8AC3E}">
        <p14:creationId xmlns:p14="http://schemas.microsoft.com/office/powerpoint/2010/main" val="1052483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tru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fr-FR" smtClean="0"/>
              <a:t>Modifiez le style du titre</a:t>
            </a:r>
            <a:endParaRPr lang="en-US" dirty="0"/>
          </a:p>
        </p:txBody>
      </p:sp>
      <p:sp>
        <p:nvSpPr>
          <p:cNvPr id="5" name="Content Placeholder 2"/>
          <p:cNvSpPr>
            <a:spLocks noGrp="1"/>
          </p:cNvSpPr>
          <p:nvPr>
            <p:ph idx="10"/>
          </p:nvPr>
        </p:nvSpPr>
        <p:spPr>
          <a:xfrm>
            <a:off x="2359152" y="584200"/>
            <a:ext cx="5138928" cy="969496"/>
          </a:xfrm>
        </p:spPr>
        <p:txBody>
          <a:bodyPr/>
          <a:lstStyle>
            <a:lvl1pPr marL="457200" indent="-404813">
              <a:spcBef>
                <a:spcPts val="1800"/>
              </a:spcBef>
              <a:buClr>
                <a:srgbClr val="DA2128"/>
              </a:buClr>
              <a:buFont typeface="Wingdings 3" pitchFamily="18" charset="2"/>
              <a:buChar char=""/>
              <a:defRPr lang="en-US" b="1" dirty="0" smtClean="0">
                <a:solidFill>
                  <a:schemeClr val="tx1"/>
                </a:solidFill>
                <a:latin typeface="+mn-lt"/>
                <a:ea typeface="+mn-ea"/>
                <a:cs typeface="+mn-cs"/>
              </a:defRPr>
            </a:lvl1pPr>
            <a:lvl2pPr marL="457200" indent="-457200">
              <a:spcBef>
                <a:spcPts val="1800"/>
              </a:spcBef>
              <a:buClr>
                <a:srgbClr val="DA2128"/>
              </a:buClr>
              <a:buSzPct val="115000"/>
              <a:buFont typeface="Wingdings 3" pitchFamily="18" charset="2"/>
              <a:buChar char="Æ"/>
              <a:defRPr lang="en-US" sz="2400" b="1" dirty="0" smtClean="0">
                <a:solidFill>
                  <a:schemeClr val="tx1"/>
                </a:solidFill>
                <a:latin typeface="+mn-lt"/>
                <a:ea typeface="+mn-ea"/>
                <a:cs typeface="+mn-cs"/>
              </a:defRPr>
            </a:lvl2pPr>
            <a:lvl3pPr marL="744538" indent="-234950">
              <a:buClr>
                <a:srgbClr val="B40117"/>
              </a:buClr>
              <a:defRPr/>
            </a:lvl3pPr>
            <a:lvl4pPr marL="966788" indent="-222250">
              <a:buClr>
                <a:srgbClr val="B40117"/>
              </a:buClr>
              <a:defRPr/>
            </a:lvl4pPr>
            <a:lvl5pPr marL="1201738" indent="-234950">
              <a:buClr>
                <a:srgbClr val="B40117"/>
              </a:buClr>
              <a:defRPr/>
            </a:lvl5pPr>
          </a:lstStyle>
          <a:p>
            <a:pPr lvl="0"/>
            <a:r>
              <a:rPr lang="fr-FR" smtClean="0"/>
              <a:t>Modifiez les styles du texte du masque</a:t>
            </a:r>
          </a:p>
          <a:p>
            <a:pPr lvl="1"/>
            <a:r>
              <a:rPr lang="fr-FR" smtClean="0"/>
              <a:t>Deuxième niveau</a:t>
            </a:r>
          </a:p>
        </p:txBody>
      </p:sp>
    </p:spTree>
    <p:extLst>
      <p:ext uri="{BB962C8B-B14F-4D97-AF65-F5344CB8AC3E}">
        <p14:creationId xmlns:p14="http://schemas.microsoft.com/office/powerpoint/2010/main" val="80130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fr-FR" smtClean="0"/>
              <a:t>Modifiez le style du titre</a:t>
            </a:r>
            <a:endParaRPr lang="en-US" dirty="0"/>
          </a:p>
        </p:txBody>
      </p:sp>
    </p:spTree>
    <p:extLst>
      <p:ext uri="{BB962C8B-B14F-4D97-AF65-F5344CB8AC3E}">
        <p14:creationId xmlns:p14="http://schemas.microsoft.com/office/powerpoint/2010/main" val="3699131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2"/>
        </a:solidFill>
        <a:effectLst/>
      </p:bgPr>
    </p:bg>
    <p:spTree>
      <p:nvGrpSpPr>
        <p:cNvPr id="1" name=""/>
        <p:cNvGrpSpPr/>
        <p:nvPr/>
      </p:nvGrpSpPr>
      <p:grpSpPr>
        <a:xfrm>
          <a:off x="0" y="0"/>
          <a:ext cx="0" cy="0"/>
          <a:chOff x="0" y="0"/>
          <a:chExt cx="0" cy="0"/>
        </a:xfrm>
      </p:grpSpPr>
      <p:sp>
        <p:nvSpPr>
          <p:cNvPr id="1026" name="Rectangle 1029"/>
          <p:cNvSpPr>
            <a:spLocks noGrp="1" noChangeArrowheads="1"/>
          </p:cNvSpPr>
          <p:nvPr>
            <p:ph type="title"/>
          </p:nvPr>
        </p:nvSpPr>
        <p:spPr bwMode="black">
          <a:xfrm>
            <a:off x="0" y="0"/>
            <a:ext cx="91440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0" rIns="91440" bIns="0" numCol="1" anchor="ctr" anchorCtr="0" compatLnSpc="1">
            <a:prstTxWarp prst="textNoShape">
              <a:avLst/>
            </a:prstTxWarp>
          </a:bodyPr>
          <a:lstStyle/>
          <a:p>
            <a:pPr lvl="0"/>
            <a:r>
              <a:rPr lang="fr-FR" altLang="fr-FR" smtClean="0"/>
              <a:t>Modifiez le style du titre</a:t>
            </a:r>
            <a:endParaRPr lang="en-US" altLang="fr-FR" smtClean="0"/>
          </a:p>
        </p:txBody>
      </p:sp>
      <p:sp>
        <p:nvSpPr>
          <p:cNvPr id="1027" name="Text Box 1030"/>
          <p:cNvSpPr txBox="1">
            <a:spLocks noChangeArrowheads="1"/>
          </p:cNvSpPr>
          <p:nvPr/>
        </p:nvSpPr>
        <p:spPr bwMode="black">
          <a:xfrm>
            <a:off x="7178675" y="6500813"/>
            <a:ext cx="126047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ctr">
            <a:spAutoFit/>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r">
              <a:spcBef>
                <a:spcPct val="50000"/>
              </a:spcBef>
            </a:pPr>
            <a:r>
              <a:rPr lang="en-US" altLang="fr-FR" b="1" dirty="0" smtClean="0">
                <a:solidFill>
                  <a:srgbClr val="DA2128"/>
                </a:solidFill>
              </a:rPr>
              <a:t>4-</a:t>
            </a:r>
            <a:fld id="{22E9D892-0F82-4A82-A98A-CFFB4495D6EE}" type="slidenum">
              <a:rPr lang="en-US" altLang="fr-FR" b="1">
                <a:solidFill>
                  <a:srgbClr val="DA2128"/>
                </a:solidFill>
              </a:rPr>
              <a:pPr algn="r">
                <a:spcBef>
                  <a:spcPct val="50000"/>
                </a:spcBef>
              </a:pPr>
              <a:t>‹N°›</a:t>
            </a:fld>
            <a:endParaRPr lang="en-US" altLang="fr-FR" b="1" dirty="0">
              <a:solidFill>
                <a:srgbClr val="DA2128"/>
              </a:solidFill>
            </a:endParaRPr>
          </a:p>
        </p:txBody>
      </p:sp>
      <p:sp>
        <p:nvSpPr>
          <p:cNvPr id="1028" name="Rectangle 1034"/>
          <p:cNvSpPr>
            <a:spLocks noGrp="1" noChangeArrowheads="1"/>
          </p:cNvSpPr>
          <p:nvPr>
            <p:ph type="body" idx="1"/>
          </p:nvPr>
        </p:nvSpPr>
        <p:spPr bwMode="black">
          <a:xfrm>
            <a:off x="279400" y="584200"/>
            <a:ext cx="8599488" cy="156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fr-FR" altLang="fr-FR" smtClean="0"/>
              <a:t>Modifiez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endParaRPr lang="en-US" altLang="fr-FR" smtClean="0"/>
          </a:p>
        </p:txBody>
      </p:sp>
      <p:sp>
        <p:nvSpPr>
          <p:cNvPr id="1029" name="Text Box 1064"/>
          <p:cNvSpPr txBox="1">
            <a:spLocks noChangeArrowheads="1"/>
          </p:cNvSpPr>
          <p:nvPr/>
        </p:nvSpPr>
        <p:spPr bwMode="auto">
          <a:xfrm>
            <a:off x="304800" y="6553200"/>
            <a:ext cx="10668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spcBef>
                <a:spcPct val="50000"/>
              </a:spcBef>
            </a:pPr>
            <a:endParaRPr lang="fr-FR" altLang="fr-FR" sz="800"/>
          </a:p>
        </p:txBody>
      </p:sp>
      <p:sp>
        <p:nvSpPr>
          <p:cNvPr id="1030" name="Line 1033"/>
          <p:cNvSpPr>
            <a:spLocks noChangeShapeType="1"/>
          </p:cNvSpPr>
          <p:nvPr/>
        </p:nvSpPr>
        <p:spPr bwMode="auto">
          <a:xfrm>
            <a:off x="0" y="433388"/>
            <a:ext cx="9144000" cy="0"/>
          </a:xfrm>
          <a:prstGeom prst="line">
            <a:avLst/>
          </a:prstGeom>
          <a:noFill/>
          <a:ln w="50800">
            <a:solidFill>
              <a:srgbClr val="DA2128"/>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1" name="Line 1033"/>
          <p:cNvSpPr>
            <a:spLocks noChangeShapeType="1"/>
          </p:cNvSpPr>
          <p:nvPr userDrawn="1"/>
        </p:nvSpPr>
        <p:spPr bwMode="auto">
          <a:xfrm>
            <a:off x="0" y="433225"/>
            <a:ext cx="9144000" cy="0"/>
          </a:xfrm>
          <a:prstGeom prst="line">
            <a:avLst/>
          </a:prstGeom>
          <a:noFill/>
          <a:ln w="50800">
            <a:solidFill>
              <a:srgbClr val="DA2128"/>
            </a:solidFill>
            <a:round/>
            <a:headEnd/>
            <a:tailEnd/>
          </a:ln>
          <a:effectLst/>
        </p:spPr>
        <p:txBody>
          <a:bodyPr/>
          <a:lstStyle/>
          <a:p>
            <a:endParaRPr lang="en-US" dirty="0"/>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688" r:id="rId15"/>
    <p:sldLayoutId id="2147483682" r:id="rId16"/>
    <p:sldLayoutId id="2147483689" r:id="rId17"/>
    <p:sldLayoutId id="2147483685" r:id="rId18"/>
    <p:sldLayoutId id="2147483683" r:id="rId19"/>
    <p:sldLayoutId id="2147483690" r:id="rId20"/>
    <p:sldLayoutId id="2147483686" r:id="rId21"/>
    <p:sldLayoutId id="2147483684" r:id="rId22"/>
    <p:sldLayoutId id="2147483691" r:id="rId23"/>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287338" indent="-287338" algn="l" rtl="0" eaLnBrk="1" fontAlgn="base" hangingPunct="1">
        <a:spcBef>
          <a:spcPts val="1400"/>
        </a:spcBef>
        <a:spcAft>
          <a:spcPct val="0"/>
        </a:spcAft>
        <a:buClr>
          <a:srgbClr val="DA2128"/>
        </a:buClr>
        <a:buSzPct val="115000"/>
        <a:buFont typeface="Wingdings 3" pitchFamily="18" charset="2"/>
        <a:buChar char=""/>
        <a:defRPr b="1">
          <a:solidFill>
            <a:schemeClr val="tx1"/>
          </a:solidFill>
          <a:latin typeface="+mn-lt"/>
          <a:ea typeface="+mn-ea"/>
          <a:cs typeface="+mn-cs"/>
        </a:defRPr>
      </a:lvl1pPr>
      <a:lvl2pPr marL="509588" indent="-222250" algn="l" rtl="0" eaLnBrk="1" fontAlgn="base" hangingPunct="1">
        <a:spcBef>
          <a:spcPts val="200"/>
        </a:spcBef>
        <a:spcAft>
          <a:spcPct val="0"/>
        </a:spcAft>
        <a:buClr>
          <a:srgbClr val="DA2128"/>
        </a:buClr>
        <a:buFont typeface="Arial" charset="0"/>
        <a:buChar char="•"/>
        <a:defRPr>
          <a:solidFill>
            <a:srgbClr val="000000"/>
          </a:solidFill>
          <a:latin typeface="+mn-lt"/>
        </a:defRPr>
      </a:lvl2pPr>
      <a:lvl3pPr marL="744538" indent="-234950" algn="l" rtl="0" eaLnBrk="1" fontAlgn="base" hangingPunct="1">
        <a:spcBef>
          <a:spcPts val="200"/>
        </a:spcBef>
        <a:spcAft>
          <a:spcPct val="0"/>
        </a:spcAft>
        <a:buClr>
          <a:srgbClr val="DA2128"/>
        </a:buClr>
        <a:buFont typeface="Arial" charset="0"/>
        <a:buChar char="–"/>
        <a:defRPr>
          <a:solidFill>
            <a:srgbClr val="000000"/>
          </a:solidFill>
          <a:latin typeface="+mn-lt"/>
        </a:defRPr>
      </a:lvl3pPr>
      <a:lvl4pPr marL="966788" indent="-222250" algn="l" rtl="0" eaLnBrk="1" fontAlgn="base" hangingPunct="1">
        <a:spcBef>
          <a:spcPts val="200"/>
        </a:spcBef>
        <a:spcAft>
          <a:spcPct val="0"/>
        </a:spcAft>
        <a:buClr>
          <a:srgbClr val="DA2128"/>
        </a:buClr>
        <a:buFont typeface="Arial" charset="0"/>
        <a:buChar char="–"/>
        <a:defRPr>
          <a:solidFill>
            <a:srgbClr val="000000"/>
          </a:solidFill>
          <a:latin typeface="+mn-lt"/>
        </a:defRPr>
      </a:lvl4pPr>
      <a:lvl5pPr marL="1201738" indent="-234950" algn="l" rtl="0" eaLnBrk="1" fontAlgn="base" hangingPunct="1">
        <a:spcBef>
          <a:spcPts val="200"/>
        </a:spcBef>
        <a:spcAft>
          <a:spcPct val="0"/>
        </a:spcAft>
        <a:buClr>
          <a:srgbClr val="DA2128"/>
        </a:buClr>
        <a:buChar char="–"/>
        <a:defRPr>
          <a:solidFill>
            <a:srgbClr val="000000"/>
          </a:solidFill>
          <a:latin typeface="+mn-lt"/>
        </a:defRPr>
      </a:lvl5pPr>
      <a:lvl6pPr marL="2166938" indent="-228600" algn="l" rtl="0" eaLnBrk="1" fontAlgn="base" hangingPunct="1">
        <a:spcBef>
          <a:spcPts val="200"/>
        </a:spcBef>
        <a:spcAft>
          <a:spcPct val="0"/>
        </a:spcAft>
        <a:buClr>
          <a:schemeClr val="accent2"/>
        </a:buClr>
        <a:buChar char="–"/>
        <a:defRPr>
          <a:solidFill>
            <a:schemeClr val="tx1"/>
          </a:solidFill>
          <a:latin typeface="+mn-lt"/>
        </a:defRPr>
      </a:lvl6pPr>
      <a:lvl7pPr marL="2624138" indent="-228600" algn="l" rtl="0" eaLnBrk="1" fontAlgn="base" hangingPunct="1">
        <a:spcBef>
          <a:spcPts val="200"/>
        </a:spcBef>
        <a:spcAft>
          <a:spcPct val="0"/>
        </a:spcAft>
        <a:buClr>
          <a:schemeClr val="accent2"/>
        </a:buClr>
        <a:buChar char="–"/>
        <a:defRPr>
          <a:solidFill>
            <a:schemeClr val="tx1"/>
          </a:solidFill>
          <a:latin typeface="+mn-lt"/>
        </a:defRPr>
      </a:lvl7pPr>
      <a:lvl8pPr marL="3081338" indent="-228600" algn="l" rtl="0" eaLnBrk="1" fontAlgn="base" hangingPunct="1">
        <a:spcBef>
          <a:spcPts val="200"/>
        </a:spcBef>
        <a:spcAft>
          <a:spcPct val="0"/>
        </a:spcAft>
        <a:buClr>
          <a:schemeClr val="accent2"/>
        </a:buClr>
        <a:buChar char="–"/>
        <a:defRPr>
          <a:solidFill>
            <a:schemeClr val="tx1"/>
          </a:solidFill>
          <a:latin typeface="+mn-lt"/>
        </a:defRPr>
      </a:lvl8pPr>
      <a:lvl9pPr marL="3538538" indent="-228600" algn="l" rtl="0" eaLnBrk="1" fontAlgn="base" hangingPunct="1">
        <a:spcBef>
          <a:spcPts val="200"/>
        </a:spcBef>
        <a:spcAft>
          <a:spcPct val="0"/>
        </a:spcAft>
        <a:buClr>
          <a:schemeClr val="accent2"/>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9142E-A099-41BE-9240-677F5967C7F0}" type="datetimeFigureOut">
              <a:rPr lang="fr-FR" smtClean="0"/>
              <a:t>14/06/2016</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81EB7-8D43-4BD4-A06B-D1A9B18A9F29}" type="slidenum">
              <a:rPr lang="fr-FR" smtClean="0"/>
              <a:t>‹N°›</a:t>
            </a:fld>
            <a:endParaRPr lang="fr-FR"/>
          </a:p>
        </p:txBody>
      </p:sp>
    </p:spTree>
    <p:extLst>
      <p:ext uri="{BB962C8B-B14F-4D97-AF65-F5344CB8AC3E}">
        <p14:creationId xmlns:p14="http://schemas.microsoft.com/office/powerpoint/2010/main" val="93560225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4.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4.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4.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4.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4.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4.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4.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4.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4.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4.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4.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4.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4.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4.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4.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4.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4.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4.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4.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4.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4.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4.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4.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4.xml"/><Relationship Id="rId1" Type="http://schemas.openxmlformats.org/officeDocument/2006/relationships/tags" Target="../tags/tag4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ctrTitle" sz="quarter"/>
          </p:nvPr>
        </p:nvSpPr>
        <p:spPr bwMode="gray"/>
        <p:txBody>
          <a:bodyPr/>
          <a:lstStyle/>
          <a:p>
            <a:r>
              <a:rPr lang="fr-FR" noProof="0" dirty="0" smtClean="0"/>
              <a:t>DOM et </a:t>
            </a:r>
            <a:r>
              <a:rPr lang="fr-FR" noProof="0" dirty="0" err="1" smtClean="0"/>
              <a:t>évenements</a:t>
            </a:r>
            <a:endParaRPr lang="fr-FR" noProof="0" dirty="0"/>
          </a:p>
        </p:txBody>
      </p:sp>
      <p:sp>
        <p:nvSpPr>
          <p:cNvPr id="649219" name="Rectangle 3"/>
          <p:cNvSpPr>
            <a:spLocks noGrp="1" noChangeArrowheads="1"/>
          </p:cNvSpPr>
          <p:nvPr>
            <p:ph type="subTitle" sz="quarter" idx="1"/>
          </p:nvPr>
        </p:nvSpPr>
        <p:spPr bwMode="gray">
          <a:xfrm>
            <a:off x="322262" y="301752"/>
            <a:ext cx="5853069" cy="461665"/>
          </a:xfrm>
        </p:spPr>
        <p:txBody>
          <a:bodyPr/>
          <a:lstStyle/>
          <a:p>
            <a:r>
              <a:rPr lang="fr-FR" noProof="0" smtClean="0"/>
              <a:t>Chapitre </a:t>
            </a:r>
            <a:r>
              <a:rPr lang="fr-FR" noProof="0" dirty="0" smtClean="0"/>
              <a:t>4</a:t>
            </a:r>
            <a:endParaRPr lang="fr-FR" noProof="0" dirty="0"/>
          </a:p>
        </p:txBody>
      </p:sp>
    </p:spTree>
    <p:custDataLst>
      <p:tags r:id="rId1"/>
    </p:custDataLst>
    <p:extLst>
      <p:ext uri="{BB962C8B-B14F-4D97-AF65-F5344CB8AC3E}">
        <p14:creationId xmlns:p14="http://schemas.microsoft.com/office/powerpoint/2010/main" val="3503093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8488"/>
            <a:ext cx="8599488" cy="4837222"/>
          </a:xfrm>
        </p:spPr>
        <p:txBody>
          <a:bodyPr/>
          <a:lstStyle/>
          <a:p>
            <a:r>
              <a:rPr lang="fr-FR" noProof="0" dirty="0" smtClean="0"/>
              <a:t>Les propriétés d’éléments représentant des attributs HTML sont normalement en minuscules</a:t>
            </a:r>
          </a:p>
          <a:p>
            <a:pPr lvl="1"/>
            <a:r>
              <a:rPr lang="fr-FR" noProof="0" dirty="0" smtClean="0"/>
              <a:t>Quel que soit leur aspect dans le HTML</a:t>
            </a:r>
          </a:p>
          <a:p>
            <a:pPr lvl="1"/>
            <a:r>
              <a:rPr lang="fr-FR" noProof="0" dirty="0" smtClean="0"/>
              <a:t>HTML : </a:t>
            </a:r>
            <a:r>
              <a:rPr lang="fr-FR" noProof="0" dirty="0" smtClean="0">
                <a:latin typeface="Courier New"/>
                <a:cs typeface="Courier New"/>
              </a:rPr>
              <a:t>&lt;</a:t>
            </a:r>
            <a:r>
              <a:rPr lang="fr-FR" noProof="0" dirty="0" err="1" smtClean="0">
                <a:latin typeface="Courier New"/>
                <a:cs typeface="Courier New"/>
              </a:rPr>
              <a:t>img</a:t>
            </a:r>
            <a:r>
              <a:rPr lang="fr-FR" noProof="0" dirty="0" smtClean="0">
                <a:latin typeface="Courier New"/>
                <a:cs typeface="Courier New"/>
              </a:rPr>
              <a:t> id="img1" </a:t>
            </a:r>
            <a:r>
              <a:rPr lang="fr-FR" b="1" noProof="0" dirty="0" err="1" smtClean="0">
                <a:latin typeface="Courier New"/>
                <a:cs typeface="Courier New"/>
              </a:rPr>
              <a:t>src</a:t>
            </a:r>
            <a:r>
              <a:rPr lang="fr-FR" noProof="0" dirty="0" smtClean="0">
                <a:latin typeface="Courier New"/>
                <a:cs typeface="Courier New"/>
              </a:rPr>
              <a:t>="plane.png"/&gt;</a:t>
            </a:r>
          </a:p>
          <a:p>
            <a:pPr lvl="1"/>
            <a:r>
              <a:rPr lang="fr-FR" noProof="0" dirty="0" smtClean="0"/>
              <a:t>JavaScript : </a:t>
            </a:r>
            <a:r>
              <a:rPr lang="fr-FR" noProof="0" dirty="0" err="1" smtClean="0">
                <a:latin typeface="Courier New"/>
                <a:cs typeface="Courier New"/>
              </a:rPr>
              <a:t>document.getElementById</a:t>
            </a:r>
            <a:r>
              <a:rPr lang="fr-FR" noProof="0" dirty="0" smtClean="0">
                <a:latin typeface="Courier New"/>
                <a:cs typeface="Courier New"/>
              </a:rPr>
              <a:t>("img1").</a:t>
            </a:r>
            <a:r>
              <a:rPr lang="fr-FR" b="1" noProof="0" dirty="0" err="1" smtClean="0">
                <a:latin typeface="Courier New"/>
                <a:cs typeface="Courier New"/>
              </a:rPr>
              <a:t>src</a:t>
            </a:r>
            <a:endParaRPr lang="fr-FR" b="1" noProof="0" dirty="0" smtClean="0"/>
          </a:p>
          <a:p>
            <a:r>
              <a:rPr lang="fr-FR" noProof="0" dirty="0" smtClean="0"/>
              <a:t>Pour les attributs HTML comportant plus d’un mot</a:t>
            </a:r>
          </a:p>
          <a:p>
            <a:pPr lvl="1"/>
            <a:r>
              <a:rPr lang="fr-FR" noProof="0" dirty="0" smtClean="0"/>
              <a:t>Les premier mot de la propriété commence par une minuscule, et les mots suivants prennent une majuscule</a:t>
            </a:r>
          </a:p>
          <a:p>
            <a:pPr lvl="1"/>
            <a:r>
              <a:rPr lang="fr-FR" noProof="0" dirty="0" smtClean="0"/>
              <a:t>HTML: </a:t>
            </a:r>
            <a:r>
              <a:rPr lang="fr-FR" noProof="0" dirty="0" smtClean="0">
                <a:latin typeface="Courier New"/>
                <a:cs typeface="Courier New"/>
              </a:rPr>
              <a:t>&lt;input id="img1" </a:t>
            </a:r>
            <a:r>
              <a:rPr lang="fr-FR" b="1" noProof="0" dirty="0" err="1" smtClean="0">
                <a:latin typeface="Courier New"/>
                <a:cs typeface="Courier New"/>
              </a:rPr>
              <a:t>tabindex</a:t>
            </a:r>
            <a:r>
              <a:rPr lang="fr-FR" noProof="0" dirty="0" smtClean="0">
                <a:latin typeface="Courier New"/>
                <a:cs typeface="Courier New"/>
              </a:rPr>
              <a:t>="3"/&gt;</a:t>
            </a:r>
          </a:p>
          <a:p>
            <a:pPr lvl="1"/>
            <a:r>
              <a:rPr lang="fr-FR" noProof="0" dirty="0" smtClean="0"/>
              <a:t>JavaScript: </a:t>
            </a:r>
            <a:r>
              <a:rPr lang="fr-FR" noProof="0" dirty="0" err="1" smtClean="0">
                <a:latin typeface="Courier New"/>
                <a:cs typeface="Courier New"/>
              </a:rPr>
              <a:t>document.getElementById</a:t>
            </a:r>
            <a:r>
              <a:rPr lang="fr-FR" noProof="0" dirty="0" smtClean="0">
                <a:latin typeface="Courier New"/>
                <a:cs typeface="Courier New"/>
              </a:rPr>
              <a:t>("img1").</a:t>
            </a:r>
            <a:r>
              <a:rPr lang="fr-FR" b="1" noProof="0" dirty="0" err="1" smtClean="0">
                <a:latin typeface="Courier New"/>
                <a:cs typeface="Courier New"/>
              </a:rPr>
              <a:t>tabIndex</a:t>
            </a:r>
            <a:endParaRPr lang="fr-FR" b="1" noProof="0" dirty="0" smtClean="0"/>
          </a:p>
          <a:p>
            <a:r>
              <a:rPr lang="fr-FR" noProof="0" dirty="0" smtClean="0"/>
              <a:t>Certains attributs HTML sont des mots-clés JavaScript réservés</a:t>
            </a:r>
          </a:p>
          <a:p>
            <a:pPr lvl="1"/>
            <a:r>
              <a:rPr lang="fr-FR" noProof="0" dirty="0" smtClean="0"/>
              <a:t>Règle générale : on préfixe par </a:t>
            </a:r>
            <a:r>
              <a:rPr lang="fr-FR" noProof="0" dirty="0" smtClean="0">
                <a:latin typeface="Courier New"/>
                <a:cs typeface="Courier New"/>
              </a:rPr>
              <a:t>html</a:t>
            </a:r>
            <a:r>
              <a:rPr lang="fr-FR" noProof="0" dirty="0" smtClean="0"/>
              <a:t> et on commence le mot suivant par</a:t>
            </a:r>
            <a:br>
              <a:rPr lang="fr-FR" noProof="0" dirty="0" smtClean="0"/>
            </a:br>
            <a:r>
              <a:rPr lang="fr-FR" noProof="0" dirty="0" smtClean="0"/>
              <a:t>une majuscule</a:t>
            </a:r>
          </a:p>
          <a:p>
            <a:pPr lvl="1"/>
            <a:r>
              <a:rPr lang="fr-FR" noProof="0" dirty="0" smtClean="0">
                <a:latin typeface="Courier New"/>
                <a:cs typeface="Courier New"/>
              </a:rPr>
              <a:t>for</a:t>
            </a:r>
            <a:r>
              <a:rPr lang="fr-FR" noProof="0" dirty="0" smtClean="0"/>
              <a:t> devient </a:t>
            </a:r>
            <a:r>
              <a:rPr lang="fr-FR" noProof="0" dirty="0" err="1" smtClean="0">
                <a:latin typeface="Courier New"/>
                <a:cs typeface="Courier New"/>
              </a:rPr>
              <a:t>htmlFor</a:t>
            </a:r>
            <a:endParaRPr lang="fr-FR" noProof="0" dirty="0" smtClean="0">
              <a:latin typeface="Courier New"/>
              <a:cs typeface="Courier New"/>
            </a:endParaRPr>
          </a:p>
          <a:p>
            <a:pPr lvl="1"/>
            <a:r>
              <a:rPr lang="fr-FR" noProof="0" dirty="0" smtClean="0"/>
              <a:t>Exception : </a:t>
            </a:r>
            <a:r>
              <a:rPr lang="fr-FR" noProof="0" dirty="0" smtClean="0">
                <a:latin typeface="Courier New"/>
                <a:cs typeface="Courier New"/>
              </a:rPr>
              <a:t>class</a:t>
            </a:r>
            <a:r>
              <a:rPr lang="fr-FR" noProof="0" dirty="0" smtClean="0"/>
              <a:t> devient </a:t>
            </a:r>
            <a:r>
              <a:rPr lang="fr-FR" noProof="0" dirty="0" err="1" smtClean="0">
                <a:latin typeface="Courier New"/>
                <a:cs typeface="Courier New"/>
              </a:rPr>
              <a:t>className</a:t>
            </a:r>
            <a:endParaRPr lang="fr-FR" noProof="0" dirty="0" smtClean="0">
              <a:latin typeface="Courier New"/>
              <a:cs typeface="Courier New"/>
            </a:endParaRPr>
          </a:p>
        </p:txBody>
      </p:sp>
      <p:sp>
        <p:nvSpPr>
          <p:cNvPr id="2" name="Title 1"/>
          <p:cNvSpPr>
            <a:spLocks noGrp="1"/>
          </p:cNvSpPr>
          <p:nvPr>
            <p:ph type="title"/>
          </p:nvPr>
        </p:nvSpPr>
        <p:spPr/>
        <p:txBody>
          <a:bodyPr/>
          <a:lstStyle/>
          <a:p>
            <a:r>
              <a:rPr lang="fr-FR" dirty="0"/>
              <a:t>Propriétés des éléments</a:t>
            </a:r>
            <a:endParaRPr lang="fr-FR" noProof="0" dirty="0"/>
          </a:p>
        </p:txBody>
      </p:sp>
    </p:spTree>
    <p:custDataLst>
      <p:tags r:id="rId1"/>
    </p:custDataLst>
    <p:extLst>
      <p:ext uri="{BB962C8B-B14F-4D97-AF65-F5344CB8AC3E}">
        <p14:creationId xmlns:p14="http://schemas.microsoft.com/office/powerpoint/2010/main" val="301958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8488"/>
            <a:ext cx="8599488" cy="3498394"/>
          </a:xfrm>
        </p:spPr>
        <p:txBody>
          <a:bodyPr/>
          <a:lstStyle/>
          <a:p>
            <a:r>
              <a:rPr lang="fr-FR" noProof="0" dirty="0" smtClean="0"/>
              <a:t>On peut aussi naviguer dans le document en utilisant un élément précédemment sélectionné</a:t>
            </a:r>
          </a:p>
          <a:p>
            <a:pPr lvl="1"/>
            <a:r>
              <a:rPr lang="fr-FR" noProof="0" dirty="0" smtClean="0"/>
              <a:t>Au lieu de revenir à l’objet document</a:t>
            </a:r>
          </a:p>
          <a:p>
            <a:pPr lvl="1"/>
            <a:endParaRPr lang="fr-FR" noProof="0" dirty="0" smtClean="0"/>
          </a:p>
          <a:p>
            <a:pPr lvl="1"/>
            <a:endParaRPr lang="fr-FR" noProof="0" dirty="0" smtClean="0"/>
          </a:p>
          <a:p>
            <a:pPr lvl="1"/>
            <a:endParaRPr lang="fr-FR" noProof="0" dirty="0" smtClean="0"/>
          </a:p>
          <a:p>
            <a:pPr lvl="1"/>
            <a:endParaRPr lang="fr-FR" noProof="0" dirty="0" smtClean="0"/>
          </a:p>
          <a:p>
            <a:r>
              <a:rPr lang="fr-FR" noProof="0" dirty="0" smtClean="0"/>
              <a:t>De nombreuses propriétés sont disponibles pour tous les objets </a:t>
            </a:r>
            <a:r>
              <a:rPr lang="fr-FR" noProof="0" dirty="0" err="1" smtClean="0">
                <a:latin typeface="Courier New" pitchFamily="49" charset="0"/>
                <a:cs typeface="Courier New" pitchFamily="49" charset="0"/>
              </a:rPr>
              <a:t>Node</a:t>
            </a:r>
            <a:endParaRPr lang="fr-FR" noProof="0" dirty="0" smtClean="0"/>
          </a:p>
          <a:p>
            <a:pPr lvl="1"/>
            <a:r>
              <a:rPr lang="fr-FR" noProof="0" dirty="0" smtClean="0"/>
              <a:t>Rappel : dans le DOM, tout objet est un </a:t>
            </a:r>
            <a:r>
              <a:rPr lang="fr-FR" noProof="0" dirty="0" err="1" smtClean="0">
                <a:latin typeface="Courier New" pitchFamily="49" charset="0"/>
                <a:cs typeface="Courier New" pitchFamily="49" charset="0"/>
              </a:rPr>
              <a:t>Node</a:t>
            </a:r>
            <a:endParaRPr lang="fr-FR" noProof="0" dirty="0" smtClean="0">
              <a:latin typeface="Courier New" pitchFamily="49" charset="0"/>
              <a:cs typeface="Courier New" pitchFamily="49" charset="0"/>
            </a:endParaRPr>
          </a:p>
          <a:p>
            <a:pPr lvl="1"/>
            <a:r>
              <a:rPr lang="fr-FR" noProof="0" dirty="0" err="1" smtClean="0">
                <a:latin typeface="Courier New"/>
                <a:cs typeface="Courier New"/>
              </a:rPr>
              <a:t>parentNode</a:t>
            </a:r>
            <a:r>
              <a:rPr lang="fr-FR" noProof="0" dirty="0" smtClean="0">
                <a:cs typeface="Courier New"/>
              </a:rPr>
              <a:t>, </a:t>
            </a:r>
            <a:r>
              <a:rPr lang="fr-FR" noProof="0" dirty="0" err="1" smtClean="0">
                <a:latin typeface="Courier New"/>
                <a:cs typeface="Courier New"/>
              </a:rPr>
              <a:t>childNodes</a:t>
            </a:r>
            <a:r>
              <a:rPr lang="fr-FR" noProof="0" dirty="0" smtClean="0">
                <a:cs typeface="Courier New"/>
              </a:rPr>
              <a:t>, </a:t>
            </a:r>
            <a:r>
              <a:rPr lang="fr-FR" noProof="0" dirty="0" err="1" smtClean="0">
                <a:latin typeface="Courier New"/>
                <a:cs typeface="Courier New"/>
              </a:rPr>
              <a:t>firstChild</a:t>
            </a:r>
            <a:r>
              <a:rPr lang="fr-FR" noProof="0" dirty="0" smtClean="0">
                <a:cs typeface="Courier New"/>
              </a:rPr>
              <a:t>, </a:t>
            </a:r>
            <a:r>
              <a:rPr lang="fr-FR" noProof="0" dirty="0" err="1" smtClean="0">
                <a:latin typeface="Courier New"/>
                <a:cs typeface="Courier New"/>
              </a:rPr>
              <a:t>lastChild</a:t>
            </a:r>
            <a:r>
              <a:rPr lang="fr-FR" noProof="0" dirty="0" smtClean="0">
                <a:cs typeface="Courier New"/>
              </a:rPr>
              <a:t>, </a:t>
            </a:r>
            <a:r>
              <a:rPr lang="fr-FR" noProof="0" dirty="0" err="1" smtClean="0">
                <a:latin typeface="Courier New"/>
                <a:cs typeface="Courier New"/>
              </a:rPr>
              <a:t>nextSibling</a:t>
            </a:r>
            <a:r>
              <a:rPr lang="fr-FR" noProof="0" dirty="0" smtClean="0">
                <a:cs typeface="Courier New"/>
              </a:rPr>
              <a:t>, </a:t>
            </a:r>
            <a:r>
              <a:rPr lang="fr-FR" noProof="0" dirty="0" err="1" smtClean="0">
                <a:latin typeface="Courier New"/>
                <a:cs typeface="Courier New"/>
              </a:rPr>
              <a:t>previousSibling</a:t>
            </a:r>
            <a:r>
              <a:rPr lang="fr-FR" noProof="0" dirty="0" smtClean="0">
                <a:cs typeface="Courier New"/>
              </a:rPr>
              <a:t>, </a:t>
            </a:r>
            <a:r>
              <a:rPr lang="fr-FR" noProof="0" dirty="0" err="1" smtClean="0">
                <a:latin typeface="Courier New"/>
                <a:cs typeface="Courier New"/>
              </a:rPr>
              <a:t>nodeName</a:t>
            </a:r>
            <a:endParaRPr lang="fr-FR" noProof="0" dirty="0" smtClean="0">
              <a:latin typeface="Courier New"/>
              <a:cs typeface="Courier New"/>
            </a:endParaRPr>
          </a:p>
        </p:txBody>
      </p:sp>
      <p:sp>
        <p:nvSpPr>
          <p:cNvPr id="2" name="Title 1"/>
          <p:cNvSpPr>
            <a:spLocks noGrp="1"/>
          </p:cNvSpPr>
          <p:nvPr>
            <p:ph type="title"/>
          </p:nvPr>
        </p:nvSpPr>
        <p:spPr/>
        <p:txBody>
          <a:bodyPr/>
          <a:lstStyle/>
          <a:p>
            <a:r>
              <a:rPr lang="fr-FR" noProof="0" dirty="0" smtClean="0"/>
              <a:t>Structure du document et navigation</a:t>
            </a:r>
            <a:endParaRPr lang="fr-FR" noProof="0" dirty="0"/>
          </a:p>
        </p:txBody>
      </p:sp>
      <p:sp>
        <p:nvSpPr>
          <p:cNvPr id="4" name="TextBox 3"/>
          <p:cNvSpPr txBox="1"/>
          <p:nvPr/>
        </p:nvSpPr>
        <p:spPr>
          <a:xfrm>
            <a:off x="1095376" y="1756949"/>
            <a:ext cx="6794500" cy="830997"/>
          </a:xfrm>
          <a:prstGeom prst="rect">
            <a:avLst/>
          </a:prstGeom>
          <a:noFill/>
          <a:ln w="28575">
            <a:solidFill>
              <a:srgbClr val="8CC8FF"/>
            </a:solidFill>
          </a:ln>
        </p:spPr>
        <p:txBody>
          <a:bodyPr wrap="square" rtlCol="0">
            <a:spAutoFit/>
          </a:bodyPr>
          <a:lstStyle/>
          <a:p>
            <a:r>
              <a:rPr lang="en-US" sz="1600" dirty="0" smtClean="0">
                <a:solidFill>
                  <a:schemeClr val="bg2"/>
                </a:solidFill>
                <a:latin typeface="Courier New"/>
                <a:cs typeface="Courier New"/>
              </a:rPr>
              <a:t>var menuElem = document.getElementById(</a:t>
            </a:r>
            <a:r>
              <a:rPr lang="en-US" sz="1600" dirty="0">
                <a:solidFill>
                  <a:schemeClr val="bg2"/>
                </a:solidFill>
                <a:latin typeface="Courier New"/>
                <a:cs typeface="Courier New"/>
              </a:rPr>
              <a:t>"menu"</a:t>
            </a:r>
            <a:r>
              <a:rPr lang="en-US" sz="1600" dirty="0" smtClean="0">
                <a:solidFill>
                  <a:schemeClr val="bg2"/>
                </a:solidFill>
                <a:latin typeface="Courier New"/>
                <a:cs typeface="Courier New"/>
              </a:rPr>
              <a:t>)</a:t>
            </a:r>
            <a:r>
              <a:rPr lang="en-US" sz="1600" dirty="0">
                <a:solidFill>
                  <a:schemeClr val="bg2"/>
                </a:solidFill>
                <a:latin typeface="Courier New"/>
                <a:cs typeface="Courier New"/>
              </a:rPr>
              <a:t>,</a:t>
            </a:r>
            <a:endParaRPr lang="en-US" sz="1600" dirty="0" smtClean="0">
              <a:solidFill>
                <a:schemeClr val="bg2"/>
              </a:solidFill>
              <a:latin typeface="Courier New"/>
              <a:cs typeface="Courier New"/>
            </a:endParaRPr>
          </a:p>
          <a:p>
            <a:r>
              <a:rPr lang="en-US" sz="1600" dirty="0" smtClean="0">
                <a:solidFill>
                  <a:schemeClr val="bg2"/>
                </a:solidFill>
                <a:latin typeface="Courier New"/>
                <a:cs typeface="Courier New"/>
              </a:rPr>
              <a:t>    menuAnchors = menuElem.getElementsByTagName("a"</a:t>
            </a:r>
            <a:r>
              <a:rPr lang="en-US" sz="1600" dirty="0">
                <a:solidFill>
                  <a:schemeClr val="bg2"/>
                </a:solidFill>
                <a:latin typeface="Courier New"/>
                <a:cs typeface="Courier New"/>
              </a:rPr>
              <a:t>);</a:t>
            </a:r>
            <a:endParaRPr lang="en-US" sz="1600" dirty="0" smtClean="0">
              <a:solidFill>
                <a:schemeClr val="bg2"/>
              </a:solidFill>
              <a:latin typeface="Courier New"/>
              <a:cs typeface="Courier New"/>
            </a:endParaRPr>
          </a:p>
          <a:p>
            <a:endParaRPr lang="en-US" sz="1600" dirty="0">
              <a:solidFill>
                <a:schemeClr val="bg2"/>
              </a:solidFill>
              <a:latin typeface="Courier New"/>
              <a:cs typeface="Courier New"/>
            </a:endParaRPr>
          </a:p>
        </p:txBody>
      </p:sp>
    </p:spTree>
    <p:custDataLst>
      <p:tags r:id="rId1"/>
    </p:custDataLst>
    <p:extLst>
      <p:ext uri="{BB962C8B-B14F-4D97-AF65-F5344CB8AC3E}">
        <p14:creationId xmlns:p14="http://schemas.microsoft.com/office/powerpoint/2010/main" val="3731832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519" y="581559"/>
            <a:ext cx="8599488" cy="4734629"/>
          </a:xfrm>
          <a:ln>
            <a:noFill/>
          </a:ln>
        </p:spPr>
        <p:txBody>
          <a:bodyPr/>
          <a:lstStyle/>
          <a:p>
            <a:r>
              <a:rPr lang="fr-FR" noProof="0" dirty="0" smtClean="0"/>
              <a:t>Dans le schéma à droite :</a:t>
            </a:r>
            <a:endParaRPr lang="fr-FR" noProof="0" dirty="0" smtClean="0">
              <a:latin typeface="Arial"/>
              <a:cs typeface="Arial"/>
            </a:endParaRPr>
          </a:p>
          <a:p>
            <a:pPr marL="569913" lvl="1" indent="-227013">
              <a:buSzPct val="100000"/>
              <a:buFont typeface="+mj-lt"/>
              <a:buAutoNum type="arabicPeriod"/>
            </a:pPr>
            <a:r>
              <a:rPr lang="fr-FR" noProof="0" dirty="0" smtClean="0">
                <a:latin typeface="Arial"/>
                <a:cs typeface="Arial"/>
              </a:rPr>
              <a:t> </a:t>
            </a:r>
            <a:r>
              <a:rPr lang="fr-FR" noProof="0" dirty="0" err="1" smtClean="0">
                <a:latin typeface="Courier New" pitchFamily="49" charset="0"/>
                <a:cs typeface="Courier New" pitchFamily="49" charset="0"/>
              </a:rPr>
              <a:t>parentNode</a:t>
            </a:r>
            <a:endParaRPr lang="fr-FR" noProof="0" dirty="0" smtClean="0">
              <a:latin typeface="Arial"/>
              <a:cs typeface="Arial"/>
            </a:endParaRPr>
          </a:p>
          <a:p>
            <a:pPr marL="569913" lvl="1" indent="-227013">
              <a:buSzPct val="100000"/>
              <a:buFont typeface="+mj-lt"/>
              <a:buAutoNum type="arabicPeriod"/>
            </a:pPr>
            <a:r>
              <a:rPr lang="fr-FR" noProof="0" dirty="0" smtClean="0">
                <a:latin typeface="Arial"/>
                <a:cs typeface="Arial"/>
              </a:rPr>
              <a:t> </a:t>
            </a:r>
            <a:r>
              <a:rPr lang="fr-FR" noProof="0" dirty="0" err="1" smtClean="0">
                <a:latin typeface="Courier New" pitchFamily="49" charset="0"/>
                <a:cs typeface="Courier New" pitchFamily="49" charset="0"/>
              </a:rPr>
              <a:t>firstChild</a:t>
            </a:r>
            <a:endParaRPr lang="fr-FR" noProof="0" dirty="0" smtClean="0">
              <a:latin typeface="Courier New" pitchFamily="49" charset="0"/>
              <a:cs typeface="Courier New" pitchFamily="49" charset="0"/>
            </a:endParaRPr>
          </a:p>
          <a:p>
            <a:pPr marL="569913" lvl="1" indent="-227013">
              <a:buSzPct val="100000"/>
              <a:buFont typeface="+mj-lt"/>
              <a:buAutoNum type="arabicPeriod"/>
            </a:pPr>
            <a:r>
              <a:rPr lang="fr-FR" noProof="0" dirty="0" smtClean="0">
                <a:latin typeface="Arial"/>
                <a:cs typeface="Arial"/>
              </a:rPr>
              <a:t> </a:t>
            </a:r>
            <a:r>
              <a:rPr lang="fr-FR" noProof="0" dirty="0" err="1" smtClean="0">
                <a:latin typeface="Courier New" pitchFamily="49" charset="0"/>
                <a:cs typeface="Courier New" pitchFamily="49" charset="0"/>
              </a:rPr>
              <a:t>lastChild</a:t>
            </a:r>
            <a:endParaRPr lang="fr-FR" noProof="0" dirty="0" smtClean="0">
              <a:latin typeface="Arial"/>
              <a:cs typeface="Arial"/>
            </a:endParaRPr>
          </a:p>
          <a:p>
            <a:pPr marL="569913" lvl="1" indent="-227013">
              <a:buSzPct val="100000"/>
              <a:buFont typeface="+mj-lt"/>
              <a:buAutoNum type="arabicPeriod"/>
            </a:pPr>
            <a:r>
              <a:rPr lang="fr-FR" noProof="0" dirty="0" smtClean="0">
                <a:latin typeface="Arial"/>
                <a:cs typeface="Arial"/>
              </a:rPr>
              <a:t> </a:t>
            </a:r>
            <a:r>
              <a:rPr lang="fr-FR" noProof="0" dirty="0" err="1" smtClean="0">
                <a:latin typeface="Courier New" pitchFamily="49" charset="0"/>
                <a:cs typeface="Courier New" pitchFamily="49" charset="0"/>
              </a:rPr>
              <a:t>nextSibling</a:t>
            </a:r>
            <a:endParaRPr lang="fr-FR" noProof="0" dirty="0" smtClean="0">
              <a:latin typeface="Arial"/>
              <a:cs typeface="Arial"/>
            </a:endParaRPr>
          </a:p>
          <a:p>
            <a:pPr marL="569913" lvl="1" indent="-227013">
              <a:buSzPct val="100000"/>
              <a:buFont typeface="+mj-lt"/>
              <a:buAutoNum type="arabicPeriod"/>
            </a:pPr>
            <a:r>
              <a:rPr lang="fr-FR" noProof="0" dirty="0" smtClean="0">
                <a:latin typeface="Arial"/>
                <a:cs typeface="Arial"/>
              </a:rPr>
              <a:t> </a:t>
            </a:r>
            <a:r>
              <a:rPr lang="fr-FR" noProof="0" dirty="0" err="1" smtClean="0">
                <a:latin typeface="Courier New" pitchFamily="49" charset="0"/>
                <a:cs typeface="Courier New" pitchFamily="49" charset="0"/>
              </a:rPr>
              <a:t>previousSibling</a:t>
            </a:r>
            <a:endParaRPr lang="fr-FR" noProof="0" dirty="0" smtClean="0">
              <a:cs typeface="Courier New" pitchFamily="49" charset="0"/>
            </a:endParaRPr>
          </a:p>
          <a:p>
            <a:pPr lvl="1"/>
            <a:endParaRPr lang="fr-FR" noProof="0" dirty="0" smtClean="0">
              <a:cs typeface="Courier New" pitchFamily="49" charset="0"/>
            </a:endParaRPr>
          </a:p>
          <a:p>
            <a:pPr lvl="1"/>
            <a:endParaRPr lang="fr-FR" noProof="0" dirty="0" smtClean="0">
              <a:cs typeface="Courier New" pitchFamily="49" charset="0"/>
            </a:endParaRPr>
          </a:p>
          <a:p>
            <a:pPr lvl="1"/>
            <a:endParaRPr lang="fr-FR" noProof="0" dirty="0" smtClean="0">
              <a:cs typeface="Courier New" pitchFamily="49" charset="0"/>
            </a:endParaRPr>
          </a:p>
          <a:p>
            <a:r>
              <a:rPr lang="fr-FR" noProof="0" dirty="0" smtClean="0"/>
              <a:t>En outre,</a:t>
            </a:r>
          </a:p>
          <a:p>
            <a:pPr lvl="1"/>
            <a:r>
              <a:rPr lang="fr-FR" noProof="0" dirty="0" err="1" smtClean="0">
                <a:latin typeface="Courier New" pitchFamily="49" charset="0"/>
                <a:cs typeface="Courier New" pitchFamily="49" charset="0"/>
              </a:rPr>
              <a:t>childNodes</a:t>
            </a:r>
            <a:endParaRPr lang="fr-FR" noProof="0" dirty="0" smtClean="0">
              <a:latin typeface="Courier New" pitchFamily="49" charset="0"/>
              <a:cs typeface="Courier New" pitchFamily="49" charset="0"/>
            </a:endParaRPr>
          </a:p>
          <a:p>
            <a:pPr lvl="2"/>
            <a:r>
              <a:rPr lang="fr-FR" noProof="0" dirty="0" smtClean="0"/>
              <a:t>Retourne un tableau de tous les enfants (un niveau en-dessous du</a:t>
            </a:r>
            <a:br>
              <a:rPr lang="fr-FR" noProof="0" dirty="0" smtClean="0"/>
            </a:br>
            <a:r>
              <a:rPr lang="fr-FR" noProof="0" dirty="0" smtClean="0"/>
              <a:t>nœud courant)</a:t>
            </a:r>
          </a:p>
          <a:p>
            <a:pPr lvl="1"/>
            <a:r>
              <a:rPr lang="fr-FR" noProof="0" dirty="0" err="1" smtClean="0">
                <a:latin typeface="Courier New" pitchFamily="49" charset="0"/>
                <a:cs typeface="Courier New" pitchFamily="49" charset="0"/>
              </a:rPr>
              <a:t>nodeName</a:t>
            </a:r>
            <a:r>
              <a:rPr lang="fr-FR" noProof="0" dirty="0" smtClean="0">
                <a:latin typeface="Courier New" pitchFamily="49" charset="0"/>
                <a:cs typeface="Courier New" pitchFamily="49" charset="0"/>
              </a:rPr>
              <a:t> </a:t>
            </a:r>
          </a:p>
          <a:p>
            <a:pPr marL="747713" lvl="3" indent="-236538">
              <a:buFont typeface="Arial" pitchFamily="34" charset="0"/>
              <a:buChar char="–"/>
            </a:pPr>
            <a:r>
              <a:rPr lang="fr-FR" noProof="0" dirty="0" smtClean="0"/>
              <a:t>Retourne le nom du nœud courant</a:t>
            </a:r>
          </a:p>
        </p:txBody>
      </p:sp>
      <p:sp>
        <p:nvSpPr>
          <p:cNvPr id="2" name="Title 1"/>
          <p:cNvSpPr>
            <a:spLocks noGrp="1"/>
          </p:cNvSpPr>
          <p:nvPr>
            <p:ph type="title"/>
          </p:nvPr>
        </p:nvSpPr>
        <p:spPr/>
        <p:txBody>
          <a:bodyPr/>
          <a:lstStyle/>
          <a:p>
            <a:r>
              <a:rPr lang="fr-FR" dirty="0"/>
              <a:t>Structure du document et navigation</a:t>
            </a:r>
            <a:endParaRPr lang="fr-FR" noProof="0" dirty="0"/>
          </a:p>
        </p:txBody>
      </p:sp>
      <p:sp>
        <p:nvSpPr>
          <p:cNvPr id="4" name="AutoShape 9"/>
          <p:cNvSpPr>
            <a:spLocks noChangeArrowheads="1"/>
          </p:cNvSpPr>
          <p:nvPr/>
        </p:nvSpPr>
        <p:spPr bwMode="gray">
          <a:xfrm>
            <a:off x="4056054" y="3067886"/>
            <a:ext cx="787400" cy="330200"/>
          </a:xfrm>
          <a:prstGeom prst="wedgeRoundRectCallout">
            <a:avLst>
              <a:gd name="adj1" fmla="val 2218"/>
              <a:gd name="adj2" fmla="val -127884"/>
              <a:gd name="adj3" fmla="val 16667"/>
            </a:avLst>
          </a:prstGeom>
          <a:solidFill>
            <a:schemeClr val="accent1"/>
          </a:solidFill>
          <a:ln w="12700">
            <a:solidFill>
              <a:schemeClr val="tx1"/>
            </a:solidFill>
            <a:miter lim="800000"/>
            <a:headEnd/>
            <a:tailEnd/>
          </a:ln>
          <a:effectLst/>
        </p:spPr>
        <p:txBody>
          <a:bodyPr/>
          <a:lstStyle/>
          <a:p>
            <a:pPr algn="ctr"/>
            <a:r>
              <a:rPr lang="en-GB" sz="1400" baseline="0" dirty="0">
                <a:solidFill>
                  <a:schemeClr val="bg2"/>
                </a:solidFill>
              </a:rPr>
              <a:t>DOM</a:t>
            </a:r>
            <a:endParaRPr lang="en-US" sz="1400" baseline="0" dirty="0">
              <a:solidFill>
                <a:schemeClr val="bg2"/>
              </a:solidFill>
            </a:endParaRPr>
          </a:p>
        </p:txBody>
      </p:sp>
      <p:sp>
        <p:nvSpPr>
          <p:cNvPr id="5" name="Text Box 11"/>
          <p:cNvSpPr txBox="1">
            <a:spLocks noChangeArrowheads="1"/>
          </p:cNvSpPr>
          <p:nvPr/>
        </p:nvSpPr>
        <p:spPr bwMode="gray">
          <a:xfrm>
            <a:off x="5545182" y="636756"/>
            <a:ext cx="698500" cy="317500"/>
          </a:xfrm>
          <a:prstGeom prst="rect">
            <a:avLst/>
          </a:prstGeom>
          <a:solidFill>
            <a:schemeClr val="accent1"/>
          </a:solidFill>
          <a:ln w="12700">
            <a:solidFill>
              <a:schemeClr val="tx1"/>
            </a:solidFill>
            <a:miter lim="800000"/>
            <a:headEnd/>
            <a:tailEnd/>
          </a:ln>
          <a:effectLst/>
        </p:spPr>
        <p:txBody>
          <a:bodyPr>
            <a:spAutoFit/>
          </a:bodyPr>
          <a:lstStyle/>
          <a:p>
            <a:pPr algn="ctr">
              <a:spcBef>
                <a:spcPct val="50000"/>
              </a:spcBef>
            </a:pPr>
            <a:r>
              <a:rPr lang="en-GB" sz="1400" baseline="0" dirty="0">
                <a:solidFill>
                  <a:schemeClr val="bg2"/>
                </a:solidFill>
                <a:latin typeface="Courier New" pitchFamily="49" charset="0"/>
                <a:cs typeface="Courier New" pitchFamily="49" charset="0"/>
              </a:rPr>
              <a:t>html</a:t>
            </a:r>
            <a:endParaRPr lang="en-US" sz="1400" baseline="0" dirty="0">
              <a:solidFill>
                <a:schemeClr val="bg2"/>
              </a:solidFill>
              <a:latin typeface="Courier New" pitchFamily="49" charset="0"/>
              <a:cs typeface="Courier New" pitchFamily="49" charset="0"/>
            </a:endParaRPr>
          </a:p>
        </p:txBody>
      </p:sp>
      <p:sp>
        <p:nvSpPr>
          <p:cNvPr id="6" name="Text Box 12"/>
          <p:cNvSpPr txBox="1">
            <a:spLocks noChangeArrowheads="1"/>
          </p:cNvSpPr>
          <p:nvPr/>
        </p:nvSpPr>
        <p:spPr bwMode="gray">
          <a:xfrm>
            <a:off x="4217344" y="1239086"/>
            <a:ext cx="698500" cy="317500"/>
          </a:xfrm>
          <a:prstGeom prst="rect">
            <a:avLst/>
          </a:prstGeom>
          <a:solidFill>
            <a:schemeClr val="accent1"/>
          </a:solidFill>
          <a:ln w="12700">
            <a:solidFill>
              <a:schemeClr val="tx1"/>
            </a:solidFill>
            <a:miter lim="800000"/>
            <a:headEnd/>
            <a:tailEnd/>
          </a:ln>
          <a:effectLst/>
        </p:spPr>
        <p:txBody>
          <a:bodyPr>
            <a:spAutoFit/>
          </a:bodyPr>
          <a:lstStyle/>
          <a:p>
            <a:pPr algn="ctr">
              <a:spcBef>
                <a:spcPct val="50000"/>
              </a:spcBef>
            </a:pPr>
            <a:r>
              <a:rPr lang="en-GB" sz="1400" baseline="0" dirty="0">
                <a:solidFill>
                  <a:schemeClr val="bg2"/>
                </a:solidFill>
                <a:latin typeface="Courier New" pitchFamily="49" charset="0"/>
                <a:cs typeface="Courier New" pitchFamily="49" charset="0"/>
              </a:rPr>
              <a:t>head</a:t>
            </a:r>
            <a:endParaRPr lang="en-US" sz="1400" baseline="0" dirty="0">
              <a:solidFill>
                <a:schemeClr val="bg2"/>
              </a:solidFill>
              <a:latin typeface="Courier New" pitchFamily="49" charset="0"/>
              <a:cs typeface="Courier New" pitchFamily="49" charset="0"/>
            </a:endParaRPr>
          </a:p>
        </p:txBody>
      </p:sp>
      <p:sp>
        <p:nvSpPr>
          <p:cNvPr id="7" name="Text Box 13"/>
          <p:cNvSpPr txBox="1">
            <a:spLocks noChangeArrowheads="1"/>
          </p:cNvSpPr>
          <p:nvPr/>
        </p:nvSpPr>
        <p:spPr bwMode="gray">
          <a:xfrm>
            <a:off x="6382594" y="1223846"/>
            <a:ext cx="736600" cy="317500"/>
          </a:xfrm>
          <a:prstGeom prst="rect">
            <a:avLst/>
          </a:prstGeom>
          <a:solidFill>
            <a:schemeClr val="accent1"/>
          </a:solidFill>
          <a:ln w="12700">
            <a:solidFill>
              <a:schemeClr val="tx1"/>
            </a:solidFill>
            <a:miter lim="800000"/>
            <a:headEnd/>
            <a:tailEnd/>
          </a:ln>
          <a:effectLst/>
        </p:spPr>
        <p:txBody>
          <a:bodyPr>
            <a:spAutoFit/>
          </a:bodyPr>
          <a:lstStyle/>
          <a:p>
            <a:pPr algn="ctr">
              <a:spcBef>
                <a:spcPct val="50000"/>
              </a:spcBef>
            </a:pPr>
            <a:r>
              <a:rPr lang="en-GB" sz="1400" baseline="0" dirty="0">
                <a:solidFill>
                  <a:schemeClr val="bg2"/>
                </a:solidFill>
                <a:latin typeface="Courier New" pitchFamily="49" charset="0"/>
                <a:cs typeface="Courier New" pitchFamily="49" charset="0"/>
              </a:rPr>
              <a:t>body</a:t>
            </a:r>
            <a:endParaRPr lang="en-US" sz="1400" baseline="0" dirty="0">
              <a:solidFill>
                <a:schemeClr val="bg2"/>
              </a:solidFill>
              <a:latin typeface="Courier New" pitchFamily="49" charset="0"/>
              <a:cs typeface="Courier New" pitchFamily="49" charset="0"/>
            </a:endParaRPr>
          </a:p>
        </p:txBody>
      </p:sp>
      <p:sp>
        <p:nvSpPr>
          <p:cNvPr id="8" name="Text Box 14"/>
          <p:cNvSpPr txBox="1">
            <a:spLocks noChangeArrowheads="1"/>
          </p:cNvSpPr>
          <p:nvPr/>
        </p:nvSpPr>
        <p:spPr bwMode="gray">
          <a:xfrm>
            <a:off x="4056054" y="2488766"/>
            <a:ext cx="859790" cy="307777"/>
          </a:xfrm>
          <a:prstGeom prst="rect">
            <a:avLst/>
          </a:prstGeom>
          <a:solidFill>
            <a:schemeClr val="accent1"/>
          </a:solidFill>
          <a:ln w="12700">
            <a:solidFill>
              <a:schemeClr val="tx1"/>
            </a:solidFill>
            <a:miter lim="800000"/>
            <a:headEnd/>
            <a:tailEnd/>
          </a:ln>
          <a:effectLst/>
        </p:spPr>
        <p:txBody>
          <a:bodyPr wrap="square">
            <a:spAutoFit/>
          </a:bodyPr>
          <a:lstStyle/>
          <a:p>
            <a:pPr algn="ctr">
              <a:spcBef>
                <a:spcPct val="50000"/>
              </a:spcBef>
            </a:pPr>
            <a:r>
              <a:rPr lang="en-GB" sz="1400" baseline="0" dirty="0">
                <a:solidFill>
                  <a:schemeClr val="bg2"/>
                </a:solidFill>
                <a:latin typeface="Courier New" pitchFamily="49" charset="0"/>
                <a:cs typeface="Courier New" pitchFamily="49" charset="0"/>
              </a:rPr>
              <a:t>title</a:t>
            </a:r>
            <a:endParaRPr lang="en-US" sz="1400" baseline="0" dirty="0">
              <a:solidFill>
                <a:schemeClr val="bg2"/>
              </a:solidFill>
              <a:latin typeface="Courier New" pitchFamily="49" charset="0"/>
              <a:cs typeface="Courier New" pitchFamily="49" charset="0"/>
            </a:endParaRPr>
          </a:p>
        </p:txBody>
      </p:sp>
      <p:sp>
        <p:nvSpPr>
          <p:cNvPr id="9" name="Text Box 15"/>
          <p:cNvSpPr txBox="1">
            <a:spLocks noChangeArrowheads="1"/>
          </p:cNvSpPr>
          <p:nvPr/>
        </p:nvSpPr>
        <p:spPr bwMode="gray">
          <a:xfrm>
            <a:off x="5066274" y="2468446"/>
            <a:ext cx="495300" cy="317500"/>
          </a:xfrm>
          <a:prstGeom prst="rect">
            <a:avLst/>
          </a:prstGeom>
          <a:solidFill>
            <a:schemeClr val="accent1"/>
          </a:solidFill>
          <a:ln w="12700">
            <a:solidFill>
              <a:schemeClr val="tx1"/>
            </a:solidFill>
            <a:miter lim="800000"/>
            <a:headEnd/>
            <a:tailEnd/>
          </a:ln>
          <a:effectLst/>
        </p:spPr>
        <p:txBody>
          <a:bodyPr wrap="square">
            <a:spAutoFit/>
          </a:bodyPr>
          <a:lstStyle/>
          <a:p>
            <a:pPr algn="ctr">
              <a:spcBef>
                <a:spcPct val="50000"/>
              </a:spcBef>
            </a:pPr>
            <a:r>
              <a:rPr lang="en-GB" sz="1400" baseline="0" dirty="0" smtClean="0">
                <a:solidFill>
                  <a:schemeClr val="bg2"/>
                </a:solidFill>
                <a:latin typeface="Courier New" pitchFamily="49" charset="0"/>
                <a:cs typeface="Courier New" pitchFamily="49" charset="0"/>
              </a:rPr>
              <a:t>p</a:t>
            </a:r>
            <a:endParaRPr lang="en-US" sz="1400" baseline="0" dirty="0">
              <a:solidFill>
                <a:schemeClr val="bg2"/>
              </a:solidFill>
              <a:latin typeface="Courier New" pitchFamily="49" charset="0"/>
              <a:cs typeface="Courier New" pitchFamily="49" charset="0"/>
            </a:endParaRPr>
          </a:p>
        </p:txBody>
      </p:sp>
      <p:sp>
        <p:nvSpPr>
          <p:cNvPr id="16" name="Text Box 15"/>
          <p:cNvSpPr txBox="1">
            <a:spLocks noChangeArrowheads="1"/>
          </p:cNvSpPr>
          <p:nvPr/>
        </p:nvSpPr>
        <p:spPr bwMode="gray">
          <a:xfrm>
            <a:off x="6668344" y="2467176"/>
            <a:ext cx="419100" cy="307777"/>
          </a:xfrm>
          <a:prstGeom prst="rect">
            <a:avLst/>
          </a:prstGeom>
          <a:solidFill>
            <a:schemeClr val="accent1"/>
          </a:solidFill>
          <a:ln w="12700">
            <a:solidFill>
              <a:schemeClr val="tx1"/>
            </a:solidFill>
            <a:miter lim="800000"/>
            <a:headEnd/>
            <a:tailEnd/>
          </a:ln>
          <a:effectLst/>
        </p:spPr>
        <p:txBody>
          <a:bodyPr wrap="square">
            <a:spAutoFit/>
          </a:bodyPr>
          <a:lstStyle/>
          <a:p>
            <a:pPr algn="ctr">
              <a:spcBef>
                <a:spcPct val="50000"/>
              </a:spcBef>
            </a:pPr>
            <a:r>
              <a:rPr lang="en-US" sz="1400" baseline="0" dirty="0" smtClean="0">
                <a:latin typeface="Courier New" pitchFamily="49" charset="0"/>
                <a:cs typeface="Courier New" pitchFamily="49" charset="0"/>
              </a:rPr>
              <a:t>p</a:t>
            </a:r>
          </a:p>
        </p:txBody>
      </p:sp>
      <p:sp>
        <p:nvSpPr>
          <p:cNvPr id="18" name="AutoShape 9"/>
          <p:cNvSpPr>
            <a:spLocks noChangeArrowheads="1"/>
          </p:cNvSpPr>
          <p:nvPr/>
        </p:nvSpPr>
        <p:spPr bwMode="gray">
          <a:xfrm>
            <a:off x="5545182" y="3573209"/>
            <a:ext cx="1123162" cy="330200"/>
          </a:xfrm>
          <a:prstGeom prst="wedgeRoundRectCallout">
            <a:avLst>
              <a:gd name="adj1" fmla="val 57109"/>
              <a:gd name="adj2" fmla="val -269359"/>
              <a:gd name="adj3" fmla="val 16667"/>
            </a:avLst>
          </a:prstGeom>
          <a:solidFill>
            <a:schemeClr val="accent1"/>
          </a:solidFill>
          <a:ln w="12700">
            <a:solidFill>
              <a:schemeClr val="tx1"/>
            </a:solidFill>
            <a:miter lim="800000"/>
            <a:headEnd/>
            <a:tailEnd/>
          </a:ln>
          <a:effectLst/>
        </p:spPr>
        <p:txBody>
          <a:bodyPr/>
          <a:lstStyle/>
          <a:p>
            <a:pPr algn="ctr"/>
            <a:r>
              <a:rPr lang="en-GB" sz="1400" baseline="0" dirty="0" smtClean="0">
                <a:solidFill>
                  <a:schemeClr val="bg2"/>
                </a:solidFill>
              </a:rPr>
              <a:t>Boeing 747</a:t>
            </a:r>
            <a:endParaRPr lang="en-US" sz="1400" baseline="0" dirty="0">
              <a:solidFill>
                <a:schemeClr val="bg2"/>
              </a:solidFill>
            </a:endParaRPr>
          </a:p>
        </p:txBody>
      </p:sp>
      <p:cxnSp>
        <p:nvCxnSpPr>
          <p:cNvPr id="21" name="Elbow Connector 20"/>
          <p:cNvCxnSpPr>
            <a:stCxn id="8" idx="0"/>
            <a:endCxn id="6" idx="2"/>
          </p:cNvCxnSpPr>
          <p:nvPr/>
        </p:nvCxnSpPr>
        <p:spPr bwMode="gray">
          <a:xfrm rot="5400000" flipH="1" flipV="1">
            <a:off x="4060181" y="1982354"/>
            <a:ext cx="932180" cy="80645"/>
          </a:xfrm>
          <a:prstGeom prst="bentConnector3">
            <a:avLst>
              <a:gd name="adj1" fmla="val 50000"/>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 name="Elbow Connector 22"/>
          <p:cNvCxnSpPr>
            <a:stCxn id="5" idx="2"/>
            <a:endCxn id="7" idx="0"/>
          </p:cNvCxnSpPr>
          <p:nvPr/>
        </p:nvCxnSpPr>
        <p:spPr bwMode="gray">
          <a:xfrm rot="16200000" flipH="1">
            <a:off x="6187868" y="660820"/>
            <a:ext cx="269590" cy="856462"/>
          </a:xfrm>
          <a:prstGeom prst="bentConnector3">
            <a:avLst>
              <a:gd name="adj1" fmla="val 50000"/>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 name="Elbow Connector 24"/>
          <p:cNvCxnSpPr>
            <a:stCxn id="5" idx="2"/>
            <a:endCxn id="6" idx="0"/>
          </p:cNvCxnSpPr>
          <p:nvPr/>
        </p:nvCxnSpPr>
        <p:spPr bwMode="gray">
          <a:xfrm rot="5400000">
            <a:off x="5088098" y="432752"/>
            <a:ext cx="284830" cy="1327838"/>
          </a:xfrm>
          <a:prstGeom prst="bentConnector3">
            <a:avLst>
              <a:gd name="adj1" fmla="val 50000"/>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 name="Elbow Connector 30"/>
          <p:cNvCxnSpPr>
            <a:stCxn id="16" idx="0"/>
            <a:endCxn id="7" idx="2"/>
          </p:cNvCxnSpPr>
          <p:nvPr/>
        </p:nvCxnSpPr>
        <p:spPr bwMode="gray">
          <a:xfrm rot="16200000" flipV="1">
            <a:off x="6351479" y="1940761"/>
            <a:ext cx="925830" cy="127000"/>
          </a:xfrm>
          <a:prstGeom prst="bentConnector3">
            <a:avLst>
              <a:gd name="adj1" fmla="val 50000"/>
            </a:avLst>
          </a:prstGeom>
          <a:solidFill>
            <a:schemeClr val="accent1"/>
          </a:solidFill>
          <a:ln w="12700" cap="flat" cmpd="sng" algn="ctr">
            <a:solidFill>
              <a:srgbClr val="FF0000"/>
            </a:solidFill>
            <a:prstDash val="solid"/>
            <a:round/>
            <a:headEnd type="none" w="med" len="med"/>
            <a:tailEnd type="none" w="med" len="med"/>
          </a:ln>
          <a:effectLst/>
        </p:spPr>
      </p:cxnSp>
      <p:cxnSp>
        <p:nvCxnSpPr>
          <p:cNvPr id="33" name="Elbow Connector 32"/>
          <p:cNvCxnSpPr>
            <a:stCxn id="9" idx="0"/>
            <a:endCxn id="7" idx="2"/>
          </p:cNvCxnSpPr>
          <p:nvPr/>
        </p:nvCxnSpPr>
        <p:spPr bwMode="gray">
          <a:xfrm rot="5400000" flipH="1" flipV="1">
            <a:off x="5568859" y="1286411"/>
            <a:ext cx="927100" cy="1436970"/>
          </a:xfrm>
          <a:prstGeom prst="bentConnector3">
            <a:avLst>
              <a:gd name="adj1" fmla="val 50000"/>
            </a:avLst>
          </a:prstGeom>
          <a:solidFill>
            <a:schemeClr val="accent1"/>
          </a:solidFill>
          <a:ln w="12700" cap="flat" cmpd="sng" algn="ctr">
            <a:solidFill>
              <a:schemeClr val="tx1"/>
            </a:solidFill>
            <a:prstDash val="solid"/>
            <a:round/>
            <a:headEnd type="none" w="med" len="med"/>
            <a:tailEnd type="none" w="med" len="med"/>
          </a:ln>
          <a:effectLst/>
        </p:spPr>
      </p:cxnSp>
      <p:cxnSp>
        <p:nvCxnSpPr>
          <p:cNvPr id="60" name="Straight Arrow Connector 59"/>
          <p:cNvCxnSpPr>
            <a:stCxn id="16" idx="0"/>
            <a:endCxn id="7" idx="2"/>
          </p:cNvCxnSpPr>
          <p:nvPr/>
        </p:nvCxnSpPr>
        <p:spPr bwMode="gray">
          <a:xfrm rot="16200000" flipV="1">
            <a:off x="6351479" y="1940761"/>
            <a:ext cx="925830" cy="127000"/>
          </a:xfrm>
          <a:prstGeom prst="straightConnector1">
            <a:avLst/>
          </a:prstGeom>
          <a:solidFill>
            <a:schemeClr val="accent1"/>
          </a:solidFill>
          <a:ln w="34925" cap="flat" cmpd="sng" algn="ctr">
            <a:solidFill>
              <a:srgbClr val="C00000"/>
            </a:solidFill>
            <a:prstDash val="dash"/>
            <a:round/>
            <a:headEnd type="none" w="med" len="med"/>
            <a:tailEnd type="triangle" w="lg" len="lg"/>
          </a:ln>
          <a:effectLst/>
        </p:spPr>
      </p:cxnSp>
      <p:sp>
        <p:nvSpPr>
          <p:cNvPr id="62" name="Oval 61"/>
          <p:cNvSpPr/>
          <p:nvPr/>
        </p:nvSpPr>
        <p:spPr bwMode="gray">
          <a:xfrm>
            <a:off x="6462604" y="2409083"/>
            <a:ext cx="800100" cy="432792"/>
          </a:xfrm>
          <a:prstGeom prst="ellipse">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63" name="Text Box 15"/>
          <p:cNvSpPr txBox="1">
            <a:spLocks noChangeArrowheads="1"/>
          </p:cNvSpPr>
          <p:nvPr/>
        </p:nvSpPr>
        <p:spPr bwMode="gray">
          <a:xfrm>
            <a:off x="7942154" y="2476066"/>
            <a:ext cx="495300" cy="317500"/>
          </a:xfrm>
          <a:prstGeom prst="rect">
            <a:avLst/>
          </a:prstGeom>
          <a:solidFill>
            <a:schemeClr val="accent1"/>
          </a:solidFill>
          <a:ln w="12700">
            <a:solidFill>
              <a:schemeClr val="tx1"/>
            </a:solidFill>
            <a:miter lim="800000"/>
            <a:headEnd/>
            <a:tailEnd/>
          </a:ln>
          <a:effectLst/>
        </p:spPr>
        <p:txBody>
          <a:bodyPr wrap="square">
            <a:spAutoFit/>
          </a:bodyPr>
          <a:lstStyle/>
          <a:p>
            <a:pPr algn="ctr">
              <a:spcBef>
                <a:spcPct val="50000"/>
              </a:spcBef>
            </a:pPr>
            <a:r>
              <a:rPr lang="en-GB" dirty="0" smtClean="0">
                <a:solidFill>
                  <a:schemeClr val="bg2"/>
                </a:solidFill>
                <a:latin typeface="Courier New" pitchFamily="49" charset="0"/>
                <a:cs typeface="Courier New" pitchFamily="49" charset="0"/>
              </a:rPr>
              <a:t>h1</a:t>
            </a:r>
            <a:endParaRPr lang="en-US" sz="1400" baseline="0" dirty="0">
              <a:solidFill>
                <a:schemeClr val="bg2"/>
              </a:solidFill>
              <a:latin typeface="Courier New" pitchFamily="49" charset="0"/>
              <a:cs typeface="Courier New" pitchFamily="49" charset="0"/>
            </a:endParaRPr>
          </a:p>
        </p:txBody>
      </p:sp>
      <p:sp>
        <p:nvSpPr>
          <p:cNvPr id="64" name="AutoShape 9"/>
          <p:cNvSpPr>
            <a:spLocks noChangeArrowheads="1"/>
          </p:cNvSpPr>
          <p:nvPr/>
        </p:nvSpPr>
        <p:spPr bwMode="gray">
          <a:xfrm>
            <a:off x="7754194" y="3113606"/>
            <a:ext cx="971550" cy="330200"/>
          </a:xfrm>
          <a:prstGeom prst="wedgeRoundRectCallout">
            <a:avLst>
              <a:gd name="adj1" fmla="val 2218"/>
              <a:gd name="adj2" fmla="val -127884"/>
              <a:gd name="adj3" fmla="val 16667"/>
            </a:avLst>
          </a:prstGeom>
          <a:solidFill>
            <a:schemeClr val="accent1"/>
          </a:solidFill>
          <a:ln w="12700">
            <a:solidFill>
              <a:schemeClr val="tx1"/>
            </a:solidFill>
            <a:miter lim="800000"/>
            <a:headEnd/>
            <a:tailEnd/>
          </a:ln>
          <a:effectLst/>
        </p:spPr>
        <p:txBody>
          <a:bodyPr/>
          <a:lstStyle/>
          <a:p>
            <a:pPr algn="ctr"/>
            <a:r>
              <a:rPr lang="en-US" sz="1400" baseline="0" dirty="0" smtClean="0">
                <a:solidFill>
                  <a:schemeClr val="bg2"/>
                </a:solidFill>
              </a:rPr>
              <a:t>Nui Ma…</a:t>
            </a:r>
            <a:endParaRPr lang="en-US" sz="1400" baseline="0" dirty="0">
              <a:solidFill>
                <a:schemeClr val="bg2"/>
              </a:solidFill>
            </a:endParaRPr>
          </a:p>
        </p:txBody>
      </p:sp>
      <p:cxnSp>
        <p:nvCxnSpPr>
          <p:cNvPr id="66" name="Elbow Connector 65"/>
          <p:cNvCxnSpPr>
            <a:stCxn id="7" idx="2"/>
            <a:endCxn id="63" idx="0"/>
          </p:cNvCxnSpPr>
          <p:nvPr/>
        </p:nvCxnSpPr>
        <p:spPr bwMode="gray">
          <a:xfrm rot="16200000" flipH="1">
            <a:off x="7002989" y="1289251"/>
            <a:ext cx="934720" cy="1438910"/>
          </a:xfrm>
          <a:prstGeom prst="bentConnector3">
            <a:avLst>
              <a:gd name="adj1" fmla="val 50000"/>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73" name="Straight Arrow Connector 72"/>
          <p:cNvCxnSpPr>
            <a:stCxn id="16" idx="1"/>
            <a:endCxn id="9" idx="3"/>
          </p:cNvCxnSpPr>
          <p:nvPr/>
        </p:nvCxnSpPr>
        <p:spPr bwMode="gray">
          <a:xfrm rot="10800000" flipV="1">
            <a:off x="5561574" y="2621064"/>
            <a:ext cx="1106770" cy="6131"/>
          </a:xfrm>
          <a:prstGeom prst="straightConnector1">
            <a:avLst/>
          </a:prstGeom>
          <a:solidFill>
            <a:schemeClr val="accent1"/>
          </a:solidFill>
          <a:ln w="34925" cap="flat" cmpd="sng" algn="ctr">
            <a:solidFill>
              <a:srgbClr val="C00000"/>
            </a:solidFill>
            <a:prstDash val="dash"/>
            <a:round/>
            <a:headEnd type="none" w="med" len="med"/>
            <a:tailEnd type="triangle" w="lg" len="lg"/>
          </a:ln>
          <a:effectLst/>
        </p:spPr>
      </p:cxnSp>
      <p:cxnSp>
        <p:nvCxnSpPr>
          <p:cNvPr id="88" name="Straight Arrow Connector 87"/>
          <p:cNvCxnSpPr>
            <a:stCxn id="16" idx="3"/>
            <a:endCxn id="63" idx="1"/>
          </p:cNvCxnSpPr>
          <p:nvPr/>
        </p:nvCxnSpPr>
        <p:spPr bwMode="gray">
          <a:xfrm>
            <a:off x="7087444" y="2621065"/>
            <a:ext cx="854710" cy="13751"/>
          </a:xfrm>
          <a:prstGeom prst="straightConnector1">
            <a:avLst/>
          </a:prstGeom>
          <a:solidFill>
            <a:schemeClr val="accent1"/>
          </a:solidFill>
          <a:ln w="34925" cap="flat" cmpd="sng" algn="ctr">
            <a:solidFill>
              <a:srgbClr val="C00000"/>
            </a:solidFill>
            <a:prstDash val="dash"/>
            <a:round/>
            <a:headEnd type="none" w="med" len="med"/>
            <a:tailEnd type="triangle" w="lg" len="lg"/>
          </a:ln>
          <a:effectLst/>
        </p:spPr>
      </p:cxnSp>
      <p:cxnSp>
        <p:nvCxnSpPr>
          <p:cNvPr id="99" name="Straight Arrow Connector 98"/>
          <p:cNvCxnSpPr>
            <a:stCxn id="16" idx="2"/>
            <a:endCxn id="41" idx="0"/>
          </p:cNvCxnSpPr>
          <p:nvPr/>
        </p:nvCxnSpPr>
        <p:spPr bwMode="gray">
          <a:xfrm>
            <a:off x="6877894" y="2774953"/>
            <a:ext cx="310043" cy="780204"/>
          </a:xfrm>
          <a:prstGeom prst="straightConnector1">
            <a:avLst/>
          </a:prstGeom>
          <a:solidFill>
            <a:schemeClr val="accent1"/>
          </a:solidFill>
          <a:ln w="34925" cap="flat" cmpd="sng" algn="ctr">
            <a:solidFill>
              <a:srgbClr val="C00000"/>
            </a:solidFill>
            <a:prstDash val="dash"/>
            <a:round/>
            <a:headEnd type="none" w="med" len="med"/>
            <a:tailEnd type="triangle" w="lg" len="lg"/>
          </a:ln>
          <a:effectLst/>
        </p:spPr>
      </p:cxnSp>
      <p:sp>
        <p:nvSpPr>
          <p:cNvPr id="34" name="Oval 33"/>
          <p:cNvSpPr/>
          <p:nvPr/>
        </p:nvSpPr>
        <p:spPr bwMode="gray">
          <a:xfrm>
            <a:off x="6878551" y="1652601"/>
            <a:ext cx="381000" cy="432792"/>
          </a:xfrm>
          <a:prstGeom prst="ellipse">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bg2"/>
                </a:solidFill>
                <a:effectLst/>
                <a:latin typeface="Arial" charset="0"/>
              </a:rPr>
              <a:t>1</a:t>
            </a:r>
          </a:p>
        </p:txBody>
      </p:sp>
      <p:sp>
        <p:nvSpPr>
          <p:cNvPr id="36" name="Oval 35"/>
          <p:cNvSpPr/>
          <p:nvPr/>
        </p:nvSpPr>
        <p:spPr bwMode="gray">
          <a:xfrm>
            <a:off x="5913276" y="2861067"/>
            <a:ext cx="381000" cy="432792"/>
          </a:xfrm>
          <a:prstGeom prst="ellipse">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bg2"/>
                </a:solidFill>
                <a:effectLst/>
                <a:latin typeface="Arial" charset="0"/>
              </a:rPr>
              <a:t>2</a:t>
            </a:r>
          </a:p>
        </p:txBody>
      </p:sp>
      <p:sp>
        <p:nvSpPr>
          <p:cNvPr id="37" name="Oval 36"/>
          <p:cNvSpPr/>
          <p:nvPr/>
        </p:nvSpPr>
        <p:spPr bwMode="gray">
          <a:xfrm>
            <a:off x="7477378" y="2147375"/>
            <a:ext cx="381000" cy="432792"/>
          </a:xfrm>
          <a:prstGeom prst="ellipse">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solidFill>
                  <a:schemeClr val="bg2"/>
                </a:solidFill>
              </a:rPr>
              <a:t>4</a:t>
            </a:r>
            <a:endParaRPr kumimoji="0" lang="en-GB" sz="1400" b="0" i="0" u="none" strike="noStrike" cap="none" normalizeH="0" baseline="0" dirty="0" smtClean="0">
              <a:ln>
                <a:noFill/>
              </a:ln>
              <a:solidFill>
                <a:schemeClr val="bg2"/>
              </a:solidFill>
              <a:effectLst/>
              <a:latin typeface="Arial" charset="0"/>
            </a:endParaRPr>
          </a:p>
        </p:txBody>
      </p:sp>
      <p:sp>
        <p:nvSpPr>
          <p:cNvPr id="38" name="Oval 37"/>
          <p:cNvSpPr/>
          <p:nvPr/>
        </p:nvSpPr>
        <p:spPr bwMode="gray">
          <a:xfrm>
            <a:off x="6048234" y="2121625"/>
            <a:ext cx="381000" cy="432792"/>
          </a:xfrm>
          <a:prstGeom prst="ellipse">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solidFill>
                  <a:schemeClr val="bg2"/>
                </a:solidFill>
              </a:rPr>
              <a:t>5</a:t>
            </a:r>
            <a:endParaRPr kumimoji="0" lang="en-GB" sz="1400" b="0" i="0" u="none" strike="noStrike" cap="none" normalizeH="0" baseline="0" dirty="0" smtClean="0">
              <a:ln>
                <a:noFill/>
              </a:ln>
              <a:solidFill>
                <a:schemeClr val="bg2"/>
              </a:solidFill>
              <a:effectLst/>
              <a:latin typeface="Arial" charset="0"/>
            </a:endParaRPr>
          </a:p>
        </p:txBody>
      </p:sp>
      <p:cxnSp>
        <p:nvCxnSpPr>
          <p:cNvPr id="40" name="Straight Arrow Connector 39"/>
          <p:cNvCxnSpPr>
            <a:stCxn id="62" idx="3"/>
            <a:endCxn id="18" idx="0"/>
          </p:cNvCxnSpPr>
          <p:nvPr/>
        </p:nvCxnSpPr>
        <p:spPr bwMode="gray">
          <a:xfrm flipH="1">
            <a:off x="6106763" y="2778494"/>
            <a:ext cx="473013" cy="794715"/>
          </a:xfrm>
          <a:prstGeom prst="straightConnector1">
            <a:avLst/>
          </a:prstGeom>
          <a:solidFill>
            <a:schemeClr val="accent1"/>
          </a:solidFill>
          <a:ln w="34925" cap="flat" cmpd="sng" algn="ctr">
            <a:solidFill>
              <a:srgbClr val="C00000"/>
            </a:solidFill>
            <a:prstDash val="dash"/>
            <a:round/>
            <a:headEnd type="none" w="med" len="med"/>
            <a:tailEnd type="triangle" w="lg" len="lg"/>
          </a:ln>
          <a:effectLst/>
        </p:spPr>
      </p:cxnSp>
      <p:sp>
        <p:nvSpPr>
          <p:cNvPr id="43" name="Oval 42"/>
          <p:cNvSpPr/>
          <p:nvPr/>
        </p:nvSpPr>
        <p:spPr bwMode="gray">
          <a:xfrm>
            <a:off x="7202578" y="2923892"/>
            <a:ext cx="381000" cy="432792"/>
          </a:xfrm>
          <a:prstGeom prst="ellipse">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bg2"/>
                </a:solidFill>
                <a:effectLst/>
                <a:latin typeface="Arial" charset="0"/>
              </a:rPr>
              <a:t>3</a:t>
            </a:r>
          </a:p>
        </p:txBody>
      </p:sp>
      <p:sp>
        <p:nvSpPr>
          <p:cNvPr id="41" name="Text Box 18"/>
          <p:cNvSpPr txBox="1">
            <a:spLocks noChangeArrowheads="1"/>
          </p:cNvSpPr>
          <p:nvPr/>
        </p:nvSpPr>
        <p:spPr bwMode="gray">
          <a:xfrm>
            <a:off x="6921237" y="3555157"/>
            <a:ext cx="533400" cy="317500"/>
          </a:xfrm>
          <a:prstGeom prst="rect">
            <a:avLst/>
          </a:prstGeom>
          <a:solidFill>
            <a:schemeClr val="accent1"/>
          </a:solidFill>
          <a:ln w="12700">
            <a:solidFill>
              <a:schemeClr val="tx1"/>
            </a:solidFill>
            <a:miter lim="800000"/>
            <a:headEnd/>
            <a:tailEnd/>
          </a:ln>
          <a:effectLst/>
        </p:spPr>
        <p:txBody>
          <a:bodyPr>
            <a:spAutoFit/>
          </a:bodyPr>
          <a:lstStyle/>
          <a:p>
            <a:pPr>
              <a:spcBef>
                <a:spcPct val="50000"/>
              </a:spcBef>
            </a:pPr>
            <a:r>
              <a:rPr lang="en-GB" sz="1400" baseline="0" dirty="0">
                <a:solidFill>
                  <a:schemeClr val="bg2"/>
                </a:solidFill>
                <a:latin typeface="Courier New" pitchFamily="49" charset="0"/>
                <a:cs typeface="Courier New" pitchFamily="49" charset="0"/>
              </a:rPr>
              <a:t>img</a:t>
            </a:r>
            <a:endParaRPr lang="en-US" sz="1400" baseline="0" dirty="0">
              <a:solidFill>
                <a:schemeClr val="bg2"/>
              </a:solidFill>
              <a:latin typeface="Courier New" pitchFamily="49" charset="0"/>
              <a:cs typeface="Courier New" pitchFamily="49" charset="0"/>
            </a:endParaRPr>
          </a:p>
        </p:txBody>
      </p:sp>
      <p:cxnSp>
        <p:nvCxnSpPr>
          <p:cNvPr id="42" name="Elbow Connector 41"/>
          <p:cNvCxnSpPr>
            <a:stCxn id="41" idx="0"/>
            <a:endCxn id="16" idx="2"/>
          </p:cNvCxnSpPr>
          <p:nvPr/>
        </p:nvCxnSpPr>
        <p:spPr bwMode="gray">
          <a:xfrm rot="16200000" flipV="1">
            <a:off x="6642814" y="3010033"/>
            <a:ext cx="780204" cy="310043"/>
          </a:xfrm>
          <a:prstGeom prst="bentConnector3">
            <a:avLst>
              <a:gd name="adj1" fmla="val 50000"/>
            </a:avLst>
          </a:prstGeom>
          <a:solidFill>
            <a:schemeClr val="accent1"/>
          </a:solidFill>
          <a:ln w="12700" cap="flat" cmpd="sng" algn="ctr">
            <a:solidFill>
              <a:schemeClr val="tx1"/>
            </a:soli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2147308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493" y="587563"/>
            <a:ext cx="8599488" cy="5073184"/>
          </a:xfrm>
        </p:spPr>
        <p:txBody>
          <a:bodyPr/>
          <a:lstStyle/>
          <a:p>
            <a:r>
              <a:rPr lang="fr-FR" noProof="0" dirty="0" smtClean="0"/>
              <a:t>Dans le HTML à droite</a:t>
            </a:r>
          </a:p>
          <a:p>
            <a:pPr lvl="1"/>
            <a:r>
              <a:rPr lang="fr-FR" noProof="0" dirty="0" smtClean="0"/>
              <a:t>Localiser le premier </a:t>
            </a:r>
            <a:r>
              <a:rPr lang="fr-FR" noProof="0" dirty="0" smtClean="0">
                <a:latin typeface="Courier New"/>
                <a:cs typeface="Courier New"/>
              </a:rPr>
              <a:t>&lt;</a:t>
            </a:r>
            <a:r>
              <a:rPr lang="fr-FR" noProof="0" dirty="0" err="1" smtClean="0">
                <a:latin typeface="Courier New"/>
                <a:cs typeface="Courier New"/>
              </a:rPr>
              <a:t>ul</a:t>
            </a:r>
            <a:r>
              <a:rPr lang="fr-FR" noProof="0" dirty="0" smtClean="0">
                <a:latin typeface="Courier New"/>
                <a:cs typeface="Courier New"/>
              </a:rPr>
              <a:t>&gt;</a:t>
            </a:r>
            <a:r>
              <a:rPr lang="fr-FR" noProof="0" dirty="0" smtClean="0">
                <a:latin typeface="Arial"/>
                <a:cs typeface="Arial"/>
              </a:rPr>
              <a:t> avec</a:t>
            </a:r>
          </a:p>
          <a:p>
            <a:pPr marL="344487" lvl="1" indent="0">
              <a:buNone/>
            </a:pPr>
            <a:endParaRPr lang="fr-FR" noProof="0" dirty="0" smtClean="0"/>
          </a:p>
          <a:p>
            <a:endParaRPr lang="fr-FR" noProof="0" dirty="0" smtClean="0"/>
          </a:p>
          <a:p>
            <a:pPr marL="0" indent="0">
              <a:buNone/>
            </a:pPr>
            <a:endParaRPr lang="fr-FR" noProof="0" dirty="0" smtClean="0"/>
          </a:p>
          <a:p>
            <a:pPr marL="0" indent="0">
              <a:buNone/>
            </a:pPr>
            <a:endParaRPr lang="fr-FR" noProof="0" dirty="0" smtClean="0"/>
          </a:p>
          <a:p>
            <a:pPr marL="0" indent="0">
              <a:buNone/>
            </a:pPr>
            <a:endParaRPr lang="fr-FR" noProof="0" dirty="0" smtClean="0"/>
          </a:p>
          <a:p>
            <a:r>
              <a:rPr lang="fr-FR" dirty="0"/>
              <a:t>Quel est</a:t>
            </a:r>
          </a:p>
          <a:p>
            <a:pPr lvl="1"/>
            <a:r>
              <a:rPr lang="fr-FR" noProof="0" dirty="0" err="1" smtClean="0">
                <a:latin typeface="Courier New"/>
                <a:cs typeface="Courier New"/>
              </a:rPr>
              <a:t>currentNode.parentNode</a:t>
            </a:r>
            <a:r>
              <a:rPr lang="fr-FR" noProof="0" dirty="0" smtClean="0"/>
              <a:t>   </a:t>
            </a:r>
            <a:r>
              <a:rPr lang="fr-FR" u="sng" noProof="0" dirty="0" smtClean="0"/>
              <a:t>				</a:t>
            </a:r>
            <a:endParaRPr lang="fr-FR" noProof="0" dirty="0" smtClean="0"/>
          </a:p>
          <a:p>
            <a:pPr lvl="1"/>
            <a:r>
              <a:rPr lang="fr-FR" noProof="0" dirty="0" err="1" smtClean="0">
                <a:latin typeface="Courier New"/>
                <a:cs typeface="Courier New"/>
              </a:rPr>
              <a:t>currentNode.childNodes</a:t>
            </a:r>
            <a:r>
              <a:rPr lang="fr-FR" noProof="0" dirty="0" smtClean="0"/>
              <a:t>   </a:t>
            </a:r>
            <a:r>
              <a:rPr lang="fr-FR" u="sng" noProof="0" dirty="0" smtClean="0"/>
              <a:t>				</a:t>
            </a:r>
            <a:endParaRPr lang="fr-FR" noProof="0" dirty="0" smtClean="0"/>
          </a:p>
          <a:p>
            <a:pPr lvl="1"/>
            <a:r>
              <a:rPr lang="fr-FR" noProof="0" dirty="0" err="1" smtClean="0">
                <a:latin typeface="Courier New"/>
                <a:cs typeface="Courier New"/>
              </a:rPr>
              <a:t>currentNode.firstChild</a:t>
            </a:r>
            <a:r>
              <a:rPr lang="fr-FR" noProof="0" dirty="0" smtClean="0"/>
              <a:t>   </a:t>
            </a:r>
            <a:r>
              <a:rPr lang="fr-FR" u="sng" noProof="0" dirty="0" smtClean="0"/>
              <a:t>				</a:t>
            </a:r>
            <a:endParaRPr lang="fr-FR" noProof="0" dirty="0" smtClean="0"/>
          </a:p>
          <a:p>
            <a:pPr lvl="1"/>
            <a:r>
              <a:rPr lang="fr-FR" noProof="0" dirty="0" err="1" smtClean="0">
                <a:latin typeface="Courier New"/>
                <a:cs typeface="Courier New"/>
              </a:rPr>
              <a:t>currentNode.lastChild</a:t>
            </a:r>
            <a:r>
              <a:rPr lang="fr-FR" noProof="0" dirty="0" smtClean="0"/>
              <a:t>     </a:t>
            </a:r>
            <a:r>
              <a:rPr lang="fr-FR" u="sng" noProof="0" dirty="0" smtClean="0"/>
              <a:t>				</a:t>
            </a:r>
            <a:endParaRPr lang="fr-FR" noProof="0" dirty="0" smtClean="0"/>
          </a:p>
          <a:p>
            <a:pPr lvl="1"/>
            <a:r>
              <a:rPr lang="fr-FR" noProof="0" dirty="0" err="1" smtClean="0">
                <a:latin typeface="Courier New"/>
                <a:cs typeface="Courier New"/>
              </a:rPr>
              <a:t>currentNode.nextSibling</a:t>
            </a:r>
            <a:r>
              <a:rPr lang="fr-FR" noProof="0" dirty="0" smtClean="0"/>
              <a:t>   </a:t>
            </a:r>
            <a:r>
              <a:rPr lang="fr-FR" u="sng" noProof="0" dirty="0" smtClean="0"/>
              <a:t>				</a:t>
            </a:r>
            <a:endParaRPr lang="fr-FR" noProof="0" dirty="0" smtClean="0"/>
          </a:p>
          <a:p>
            <a:pPr lvl="1"/>
            <a:r>
              <a:rPr lang="fr-FR" noProof="0" dirty="0" err="1" smtClean="0">
                <a:latin typeface="Courier New"/>
                <a:cs typeface="Courier New"/>
              </a:rPr>
              <a:t>currentNode.previousSibling</a:t>
            </a:r>
            <a:r>
              <a:rPr lang="fr-FR" noProof="0" dirty="0" smtClean="0"/>
              <a:t>  </a:t>
            </a:r>
            <a:r>
              <a:rPr lang="fr-FR" u="sng" noProof="0" dirty="0" smtClean="0"/>
              <a:t>				</a:t>
            </a:r>
            <a:endParaRPr lang="fr-FR" noProof="0" dirty="0"/>
          </a:p>
        </p:txBody>
      </p:sp>
      <p:sp>
        <p:nvSpPr>
          <p:cNvPr id="2" name="Title 1"/>
          <p:cNvSpPr>
            <a:spLocks noGrp="1"/>
          </p:cNvSpPr>
          <p:nvPr>
            <p:ph type="title"/>
          </p:nvPr>
        </p:nvSpPr>
        <p:spPr/>
        <p:txBody>
          <a:bodyPr/>
          <a:lstStyle/>
          <a:p>
            <a:r>
              <a:rPr lang="fr-FR" dirty="0"/>
              <a:t>Structure du document et navigation</a:t>
            </a:r>
            <a:endParaRPr lang="fr-FR" noProof="0" dirty="0"/>
          </a:p>
        </p:txBody>
      </p:sp>
      <p:sp>
        <p:nvSpPr>
          <p:cNvPr id="4" name="TextBox 3"/>
          <p:cNvSpPr txBox="1"/>
          <p:nvPr/>
        </p:nvSpPr>
        <p:spPr>
          <a:xfrm>
            <a:off x="5735853" y="647559"/>
            <a:ext cx="3246003" cy="3046988"/>
          </a:xfrm>
          <a:prstGeom prst="rect">
            <a:avLst/>
          </a:prstGeom>
          <a:noFill/>
          <a:ln w="28575">
            <a:solidFill>
              <a:srgbClr val="009905"/>
            </a:solidFill>
          </a:ln>
        </p:spPr>
        <p:txBody>
          <a:bodyPr wrap="square" rtlCol="0">
            <a:spAutoFit/>
          </a:bodyPr>
          <a:lstStyle/>
          <a:p>
            <a:r>
              <a:rPr lang="en-US" sz="1600" dirty="0" smtClean="0">
                <a:solidFill>
                  <a:schemeClr val="bg2"/>
                </a:solidFill>
                <a:latin typeface="Courier New"/>
                <a:cs typeface="Courier New"/>
              </a:rPr>
              <a:t>&lt;div&gt;</a:t>
            </a:r>
          </a:p>
          <a:p>
            <a:r>
              <a:rPr lang="en-US" sz="1600" dirty="0" smtClean="0">
                <a:solidFill>
                  <a:schemeClr val="bg2"/>
                </a:solidFill>
                <a:latin typeface="Courier New"/>
                <a:cs typeface="Courier New"/>
              </a:rPr>
              <a:t>   &lt;h2&gt;Airports&lt;/h2&gt;</a:t>
            </a:r>
          </a:p>
          <a:p>
            <a:r>
              <a:rPr lang="en-US" sz="1600" dirty="0" smtClean="0">
                <a:solidFill>
                  <a:schemeClr val="bg2"/>
                </a:solidFill>
                <a:latin typeface="Courier New"/>
                <a:cs typeface="Courier New"/>
              </a:rPr>
              <a:t>   &lt;</a:t>
            </a:r>
            <a:r>
              <a:rPr lang="en-US" sz="1600" dirty="0">
                <a:solidFill>
                  <a:schemeClr val="bg2"/>
                </a:solidFill>
                <a:latin typeface="Courier New"/>
                <a:cs typeface="Courier New"/>
              </a:rPr>
              <a:t>ul </a:t>
            </a:r>
            <a:r>
              <a:rPr lang="en-US" sz="1600" dirty="0" smtClean="0">
                <a:solidFill>
                  <a:schemeClr val="bg2"/>
                </a:solidFill>
                <a:latin typeface="Courier New"/>
                <a:cs typeface="Courier New"/>
              </a:rPr>
              <a:t>id="</a:t>
            </a:r>
            <a:r>
              <a:rPr lang="en-US" sz="1600" dirty="0">
                <a:solidFill>
                  <a:schemeClr val="bg2"/>
                </a:solidFill>
                <a:latin typeface="Courier New"/>
                <a:cs typeface="Courier New"/>
              </a:rPr>
              <a:t>airports"&gt;</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a:t>
            </a:r>
            <a:r>
              <a:rPr lang="en-US" sz="1600" dirty="0">
                <a:solidFill>
                  <a:schemeClr val="bg2"/>
                </a:solidFill>
                <a:latin typeface="Courier New"/>
                <a:cs typeface="Courier New"/>
              </a:rPr>
              <a:t>&lt;li</a:t>
            </a:r>
            <a:r>
              <a:rPr lang="en-US" sz="1600" dirty="0" smtClean="0">
                <a:solidFill>
                  <a:schemeClr val="bg2"/>
                </a:solidFill>
                <a:latin typeface="Courier New"/>
                <a:cs typeface="Courier New"/>
              </a:rPr>
              <a:t>&gt;JFK&lt;</a:t>
            </a:r>
            <a:r>
              <a:rPr lang="en-US" sz="1600" dirty="0">
                <a:solidFill>
                  <a:schemeClr val="bg2"/>
                </a:solidFill>
                <a:latin typeface="Courier New"/>
                <a:cs typeface="Courier New"/>
              </a:rPr>
              <a:t>/li&gt;</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a:t>
            </a:r>
            <a:r>
              <a:rPr lang="en-US" sz="1600" dirty="0">
                <a:solidFill>
                  <a:schemeClr val="bg2"/>
                </a:solidFill>
                <a:latin typeface="Courier New"/>
                <a:cs typeface="Courier New"/>
              </a:rPr>
              <a:t>&lt;li&gt;LHR&lt;/li</a:t>
            </a:r>
            <a:r>
              <a:rPr lang="en-US" sz="1600" dirty="0" smtClean="0">
                <a:solidFill>
                  <a:schemeClr val="bg2"/>
                </a:solidFill>
                <a:latin typeface="Courier New"/>
                <a:cs typeface="Courier New"/>
              </a:rPr>
              <a:t>&gt;</a:t>
            </a:r>
          </a:p>
          <a:p>
            <a:r>
              <a:rPr lang="en-US" sz="1600" dirty="0" smtClean="0">
                <a:solidFill>
                  <a:schemeClr val="bg2"/>
                </a:solidFill>
                <a:latin typeface="Courier New"/>
                <a:cs typeface="Courier New"/>
              </a:rPr>
              <a:t>   &lt;</a:t>
            </a:r>
            <a:r>
              <a:rPr lang="en-US" sz="1600" dirty="0">
                <a:solidFill>
                  <a:schemeClr val="bg2"/>
                </a:solidFill>
                <a:latin typeface="Courier New"/>
                <a:cs typeface="Courier New"/>
              </a:rPr>
              <a:t>/ul&gt;</a:t>
            </a:r>
          </a:p>
          <a:p>
            <a:r>
              <a:rPr lang="en-US" sz="1600" dirty="0" smtClean="0">
                <a:solidFill>
                  <a:schemeClr val="bg2"/>
                </a:solidFill>
                <a:latin typeface="Courier New"/>
                <a:cs typeface="Courier New"/>
              </a:rPr>
              <a:t>   &lt;</a:t>
            </a:r>
            <a:r>
              <a:rPr lang="en-US" sz="1600" dirty="0">
                <a:solidFill>
                  <a:schemeClr val="bg2"/>
                </a:solidFill>
                <a:latin typeface="Courier New"/>
                <a:cs typeface="Courier New"/>
              </a:rPr>
              <a:t>h2</a:t>
            </a:r>
            <a:r>
              <a:rPr lang="en-US" sz="1600" dirty="0" smtClean="0">
                <a:solidFill>
                  <a:schemeClr val="bg2"/>
                </a:solidFill>
                <a:latin typeface="Courier New"/>
                <a:cs typeface="Courier New"/>
              </a:rPr>
              <a:t>&gt;Islands&lt;</a:t>
            </a:r>
            <a:r>
              <a:rPr lang="en-US" sz="1600" dirty="0">
                <a:solidFill>
                  <a:schemeClr val="bg2"/>
                </a:solidFill>
                <a:latin typeface="Courier New"/>
                <a:cs typeface="Courier New"/>
              </a:rPr>
              <a:t>/h2&gt;</a:t>
            </a:r>
          </a:p>
          <a:p>
            <a:r>
              <a:rPr lang="en-US" sz="1600" dirty="0" smtClean="0">
                <a:solidFill>
                  <a:schemeClr val="bg2"/>
                </a:solidFill>
                <a:latin typeface="Courier New"/>
                <a:cs typeface="Courier New"/>
              </a:rPr>
              <a:t>   &lt;</a:t>
            </a:r>
            <a:r>
              <a:rPr lang="en-US" sz="1600" dirty="0">
                <a:solidFill>
                  <a:schemeClr val="bg2"/>
                </a:solidFill>
                <a:latin typeface="Courier New"/>
                <a:cs typeface="Courier New"/>
              </a:rPr>
              <a:t>ul </a:t>
            </a:r>
            <a:r>
              <a:rPr lang="en-US" sz="1600" dirty="0" smtClean="0">
                <a:solidFill>
                  <a:schemeClr val="bg2"/>
                </a:solidFill>
                <a:latin typeface="Courier New"/>
                <a:cs typeface="Courier New"/>
              </a:rPr>
              <a:t>id="</a:t>
            </a:r>
            <a:r>
              <a:rPr lang="en-US" sz="1600" dirty="0">
                <a:solidFill>
                  <a:schemeClr val="bg2"/>
                </a:solidFill>
                <a:latin typeface="Courier New"/>
                <a:cs typeface="Courier New"/>
              </a:rPr>
              <a:t>islands"&gt;</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&lt;</a:t>
            </a:r>
            <a:r>
              <a:rPr lang="en-US" sz="1600" dirty="0">
                <a:solidFill>
                  <a:schemeClr val="bg2"/>
                </a:solidFill>
                <a:latin typeface="Courier New"/>
                <a:cs typeface="Courier New"/>
              </a:rPr>
              <a:t>li&gt;</a:t>
            </a:r>
            <a:r>
              <a:rPr lang="en-US" sz="1600" dirty="0" smtClean="0">
                <a:solidFill>
                  <a:schemeClr val="bg2"/>
                </a:solidFill>
                <a:latin typeface="Courier New"/>
                <a:cs typeface="Courier New"/>
              </a:rPr>
              <a:t>Kauai&lt;/li&gt;</a:t>
            </a:r>
            <a:endParaRPr lang="en-US" sz="1600" dirty="0">
              <a:solidFill>
                <a:schemeClr val="bg2"/>
              </a:solidFill>
              <a:latin typeface="Courier New"/>
              <a:cs typeface="Courier New"/>
            </a:endParaRP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&lt;</a:t>
            </a:r>
            <a:r>
              <a:rPr lang="en-US" sz="1600" dirty="0">
                <a:solidFill>
                  <a:schemeClr val="bg2"/>
                </a:solidFill>
                <a:latin typeface="Courier New"/>
                <a:cs typeface="Courier New"/>
              </a:rPr>
              <a:t>li&gt;</a:t>
            </a:r>
            <a:r>
              <a:rPr lang="en-US" sz="1600" dirty="0" smtClean="0">
                <a:solidFill>
                  <a:schemeClr val="bg2"/>
                </a:solidFill>
                <a:latin typeface="Courier New"/>
                <a:cs typeface="Courier New"/>
              </a:rPr>
              <a:t>Molokai&lt;/li&gt;</a:t>
            </a:r>
            <a:endParaRPr lang="en-US" sz="1600" dirty="0">
              <a:solidFill>
                <a:schemeClr val="bg2"/>
              </a:solidFill>
              <a:latin typeface="Courier New"/>
              <a:cs typeface="Courier New"/>
            </a:endParaRPr>
          </a:p>
          <a:p>
            <a:r>
              <a:rPr lang="en-US" sz="1600" dirty="0" smtClean="0">
                <a:solidFill>
                  <a:schemeClr val="bg2"/>
                </a:solidFill>
                <a:latin typeface="Courier New"/>
                <a:cs typeface="Courier New"/>
              </a:rPr>
              <a:t>   &lt;</a:t>
            </a:r>
            <a:r>
              <a:rPr lang="en-US" sz="1600" dirty="0">
                <a:solidFill>
                  <a:schemeClr val="bg2"/>
                </a:solidFill>
                <a:latin typeface="Courier New"/>
                <a:cs typeface="Courier New"/>
              </a:rPr>
              <a:t>/ul</a:t>
            </a:r>
            <a:r>
              <a:rPr lang="en-US" sz="1600" dirty="0" smtClean="0">
                <a:solidFill>
                  <a:schemeClr val="bg2"/>
                </a:solidFill>
                <a:latin typeface="Courier New"/>
                <a:cs typeface="Courier New"/>
              </a:rPr>
              <a:t>&gt;</a:t>
            </a:r>
          </a:p>
          <a:p>
            <a:r>
              <a:rPr lang="en-US" sz="1600" dirty="0" smtClean="0">
                <a:solidFill>
                  <a:schemeClr val="bg2"/>
                </a:solidFill>
                <a:latin typeface="Courier New"/>
                <a:cs typeface="Courier New"/>
              </a:rPr>
              <a:t>&lt;/div&gt;</a:t>
            </a:r>
            <a:endParaRPr lang="en-US" sz="1600" dirty="0">
              <a:solidFill>
                <a:schemeClr val="bg2"/>
              </a:solidFill>
              <a:latin typeface="Courier New"/>
              <a:cs typeface="Courier New"/>
            </a:endParaRPr>
          </a:p>
        </p:txBody>
      </p:sp>
      <p:sp>
        <p:nvSpPr>
          <p:cNvPr id="5" name="TextBox 4"/>
          <p:cNvSpPr txBox="1"/>
          <p:nvPr/>
        </p:nvSpPr>
        <p:spPr>
          <a:xfrm>
            <a:off x="324279" y="1380340"/>
            <a:ext cx="5233023" cy="584776"/>
          </a:xfrm>
          <a:prstGeom prst="rect">
            <a:avLst/>
          </a:prstGeom>
          <a:noFill/>
          <a:ln w="28575">
            <a:solidFill>
              <a:srgbClr val="8CC8FF"/>
            </a:solidFill>
          </a:ln>
        </p:spPr>
        <p:txBody>
          <a:bodyPr wrap="none" rtlCol="0">
            <a:spAutoFit/>
          </a:bodyPr>
          <a:lstStyle/>
          <a:p>
            <a:r>
              <a:rPr lang="en-US" sz="1600" dirty="0" smtClean="0">
                <a:solidFill>
                  <a:schemeClr val="bg2"/>
                </a:solidFill>
                <a:latin typeface="Courier New"/>
                <a:cs typeface="Courier New"/>
              </a:rPr>
              <a:t>var currentNode = </a:t>
            </a:r>
            <a:br>
              <a:rPr lang="en-US" sz="1600" dirty="0" smtClean="0">
                <a:solidFill>
                  <a:schemeClr val="bg2"/>
                </a:solidFill>
                <a:latin typeface="Courier New"/>
                <a:cs typeface="Courier New"/>
              </a:rPr>
            </a:br>
            <a:r>
              <a:rPr lang="en-US" sz="1600" dirty="0" smtClean="0">
                <a:solidFill>
                  <a:schemeClr val="bg2"/>
                </a:solidFill>
                <a:latin typeface="Courier New"/>
                <a:cs typeface="Courier New"/>
              </a:rPr>
              <a:t>     document.getElementById("airports");</a:t>
            </a:r>
            <a:endParaRPr lang="en-US" sz="1600" dirty="0">
              <a:solidFill>
                <a:schemeClr val="bg2"/>
              </a:solidFill>
              <a:latin typeface="Courier New"/>
              <a:cs typeface="Courier New"/>
            </a:endParaRPr>
          </a:p>
        </p:txBody>
      </p:sp>
    </p:spTree>
    <p:custDataLst>
      <p:tags r:id="rId1"/>
    </p:custDataLst>
    <p:extLst>
      <p:ext uri="{BB962C8B-B14F-4D97-AF65-F5344CB8AC3E}">
        <p14:creationId xmlns:p14="http://schemas.microsoft.com/office/powerpoint/2010/main" val="909415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8488"/>
            <a:ext cx="8599488" cy="4129336"/>
          </a:xfrm>
        </p:spPr>
        <p:txBody>
          <a:bodyPr/>
          <a:lstStyle/>
          <a:p>
            <a:r>
              <a:rPr lang="fr-FR" noProof="0" dirty="0" smtClean="0"/>
              <a:t>Un élément peut contenir du texte simple ou d’autres balises HTML</a:t>
            </a:r>
          </a:p>
          <a:p>
            <a:pPr lvl="1"/>
            <a:r>
              <a:rPr lang="fr-FR" noProof="0" dirty="0" smtClean="0"/>
              <a:t>Quel est le contenu de ce </a:t>
            </a:r>
            <a:r>
              <a:rPr lang="fr-FR" noProof="0" dirty="0" smtClean="0">
                <a:latin typeface="Courier New"/>
                <a:cs typeface="Courier New"/>
              </a:rPr>
              <a:t>&lt;div&gt;</a:t>
            </a:r>
            <a:r>
              <a:rPr lang="fr-FR" dirty="0"/>
              <a:t> </a:t>
            </a:r>
            <a:r>
              <a:rPr lang="fr-FR" noProof="0" dirty="0" smtClean="0"/>
              <a:t>?</a:t>
            </a:r>
          </a:p>
          <a:p>
            <a:pPr lvl="1"/>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r>
              <a:rPr lang="fr-FR" noProof="0" dirty="0" smtClean="0"/>
              <a:t>La propriété </a:t>
            </a:r>
            <a:r>
              <a:rPr lang="fr-FR" noProof="0" dirty="0" err="1" smtClean="0">
                <a:latin typeface="Courier New"/>
                <a:cs typeface="Courier New"/>
              </a:rPr>
              <a:t>innerHTML</a:t>
            </a:r>
            <a:r>
              <a:rPr lang="fr-FR" noProof="0" dirty="0" smtClean="0"/>
              <a:t> peut lire ou remplacer le contenu d’un élément</a:t>
            </a:r>
          </a:p>
          <a:p>
            <a:pPr lvl="1"/>
            <a:r>
              <a:rPr lang="fr-FR" noProof="0" dirty="0" smtClean="0"/>
              <a:t>Lors du remplacement du contenu, le navigateur analyse la valeur fournie et l’ajoute au DOM</a:t>
            </a:r>
          </a:p>
          <a:p>
            <a:pPr lvl="2"/>
            <a:r>
              <a:rPr lang="fr-FR" noProof="0" dirty="0" smtClean="0"/>
              <a:t>Les nouveaux nœuds sont affichés et sont accessibles </a:t>
            </a:r>
            <a:r>
              <a:rPr lang="fr-FR" i="1" noProof="0" smtClean="0"/>
              <a:t>via</a:t>
            </a:r>
            <a:r>
              <a:rPr lang="fr-FR" noProof="0" smtClean="0"/>
              <a:t> le DOM</a:t>
            </a:r>
            <a:endParaRPr lang="fr-FR" noProof="0" dirty="0" smtClean="0"/>
          </a:p>
        </p:txBody>
      </p:sp>
      <p:sp>
        <p:nvSpPr>
          <p:cNvPr id="2" name="Title 1"/>
          <p:cNvSpPr>
            <a:spLocks noGrp="1"/>
          </p:cNvSpPr>
          <p:nvPr>
            <p:ph type="title"/>
          </p:nvPr>
        </p:nvSpPr>
        <p:spPr/>
        <p:txBody>
          <a:bodyPr/>
          <a:lstStyle/>
          <a:p>
            <a:r>
              <a:rPr lang="fr-FR" noProof="0" dirty="0" smtClean="0"/>
              <a:t>Contenu des éléments</a:t>
            </a:r>
            <a:endParaRPr lang="fr-FR" noProof="0" dirty="0"/>
          </a:p>
        </p:txBody>
      </p:sp>
      <p:sp>
        <p:nvSpPr>
          <p:cNvPr id="5" name="TextBox 4"/>
          <p:cNvSpPr txBox="1"/>
          <p:nvPr/>
        </p:nvSpPr>
        <p:spPr>
          <a:xfrm>
            <a:off x="2341823" y="1366698"/>
            <a:ext cx="4460355" cy="1815882"/>
          </a:xfrm>
          <a:prstGeom prst="rect">
            <a:avLst/>
          </a:prstGeom>
          <a:noFill/>
          <a:ln w="28575">
            <a:solidFill>
              <a:srgbClr val="009905"/>
            </a:solidFill>
          </a:ln>
        </p:spPr>
        <p:txBody>
          <a:bodyPr wrap="square" rtlCol="0">
            <a:spAutoFit/>
          </a:bodyPr>
          <a:lstStyle/>
          <a:p>
            <a:r>
              <a:rPr lang="en-US" sz="1600" dirty="0" smtClean="0">
                <a:solidFill>
                  <a:schemeClr val="bg2"/>
                </a:solidFill>
                <a:latin typeface="Courier New"/>
                <a:cs typeface="Courier New"/>
              </a:rPr>
              <a:t>&lt;div&gt;</a:t>
            </a:r>
          </a:p>
          <a:p>
            <a:r>
              <a:rPr lang="en-US" sz="1600" dirty="0" smtClean="0">
                <a:solidFill>
                  <a:schemeClr val="bg2"/>
                </a:solidFill>
                <a:latin typeface="Courier New"/>
                <a:cs typeface="Courier New"/>
              </a:rPr>
              <a:t>   &lt;h2 </a:t>
            </a:r>
            <a:r>
              <a:rPr lang="en-US" sz="1600" dirty="0">
                <a:solidFill>
                  <a:schemeClr val="bg2"/>
                </a:solidFill>
                <a:latin typeface="Courier New"/>
                <a:cs typeface="Courier New"/>
              </a:rPr>
              <a:t>id="myH2"</a:t>
            </a:r>
            <a:r>
              <a:rPr lang="en-US" sz="1600" dirty="0" smtClean="0">
                <a:solidFill>
                  <a:schemeClr val="bg2"/>
                </a:solidFill>
                <a:latin typeface="Courier New"/>
                <a:cs typeface="Courier New"/>
              </a:rPr>
              <a:t>&gt;Airports&lt;/h2&gt;</a:t>
            </a:r>
          </a:p>
          <a:p>
            <a:r>
              <a:rPr lang="en-US" sz="1600" dirty="0" smtClean="0">
                <a:solidFill>
                  <a:schemeClr val="bg2"/>
                </a:solidFill>
                <a:latin typeface="Courier New"/>
                <a:cs typeface="Courier New"/>
              </a:rPr>
              <a:t>   &lt;</a:t>
            </a:r>
            <a:r>
              <a:rPr lang="en-US" sz="1600" dirty="0">
                <a:solidFill>
                  <a:schemeClr val="bg2"/>
                </a:solidFill>
                <a:latin typeface="Courier New"/>
                <a:cs typeface="Courier New"/>
              </a:rPr>
              <a:t>ul </a:t>
            </a:r>
            <a:r>
              <a:rPr lang="en-US" sz="1600" dirty="0" smtClean="0">
                <a:solidFill>
                  <a:schemeClr val="bg2"/>
                </a:solidFill>
                <a:latin typeface="Courier New"/>
                <a:cs typeface="Courier New"/>
              </a:rPr>
              <a:t>id="</a:t>
            </a:r>
            <a:r>
              <a:rPr lang="en-US" sz="1600" dirty="0">
                <a:solidFill>
                  <a:schemeClr val="bg2"/>
                </a:solidFill>
                <a:latin typeface="Courier New"/>
                <a:cs typeface="Courier New"/>
              </a:rPr>
              <a:t>airports"&gt;</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a:t>
            </a:r>
            <a:r>
              <a:rPr lang="en-US" sz="1600" dirty="0">
                <a:solidFill>
                  <a:schemeClr val="bg2"/>
                </a:solidFill>
                <a:latin typeface="Courier New"/>
                <a:cs typeface="Courier New"/>
              </a:rPr>
              <a:t>&lt;li</a:t>
            </a:r>
            <a:r>
              <a:rPr lang="en-US" sz="1600" dirty="0" smtClean="0">
                <a:solidFill>
                  <a:schemeClr val="bg2"/>
                </a:solidFill>
                <a:latin typeface="Courier New"/>
                <a:cs typeface="Courier New"/>
              </a:rPr>
              <a:t>&gt;JFK&lt;</a:t>
            </a:r>
            <a:r>
              <a:rPr lang="en-US" sz="1600" dirty="0">
                <a:solidFill>
                  <a:schemeClr val="bg2"/>
                </a:solidFill>
                <a:latin typeface="Courier New"/>
                <a:cs typeface="Courier New"/>
              </a:rPr>
              <a:t>/li&gt;</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a:t>
            </a:r>
            <a:r>
              <a:rPr lang="en-US" sz="1600" dirty="0">
                <a:solidFill>
                  <a:schemeClr val="bg2"/>
                </a:solidFill>
                <a:latin typeface="Courier New"/>
                <a:cs typeface="Courier New"/>
              </a:rPr>
              <a:t>&lt;li&gt;LHR&lt;/li</a:t>
            </a:r>
            <a:r>
              <a:rPr lang="en-US" sz="1600" dirty="0" smtClean="0">
                <a:solidFill>
                  <a:schemeClr val="bg2"/>
                </a:solidFill>
                <a:latin typeface="Courier New"/>
                <a:cs typeface="Courier New"/>
              </a:rPr>
              <a:t>&gt;</a:t>
            </a:r>
          </a:p>
          <a:p>
            <a:r>
              <a:rPr lang="en-US" sz="1600" dirty="0" smtClean="0">
                <a:solidFill>
                  <a:schemeClr val="bg2"/>
                </a:solidFill>
                <a:latin typeface="Courier New"/>
                <a:cs typeface="Courier New"/>
              </a:rPr>
              <a:t>   &lt;</a:t>
            </a:r>
            <a:r>
              <a:rPr lang="en-US" sz="1600" dirty="0">
                <a:solidFill>
                  <a:schemeClr val="bg2"/>
                </a:solidFill>
                <a:latin typeface="Courier New"/>
                <a:cs typeface="Courier New"/>
              </a:rPr>
              <a:t>/ul&gt;</a:t>
            </a:r>
          </a:p>
          <a:p>
            <a:r>
              <a:rPr lang="en-US" sz="1600" dirty="0" smtClean="0">
                <a:solidFill>
                  <a:schemeClr val="bg2"/>
                </a:solidFill>
                <a:latin typeface="Courier New"/>
                <a:cs typeface="Courier New"/>
              </a:rPr>
              <a:t>&lt;/div&gt;</a:t>
            </a:r>
            <a:endParaRPr lang="en-US" sz="1600" dirty="0">
              <a:solidFill>
                <a:schemeClr val="bg2"/>
              </a:solidFill>
              <a:latin typeface="Courier New"/>
              <a:cs typeface="Courier New"/>
            </a:endParaRPr>
          </a:p>
        </p:txBody>
      </p:sp>
      <p:sp>
        <p:nvSpPr>
          <p:cNvPr id="6" name="TextBox 5"/>
          <p:cNvSpPr txBox="1"/>
          <p:nvPr/>
        </p:nvSpPr>
        <p:spPr>
          <a:xfrm>
            <a:off x="500127" y="4855725"/>
            <a:ext cx="8143745" cy="584776"/>
          </a:xfrm>
          <a:prstGeom prst="rect">
            <a:avLst/>
          </a:prstGeom>
          <a:noFill/>
          <a:ln w="28575">
            <a:solidFill>
              <a:srgbClr val="8CC8FF"/>
            </a:solidFill>
          </a:ln>
        </p:spPr>
        <p:txBody>
          <a:bodyPr wrap="square" rtlCol="0">
            <a:spAutoFit/>
          </a:bodyPr>
          <a:lstStyle/>
          <a:p>
            <a:r>
              <a:rPr lang="en-US" sz="1600" dirty="0" smtClean="0">
                <a:solidFill>
                  <a:schemeClr val="bg2"/>
                </a:solidFill>
                <a:latin typeface="Courier New"/>
                <a:cs typeface="Courier New"/>
              </a:rPr>
              <a:t>document.getElementById("airports").innerHTML = </a:t>
            </a:r>
          </a:p>
          <a:p>
            <a:r>
              <a:rPr lang="en-US" sz="1600" dirty="0" smtClean="0">
                <a:solidFill>
                  <a:schemeClr val="bg2"/>
                </a:solidFill>
                <a:latin typeface="Courier New"/>
                <a:cs typeface="Courier New"/>
              </a:rPr>
              <a:t>	'&lt;</a:t>
            </a:r>
            <a:r>
              <a:rPr lang="en-US" sz="1600" dirty="0">
                <a:solidFill>
                  <a:schemeClr val="bg2"/>
                </a:solidFill>
                <a:latin typeface="Courier New"/>
                <a:cs typeface="Courier New"/>
              </a:rPr>
              <a:t>ul </a:t>
            </a:r>
            <a:r>
              <a:rPr lang="en-US" sz="1600" dirty="0" smtClean="0">
                <a:solidFill>
                  <a:schemeClr val="bg2"/>
                </a:solidFill>
                <a:latin typeface="Courier New"/>
                <a:cs typeface="Courier New"/>
              </a:rPr>
              <a:t>id="</a:t>
            </a:r>
            <a:r>
              <a:rPr lang="en-US" sz="1600" dirty="0">
                <a:solidFill>
                  <a:schemeClr val="bg2"/>
                </a:solidFill>
                <a:latin typeface="Courier New"/>
                <a:cs typeface="Courier New"/>
              </a:rPr>
              <a:t>islands"</a:t>
            </a:r>
            <a:r>
              <a:rPr lang="en-US" sz="1600" dirty="0" smtClean="0">
                <a:solidFill>
                  <a:schemeClr val="bg2"/>
                </a:solidFill>
                <a:latin typeface="Courier New"/>
                <a:cs typeface="Courier New"/>
              </a:rPr>
              <a:t>&gt;&lt;</a:t>
            </a:r>
            <a:r>
              <a:rPr lang="en-US" sz="1600" dirty="0">
                <a:solidFill>
                  <a:schemeClr val="bg2"/>
                </a:solidFill>
                <a:latin typeface="Courier New"/>
                <a:cs typeface="Courier New"/>
              </a:rPr>
              <a:t>li&gt;</a:t>
            </a:r>
            <a:r>
              <a:rPr lang="en-US" sz="1600" dirty="0" smtClean="0">
                <a:solidFill>
                  <a:schemeClr val="bg2"/>
                </a:solidFill>
                <a:latin typeface="Courier New"/>
                <a:cs typeface="Courier New"/>
              </a:rPr>
              <a:t>Kauai&lt;/li&gt;&lt;</a:t>
            </a:r>
            <a:r>
              <a:rPr lang="en-US" sz="1600" dirty="0">
                <a:solidFill>
                  <a:schemeClr val="bg2"/>
                </a:solidFill>
                <a:latin typeface="Courier New"/>
                <a:cs typeface="Courier New"/>
              </a:rPr>
              <a:t>li&gt;</a:t>
            </a:r>
            <a:r>
              <a:rPr lang="en-US" sz="1600" dirty="0" smtClean="0">
                <a:solidFill>
                  <a:schemeClr val="bg2"/>
                </a:solidFill>
                <a:latin typeface="Courier New"/>
                <a:cs typeface="Courier New"/>
              </a:rPr>
              <a:t>Molokai&lt;/li&gt;&lt;</a:t>
            </a:r>
            <a:r>
              <a:rPr lang="en-US" sz="1600" dirty="0">
                <a:solidFill>
                  <a:schemeClr val="bg2"/>
                </a:solidFill>
                <a:latin typeface="Courier New"/>
                <a:cs typeface="Courier New"/>
              </a:rPr>
              <a:t>/ul</a:t>
            </a:r>
            <a:r>
              <a:rPr lang="en-US" sz="1600" dirty="0" smtClean="0">
                <a:solidFill>
                  <a:schemeClr val="bg2"/>
                </a:solidFill>
                <a:latin typeface="Courier New"/>
                <a:cs typeface="Courier New"/>
              </a:rPr>
              <a:t>&gt;';</a:t>
            </a:r>
            <a:endParaRPr lang="en-US" sz="1600" dirty="0">
              <a:solidFill>
                <a:schemeClr val="bg2"/>
              </a:solidFill>
              <a:latin typeface="Courier New"/>
              <a:cs typeface="Courier New"/>
            </a:endParaRPr>
          </a:p>
        </p:txBody>
      </p:sp>
    </p:spTree>
    <p:custDataLst>
      <p:tags r:id="rId1"/>
    </p:custDataLst>
    <p:extLst>
      <p:ext uri="{BB962C8B-B14F-4D97-AF65-F5344CB8AC3E}">
        <p14:creationId xmlns:p14="http://schemas.microsoft.com/office/powerpoint/2010/main" val="1658520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275" y="584488"/>
            <a:ext cx="8599488" cy="2036455"/>
          </a:xfrm>
        </p:spPr>
        <p:txBody>
          <a:bodyPr/>
          <a:lstStyle/>
          <a:p>
            <a:r>
              <a:rPr lang="fr-FR" noProof="0" dirty="0" smtClean="0"/>
              <a:t>Le contenu des éléments réside dans des nœuds de texte</a:t>
            </a:r>
            <a:endParaRPr lang="fr-FR" noProof="0" dirty="0" smtClean="0">
              <a:cs typeface="Courier New" pitchFamily="49" charset="0"/>
            </a:endParaRPr>
          </a:p>
          <a:p>
            <a:pPr lvl="1"/>
            <a:r>
              <a:rPr lang="fr-FR" noProof="0" dirty="0" smtClean="0"/>
              <a:t>Enfants des nœuds éléments</a:t>
            </a:r>
            <a:endParaRPr lang="fr-FR" noProof="0" dirty="0" smtClean="0">
              <a:cs typeface="Courier New" pitchFamily="49" charset="0"/>
            </a:endParaRPr>
          </a:p>
          <a:p>
            <a:r>
              <a:rPr lang="fr-FR" noProof="0" dirty="0" smtClean="0"/>
              <a:t>Les code pour accéder </a:t>
            </a:r>
            <a:r>
              <a:rPr lang="fr-FR" noProof="0" smtClean="0"/>
              <a:t>au test </a:t>
            </a:r>
            <a:r>
              <a:rPr lang="fr-FR" noProof="0" dirty="0" smtClean="0"/>
              <a:t>de l’élément </a:t>
            </a:r>
            <a:r>
              <a:rPr lang="fr-FR" noProof="0" dirty="0" smtClean="0">
                <a:latin typeface="Courier New" pitchFamily="49" charset="0"/>
                <a:cs typeface="Courier New" pitchFamily="49" charset="0"/>
              </a:rPr>
              <a:t>&lt;h2&gt;</a:t>
            </a:r>
            <a:r>
              <a:rPr lang="fr-FR" noProof="0" dirty="0" smtClean="0"/>
              <a:t> est :</a:t>
            </a:r>
          </a:p>
          <a:p>
            <a:pPr lvl="1"/>
            <a:r>
              <a:rPr lang="fr-FR" noProof="0" dirty="0" smtClean="0"/>
              <a:t>Technique d’origine (plus ancienne)</a:t>
            </a:r>
          </a:p>
          <a:p>
            <a:pPr lvl="1"/>
            <a:endParaRPr lang="fr-FR" noProof="0" dirty="0" smtClean="0"/>
          </a:p>
          <a:p>
            <a:pPr lvl="1"/>
            <a:endParaRPr lang="fr-FR" noProof="0" dirty="0" smtClean="0"/>
          </a:p>
        </p:txBody>
      </p:sp>
      <p:sp>
        <p:nvSpPr>
          <p:cNvPr id="2" name="Title 1"/>
          <p:cNvSpPr>
            <a:spLocks noGrp="1"/>
          </p:cNvSpPr>
          <p:nvPr>
            <p:ph type="title"/>
          </p:nvPr>
        </p:nvSpPr>
        <p:spPr/>
        <p:txBody>
          <a:bodyPr/>
          <a:lstStyle/>
          <a:p>
            <a:r>
              <a:rPr lang="fr-FR" dirty="0"/>
              <a:t>Contenu des éléments</a:t>
            </a:r>
            <a:endParaRPr lang="fr-FR" noProof="0" dirty="0"/>
          </a:p>
        </p:txBody>
      </p:sp>
      <p:sp>
        <p:nvSpPr>
          <p:cNvPr id="4" name="TextBox 3"/>
          <p:cNvSpPr txBox="1"/>
          <p:nvPr/>
        </p:nvSpPr>
        <p:spPr bwMode="blackWhite">
          <a:xfrm>
            <a:off x="601051" y="2149842"/>
            <a:ext cx="7941898" cy="338554"/>
          </a:xfrm>
          <a:prstGeom prst="rect">
            <a:avLst/>
          </a:prstGeom>
          <a:noFill/>
          <a:ln w="28575">
            <a:solidFill>
              <a:srgbClr val="8CC8FF"/>
            </a:solidFill>
          </a:ln>
          <a:effectLst/>
        </p:spPr>
        <p:txBody>
          <a:bodyPr wrap="none" rtlCol="0">
            <a:spAutoFit/>
          </a:bodyPr>
          <a:lstStyle/>
          <a:p>
            <a:r>
              <a:rPr lang="en-US" sz="1600" baseline="0" dirty="0" smtClean="0">
                <a:solidFill>
                  <a:schemeClr val="bg2"/>
                </a:solidFill>
                <a:latin typeface="Courier New" pitchFamily="49" charset="0"/>
                <a:cs typeface="Courier New" pitchFamily="49" charset="0"/>
              </a:rPr>
              <a:t>eleText = </a:t>
            </a:r>
            <a:r>
              <a:rPr lang="en-US" sz="1600" dirty="0" smtClean="0">
                <a:solidFill>
                  <a:schemeClr val="bg2"/>
                </a:solidFill>
                <a:latin typeface="Courier New" pitchFamily="49" charset="0"/>
                <a:cs typeface="Courier New" pitchFamily="49" charset="0"/>
              </a:rPr>
              <a:t>document.getElementById('</a:t>
            </a:r>
            <a:r>
              <a:rPr lang="en-US" sz="1600" dirty="0">
                <a:solidFill>
                  <a:schemeClr val="bg2"/>
                </a:solidFill>
                <a:latin typeface="Courier New"/>
                <a:cs typeface="Courier New"/>
              </a:rPr>
              <a:t>myH2</a:t>
            </a:r>
            <a:r>
              <a:rPr lang="en-US" sz="1600" dirty="0" smtClean="0">
                <a:solidFill>
                  <a:schemeClr val="bg2"/>
                </a:solidFill>
                <a:latin typeface="Courier New" pitchFamily="49" charset="0"/>
                <a:cs typeface="Courier New" pitchFamily="49" charset="0"/>
              </a:rPr>
              <a:t>')</a:t>
            </a:r>
            <a:r>
              <a:rPr lang="en-US" sz="1600" baseline="0" dirty="0" smtClean="0">
                <a:solidFill>
                  <a:schemeClr val="bg2"/>
                </a:solidFill>
                <a:latin typeface="Courier New" pitchFamily="49" charset="0"/>
                <a:cs typeface="Courier New" pitchFamily="49" charset="0"/>
              </a:rPr>
              <a:t>.</a:t>
            </a:r>
            <a:r>
              <a:rPr lang="en-US" sz="1600" b="1" baseline="0" dirty="0" smtClean="0">
                <a:solidFill>
                  <a:schemeClr val="bg2"/>
                </a:solidFill>
                <a:latin typeface="Courier New" pitchFamily="49" charset="0"/>
                <a:cs typeface="Courier New" pitchFamily="49" charset="0"/>
              </a:rPr>
              <a:t>firstChild</a:t>
            </a:r>
            <a:r>
              <a:rPr lang="en-US" sz="1600" baseline="0" dirty="0" smtClean="0">
                <a:solidFill>
                  <a:schemeClr val="bg2"/>
                </a:solidFill>
                <a:latin typeface="Courier New" pitchFamily="49" charset="0"/>
                <a:cs typeface="Courier New" pitchFamily="49" charset="0"/>
              </a:rPr>
              <a:t>.</a:t>
            </a:r>
            <a:r>
              <a:rPr lang="en-US" sz="1600" b="1" baseline="0" dirty="0" smtClean="0">
                <a:solidFill>
                  <a:schemeClr val="bg2"/>
                </a:solidFill>
                <a:latin typeface="Courier New" pitchFamily="49" charset="0"/>
                <a:cs typeface="Courier New" pitchFamily="49" charset="0"/>
              </a:rPr>
              <a:t>nodeValue</a:t>
            </a:r>
            <a:r>
              <a:rPr lang="en-US" sz="1600" baseline="0" dirty="0" smtClean="0">
                <a:solidFill>
                  <a:schemeClr val="bg2"/>
                </a:solidFill>
                <a:latin typeface="Courier New" pitchFamily="49" charset="0"/>
                <a:cs typeface="Courier New" pitchFamily="49" charset="0"/>
              </a:rPr>
              <a:t>;</a:t>
            </a:r>
          </a:p>
        </p:txBody>
      </p:sp>
      <p:sp>
        <p:nvSpPr>
          <p:cNvPr id="5" name="TextBox 4"/>
          <p:cNvSpPr txBox="1"/>
          <p:nvPr/>
        </p:nvSpPr>
        <p:spPr>
          <a:xfrm>
            <a:off x="4995884" y="962438"/>
            <a:ext cx="3736902" cy="338554"/>
          </a:xfrm>
          <a:prstGeom prst="rect">
            <a:avLst/>
          </a:prstGeom>
          <a:noFill/>
          <a:ln w="28575">
            <a:solidFill>
              <a:srgbClr val="009905"/>
            </a:solidFill>
          </a:ln>
          <a:effectLst/>
        </p:spPr>
        <p:txBody>
          <a:bodyPr wrap="square" rtlCol="0">
            <a:spAutoFit/>
          </a:bodyPr>
          <a:lstStyle/>
          <a:p>
            <a:r>
              <a:rPr lang="en-US" sz="1600" dirty="0" smtClean="0">
                <a:solidFill>
                  <a:schemeClr val="bg2"/>
                </a:solidFill>
                <a:latin typeface="Courier New"/>
                <a:cs typeface="Courier New"/>
              </a:rPr>
              <a:t>&lt;h2 id="myH2"&gt;Airports&lt;/h2&gt;</a:t>
            </a:r>
          </a:p>
        </p:txBody>
      </p:sp>
    </p:spTree>
    <p:custDataLst>
      <p:tags r:id="rId1"/>
    </p:custDataLst>
    <p:extLst>
      <p:ext uri="{BB962C8B-B14F-4D97-AF65-F5344CB8AC3E}">
        <p14:creationId xmlns:p14="http://schemas.microsoft.com/office/powerpoint/2010/main" val="593497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8488"/>
            <a:ext cx="8599488" cy="2313454"/>
          </a:xfrm>
        </p:spPr>
        <p:txBody>
          <a:bodyPr/>
          <a:lstStyle/>
          <a:p>
            <a:r>
              <a:rPr lang="fr-FR" noProof="0" dirty="0" smtClean="0"/>
              <a:t>L’objet document a des méthodes supplémentaires, notamment :</a:t>
            </a:r>
          </a:p>
          <a:p>
            <a:pPr lvl="1"/>
            <a:r>
              <a:rPr lang="fr-FR" noProof="0" dirty="0" err="1" smtClean="0">
                <a:latin typeface="Courier New"/>
                <a:cs typeface="Courier New"/>
              </a:rPr>
              <a:t>querySelector</a:t>
            </a:r>
            <a:r>
              <a:rPr lang="fr-FR" noProof="0" dirty="0" smtClean="0">
                <a:latin typeface="Courier New"/>
                <a:cs typeface="Courier New"/>
              </a:rPr>
              <a:t>(</a:t>
            </a:r>
            <a:r>
              <a:rPr lang="fr-FR" i="1" noProof="0" dirty="0" err="1" smtClean="0">
                <a:latin typeface="Courier New"/>
                <a:cs typeface="Courier New"/>
              </a:rPr>
              <a:t>selectors</a:t>
            </a:r>
            <a:r>
              <a:rPr lang="fr-FR" noProof="0" dirty="0" smtClean="0">
                <a:latin typeface="Courier New"/>
                <a:cs typeface="Courier New"/>
              </a:rPr>
              <a:t>)</a:t>
            </a:r>
          </a:p>
          <a:p>
            <a:pPr lvl="2"/>
            <a:r>
              <a:rPr lang="fr-FR" noProof="0" dirty="0" smtClean="0"/>
              <a:t>Retourne le premier élément correspondant aux sélecteurs</a:t>
            </a:r>
          </a:p>
          <a:p>
            <a:pPr lvl="1"/>
            <a:r>
              <a:rPr lang="fr-FR" noProof="0" dirty="0" err="1" smtClean="0">
                <a:latin typeface="Courier New"/>
                <a:cs typeface="Courier New"/>
              </a:rPr>
              <a:t>querySelectorAll</a:t>
            </a:r>
            <a:r>
              <a:rPr lang="fr-FR" noProof="0" dirty="0" smtClean="0">
                <a:latin typeface="Courier New"/>
                <a:cs typeface="Courier New"/>
              </a:rPr>
              <a:t>(</a:t>
            </a:r>
            <a:r>
              <a:rPr lang="fr-FR" i="1" noProof="0" dirty="0" err="1" smtClean="0">
                <a:latin typeface="Courier New"/>
                <a:cs typeface="Courier New"/>
              </a:rPr>
              <a:t>selectors</a:t>
            </a:r>
            <a:r>
              <a:rPr lang="fr-FR" noProof="0" dirty="0" smtClean="0">
                <a:latin typeface="Courier New"/>
                <a:cs typeface="Courier New"/>
              </a:rPr>
              <a:t>)</a:t>
            </a:r>
          </a:p>
          <a:p>
            <a:pPr lvl="2"/>
            <a:r>
              <a:rPr lang="fr-FR" noProof="0" dirty="0" smtClean="0"/>
              <a:t>Retourne une </a:t>
            </a:r>
            <a:r>
              <a:rPr lang="fr-FR" noProof="0" dirty="0" err="1" smtClean="0">
                <a:latin typeface="Courier New" pitchFamily="49" charset="0"/>
                <a:cs typeface="Courier New" pitchFamily="49" charset="0"/>
              </a:rPr>
              <a:t>NodeList</a:t>
            </a:r>
            <a:r>
              <a:rPr lang="fr-FR" dirty="0"/>
              <a:t> </a:t>
            </a:r>
            <a:r>
              <a:rPr lang="fr-FR" dirty="0" smtClean="0"/>
              <a:t>d’</a:t>
            </a:r>
            <a:r>
              <a:rPr lang="fr-FR" noProof="0" dirty="0" smtClean="0"/>
              <a:t>éléments correspondant aux sélecteurs</a:t>
            </a:r>
          </a:p>
          <a:p>
            <a:r>
              <a:rPr lang="fr-FR" noProof="0" dirty="0" smtClean="0"/>
              <a:t>Pour ces deux méthodes, </a:t>
            </a:r>
            <a:r>
              <a:rPr lang="fr-FR" noProof="0" dirty="0" err="1" smtClean="0">
                <a:latin typeface="Courier New"/>
                <a:cs typeface="Courier New"/>
              </a:rPr>
              <a:t>selectors</a:t>
            </a:r>
            <a:r>
              <a:rPr lang="fr-FR" noProof="0" dirty="0" smtClean="0"/>
              <a:t> est un ou plusieurs sélecteurs </a:t>
            </a:r>
            <a:r>
              <a:rPr lang="fr-FR" noProof="0" dirty="0" err="1" smtClean="0"/>
              <a:t>CSS</a:t>
            </a:r>
            <a:r>
              <a:rPr lang="fr-FR" noProof="0" dirty="0" smtClean="0"/>
              <a:t> séparés par des virgules</a:t>
            </a:r>
          </a:p>
        </p:txBody>
      </p:sp>
      <p:sp>
        <p:nvSpPr>
          <p:cNvPr id="2" name="Title 1"/>
          <p:cNvSpPr>
            <a:spLocks noGrp="1"/>
          </p:cNvSpPr>
          <p:nvPr>
            <p:ph type="title"/>
          </p:nvPr>
        </p:nvSpPr>
        <p:spPr/>
        <p:txBody>
          <a:bodyPr/>
          <a:lstStyle/>
          <a:p>
            <a:r>
              <a:rPr lang="fr-FR" noProof="0" dirty="0" smtClean="0"/>
              <a:t>Autres méthodes</a:t>
            </a:r>
            <a:endParaRPr lang="fr-FR" noProof="0" dirty="0"/>
          </a:p>
        </p:txBody>
      </p:sp>
      <p:sp>
        <p:nvSpPr>
          <p:cNvPr id="4" name="TextBox 3"/>
          <p:cNvSpPr txBox="1"/>
          <p:nvPr/>
        </p:nvSpPr>
        <p:spPr>
          <a:xfrm>
            <a:off x="354790" y="3426971"/>
            <a:ext cx="8434420" cy="1077218"/>
          </a:xfrm>
          <a:prstGeom prst="rect">
            <a:avLst/>
          </a:prstGeom>
          <a:noFill/>
          <a:ln w="28575">
            <a:solidFill>
              <a:srgbClr val="8CC8FF"/>
            </a:solidFill>
          </a:ln>
        </p:spPr>
        <p:txBody>
          <a:bodyPr wrap="none" rtlCol="0">
            <a:spAutoFit/>
          </a:bodyPr>
          <a:lstStyle/>
          <a:p>
            <a:r>
              <a:rPr lang="en-US" sz="1600" dirty="0">
                <a:solidFill>
                  <a:schemeClr val="bg2"/>
                </a:solidFill>
                <a:latin typeface="Courier New"/>
                <a:cs typeface="Courier New"/>
              </a:rPr>
              <a:t>var </a:t>
            </a:r>
            <a:r>
              <a:rPr lang="en-US" sz="1600" dirty="0" smtClean="0">
                <a:solidFill>
                  <a:schemeClr val="bg2"/>
                </a:solidFill>
                <a:latin typeface="Courier New"/>
                <a:cs typeface="Courier New"/>
              </a:rPr>
              <a:t>menuAnchors </a:t>
            </a:r>
            <a:r>
              <a:rPr lang="en-US" sz="1600" dirty="0">
                <a:solidFill>
                  <a:schemeClr val="bg2"/>
                </a:solidFill>
                <a:latin typeface="Courier New"/>
                <a:cs typeface="Courier New"/>
              </a:rPr>
              <a:t>= document.querySelectorAll('#menu a'</a:t>
            </a:r>
            <a:r>
              <a:rPr lang="en-US" sz="1600" dirty="0" smtClean="0">
                <a:solidFill>
                  <a:schemeClr val="bg2"/>
                </a:solidFill>
                <a:latin typeface="Courier New"/>
                <a:cs typeface="Courier New"/>
              </a:rPr>
              <a:t>),</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allAnchorsAndLIs = </a:t>
            </a:r>
            <a:r>
              <a:rPr lang="en-US" sz="1600" dirty="0">
                <a:solidFill>
                  <a:schemeClr val="bg2"/>
                </a:solidFill>
                <a:latin typeface="Courier New"/>
                <a:cs typeface="Courier New"/>
              </a:rPr>
              <a:t>document.querySelectorAll(</a:t>
            </a:r>
            <a:r>
              <a:rPr lang="en-US" sz="1600" dirty="0" smtClean="0">
                <a:solidFill>
                  <a:schemeClr val="bg2"/>
                </a:solidFill>
                <a:latin typeface="Courier New"/>
                <a:cs typeface="Courier New"/>
              </a:rPr>
              <a:t>'a,li'),</a:t>
            </a:r>
          </a:p>
          <a:p>
            <a:r>
              <a:rPr lang="en-US" sz="1600" dirty="0" smtClean="0">
                <a:solidFill>
                  <a:schemeClr val="bg2"/>
                </a:solidFill>
                <a:latin typeface="Courier New"/>
                <a:cs typeface="Courier New"/>
              </a:rPr>
              <a:t>    menuAnchorsAndAllLIs = </a:t>
            </a:r>
            <a:r>
              <a:rPr lang="en-US" sz="1600" dirty="0">
                <a:solidFill>
                  <a:schemeClr val="bg2"/>
                </a:solidFill>
                <a:latin typeface="Courier New"/>
                <a:cs typeface="Courier New"/>
              </a:rPr>
              <a:t>document.querySelectorAll('#menu </a:t>
            </a:r>
            <a:r>
              <a:rPr lang="en-US" sz="1600" dirty="0" smtClean="0">
                <a:solidFill>
                  <a:schemeClr val="bg2"/>
                </a:solidFill>
                <a:latin typeface="Courier New"/>
                <a:cs typeface="Courier New"/>
              </a:rPr>
              <a:t>a,li'</a:t>
            </a:r>
            <a:r>
              <a:rPr lang="en-US" sz="1600" dirty="0">
                <a:solidFill>
                  <a:schemeClr val="bg2"/>
                </a:solidFill>
                <a:latin typeface="Courier New"/>
                <a:cs typeface="Courier New"/>
              </a:rPr>
              <a:t>);</a:t>
            </a:r>
          </a:p>
          <a:p>
            <a:endParaRPr lang="en-US" sz="1600" dirty="0">
              <a:solidFill>
                <a:schemeClr val="bg2"/>
              </a:solidFill>
              <a:latin typeface="Courier New"/>
              <a:cs typeface="Courier New"/>
            </a:endParaRPr>
          </a:p>
        </p:txBody>
      </p:sp>
    </p:spTree>
    <p:custDataLst>
      <p:tags r:id="rId1"/>
    </p:custDataLst>
    <p:extLst>
      <p:ext uri="{BB962C8B-B14F-4D97-AF65-F5344CB8AC3E}">
        <p14:creationId xmlns:p14="http://schemas.microsoft.com/office/powerpoint/2010/main" val="3552138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8488"/>
            <a:ext cx="8599488" cy="3195747"/>
          </a:xfrm>
        </p:spPr>
        <p:txBody>
          <a:bodyPr/>
          <a:lstStyle/>
          <a:p>
            <a:r>
              <a:rPr lang="fr-FR" noProof="0" dirty="0" smtClean="0"/>
              <a:t>JavaScript peut manipuler les styles </a:t>
            </a:r>
            <a:r>
              <a:rPr lang="fr-FR" noProof="0" dirty="0" err="1" smtClean="0"/>
              <a:t>CSS</a:t>
            </a:r>
            <a:endParaRPr lang="fr-FR" noProof="0" dirty="0" smtClean="0"/>
          </a:p>
          <a:p>
            <a:pPr lvl="1"/>
            <a:r>
              <a:rPr lang="fr-FR" dirty="0" smtClean="0"/>
              <a:t>La façon la plus simple de modifier l’objet </a:t>
            </a:r>
            <a:r>
              <a:rPr lang="fr-FR" noProof="0" dirty="0" smtClean="0"/>
              <a:t>style d’un élément</a:t>
            </a:r>
          </a:p>
          <a:p>
            <a:pPr lvl="1"/>
            <a:endParaRPr lang="fr-FR" noProof="0" dirty="0" smtClean="0"/>
          </a:p>
          <a:p>
            <a:pPr lvl="1"/>
            <a:endParaRPr lang="fr-FR" noProof="0" dirty="0" smtClean="0"/>
          </a:p>
          <a:p>
            <a:r>
              <a:rPr lang="fr-FR" noProof="0" dirty="0" smtClean="0"/>
              <a:t>Il es possible de modifier pratiquement toutes les propriétés </a:t>
            </a:r>
            <a:r>
              <a:rPr lang="fr-FR" noProof="0" dirty="0" err="1" smtClean="0"/>
              <a:t>CSS</a:t>
            </a:r>
            <a:endParaRPr lang="fr-FR" noProof="0" dirty="0" smtClean="0"/>
          </a:p>
          <a:p>
            <a:pPr lvl="1"/>
            <a:r>
              <a:rPr lang="fr-FR" noProof="0" dirty="0" smtClean="0"/>
              <a:t>Mais leurs noms ne sont pas toujours les mêmes dans </a:t>
            </a:r>
            <a:r>
              <a:rPr lang="fr-FR" noProof="0" dirty="0" err="1" smtClean="0"/>
              <a:t>CSS</a:t>
            </a:r>
            <a:endParaRPr lang="fr-FR" noProof="0" dirty="0" smtClean="0"/>
          </a:p>
          <a:p>
            <a:pPr lvl="1"/>
            <a:r>
              <a:rPr lang="fr-FR" noProof="0" dirty="0" smtClean="0"/>
              <a:t>En général, si une propriété </a:t>
            </a:r>
            <a:r>
              <a:rPr lang="fr-FR" noProof="0" dirty="0" err="1" smtClean="0"/>
              <a:t>CSS</a:t>
            </a:r>
            <a:r>
              <a:rPr lang="fr-FR" noProof="0" dirty="0" smtClean="0"/>
              <a:t> contient un </a:t>
            </a:r>
            <a:r>
              <a:rPr lang="fr-FR" noProof="0" dirty="0" smtClean="0">
                <a:latin typeface="Courier New" pitchFamily="49" charset="0"/>
              </a:rPr>
              <a:t>-</a:t>
            </a:r>
            <a:r>
              <a:rPr lang="fr-FR" noProof="0" dirty="0" smtClean="0"/>
              <a:t>, supprimez-le et écrivez la </a:t>
            </a:r>
            <a:r>
              <a:rPr lang="fr-FR" dirty="0"/>
              <a:t>lettre suivante avec une majuscule</a:t>
            </a:r>
            <a:endParaRPr lang="fr-FR" noProof="0" dirty="0" smtClean="0"/>
          </a:p>
          <a:p>
            <a:pPr lvl="1"/>
            <a:r>
              <a:rPr lang="fr-FR" noProof="0" dirty="0" smtClean="0"/>
              <a:t>Par exemple, la propriété </a:t>
            </a:r>
            <a:r>
              <a:rPr lang="fr-FR" noProof="0" dirty="0" err="1" smtClean="0"/>
              <a:t>CSS</a:t>
            </a:r>
            <a:r>
              <a:rPr lang="fr-FR" noProof="0" dirty="0" smtClean="0"/>
              <a:t> </a:t>
            </a:r>
            <a:r>
              <a:rPr lang="fr-FR" noProof="0" dirty="0" err="1" smtClean="0">
                <a:latin typeface="Courier New" pitchFamily="49" charset="0"/>
              </a:rPr>
              <a:t>text-align</a:t>
            </a:r>
            <a:r>
              <a:rPr lang="fr-FR" noProof="0" dirty="0" smtClean="0"/>
              <a:t> devient </a:t>
            </a:r>
            <a:r>
              <a:rPr lang="fr-FR" noProof="0" dirty="0" err="1" smtClean="0">
                <a:latin typeface="Courier New" pitchFamily="49" charset="0"/>
              </a:rPr>
              <a:t>textAlign</a:t>
            </a:r>
            <a:r>
              <a:rPr lang="fr-FR" dirty="0" smtClean="0">
                <a:latin typeface="Courier New" pitchFamily="49" charset="0"/>
              </a:rPr>
              <a:t/>
            </a:r>
            <a:br>
              <a:rPr lang="fr-FR" dirty="0" smtClean="0">
                <a:latin typeface="Courier New" pitchFamily="49" charset="0"/>
              </a:rPr>
            </a:br>
            <a:r>
              <a:rPr lang="fr-FR" dirty="0" smtClean="0"/>
              <a:t>en </a:t>
            </a:r>
            <a:r>
              <a:rPr lang="fr-FR" dirty="0"/>
              <a:t>JavaScript </a:t>
            </a:r>
            <a:endParaRPr lang="fr-FR" noProof="0" dirty="0">
              <a:latin typeface="Courier New" pitchFamily="49" charset="0"/>
            </a:endParaRPr>
          </a:p>
        </p:txBody>
      </p:sp>
      <p:sp>
        <p:nvSpPr>
          <p:cNvPr id="2" name="Title 1"/>
          <p:cNvSpPr>
            <a:spLocks noGrp="1"/>
          </p:cNvSpPr>
          <p:nvPr>
            <p:ph type="title"/>
          </p:nvPr>
        </p:nvSpPr>
        <p:spPr/>
        <p:txBody>
          <a:bodyPr/>
          <a:lstStyle/>
          <a:p>
            <a:r>
              <a:rPr lang="fr-FR" noProof="0" dirty="0" smtClean="0"/>
              <a:t>Accéder aux styles</a:t>
            </a:r>
            <a:endParaRPr lang="fr-FR" noProof="0" dirty="0"/>
          </a:p>
        </p:txBody>
      </p:sp>
      <p:sp>
        <p:nvSpPr>
          <p:cNvPr id="7" name="TextBox 6"/>
          <p:cNvSpPr txBox="1"/>
          <p:nvPr/>
        </p:nvSpPr>
        <p:spPr>
          <a:xfrm>
            <a:off x="500128" y="4028533"/>
            <a:ext cx="8143745" cy="1077218"/>
          </a:xfrm>
          <a:prstGeom prst="rect">
            <a:avLst/>
          </a:prstGeom>
          <a:noFill/>
          <a:ln w="28575">
            <a:solidFill>
              <a:srgbClr val="8CC8FF"/>
            </a:solidFill>
          </a:ln>
        </p:spPr>
        <p:txBody>
          <a:bodyPr wrap="square" rtlCol="0">
            <a:spAutoFit/>
          </a:bodyPr>
          <a:lstStyle/>
          <a:p>
            <a:r>
              <a:rPr lang="en-US" sz="1600" dirty="0" smtClean="0">
                <a:solidFill>
                  <a:schemeClr val="bg2"/>
                </a:solidFill>
                <a:latin typeface="Courier New"/>
                <a:cs typeface="Courier New"/>
              </a:rPr>
              <a:t>var myID2 = document.getElementById</a:t>
            </a:r>
            <a:r>
              <a:rPr lang="en-US" sz="1600" dirty="0">
                <a:solidFill>
                  <a:schemeClr val="bg2"/>
                </a:solidFill>
                <a:latin typeface="Courier New"/>
                <a:cs typeface="Courier New"/>
              </a:rPr>
              <a:t>("</a:t>
            </a:r>
            <a:r>
              <a:rPr lang="en-US" sz="1600" dirty="0" smtClean="0">
                <a:solidFill>
                  <a:schemeClr val="bg2"/>
                </a:solidFill>
                <a:latin typeface="Courier New"/>
                <a:cs typeface="Courier New"/>
              </a:rPr>
              <a:t>myID2");</a:t>
            </a:r>
          </a:p>
          <a:p>
            <a:r>
              <a:rPr lang="en-US" sz="1600" dirty="0" smtClean="0">
                <a:solidFill>
                  <a:schemeClr val="bg2"/>
                </a:solidFill>
                <a:latin typeface="Courier New"/>
                <a:cs typeface="Courier New"/>
              </a:rPr>
              <a:t>myID2.style.color="red";</a:t>
            </a:r>
          </a:p>
          <a:p>
            <a:r>
              <a:rPr lang="en-US" sz="1600" dirty="0">
                <a:solidFill>
                  <a:schemeClr val="bg2"/>
                </a:solidFill>
                <a:latin typeface="Courier New"/>
                <a:cs typeface="Courier New"/>
              </a:rPr>
              <a:t>myID2.</a:t>
            </a:r>
            <a:r>
              <a:rPr lang="en-US" sz="1600" dirty="0" smtClean="0">
                <a:solidFill>
                  <a:schemeClr val="bg2"/>
                </a:solidFill>
                <a:latin typeface="Courier New"/>
                <a:cs typeface="Courier New"/>
              </a:rPr>
              <a:t>style.border="2px solid green";</a:t>
            </a:r>
          </a:p>
          <a:p>
            <a:r>
              <a:rPr lang="en-US" sz="1600" dirty="0">
                <a:solidFill>
                  <a:schemeClr val="bg2"/>
                </a:solidFill>
                <a:latin typeface="Courier New"/>
                <a:cs typeface="Courier New"/>
              </a:rPr>
              <a:t>myID2.style.display="none"</a:t>
            </a:r>
            <a:r>
              <a:rPr lang="en-US" sz="1600" dirty="0" smtClean="0">
                <a:solidFill>
                  <a:schemeClr val="bg2"/>
                </a:solidFill>
                <a:latin typeface="Courier New"/>
                <a:cs typeface="Courier New"/>
              </a:rPr>
              <a:t>;</a:t>
            </a:r>
            <a:endParaRPr lang="en-US" sz="1600" dirty="0">
              <a:solidFill>
                <a:schemeClr val="bg2"/>
              </a:solidFill>
              <a:latin typeface="Courier New"/>
              <a:cs typeface="Courier New"/>
            </a:endParaRPr>
          </a:p>
        </p:txBody>
      </p:sp>
      <p:sp>
        <p:nvSpPr>
          <p:cNvPr id="8" name="TextBox 7"/>
          <p:cNvSpPr txBox="1"/>
          <p:nvPr/>
        </p:nvSpPr>
        <p:spPr>
          <a:xfrm>
            <a:off x="1445284" y="1315130"/>
            <a:ext cx="6253432" cy="338554"/>
          </a:xfrm>
          <a:prstGeom prst="rect">
            <a:avLst/>
          </a:prstGeom>
          <a:noFill/>
          <a:ln w="28575">
            <a:solidFill>
              <a:srgbClr val="8CC8FF"/>
            </a:solidFill>
          </a:ln>
        </p:spPr>
        <p:txBody>
          <a:bodyPr wrap="none" rtlCol="0">
            <a:spAutoFit/>
          </a:bodyPr>
          <a:lstStyle/>
          <a:p>
            <a:pPr marL="0" lvl="1"/>
            <a:r>
              <a:rPr lang="en-US" sz="1600" dirty="0">
                <a:solidFill>
                  <a:schemeClr val="bg2"/>
                </a:solidFill>
                <a:latin typeface="Courier New"/>
                <a:cs typeface="Courier New"/>
              </a:rPr>
              <a:t>document.getElementById(</a:t>
            </a:r>
            <a:r>
              <a:rPr lang="en-US" sz="1600" dirty="0" smtClean="0">
                <a:solidFill>
                  <a:schemeClr val="bg2"/>
                </a:solidFill>
                <a:latin typeface="Courier New"/>
                <a:cs typeface="Courier New"/>
              </a:rPr>
              <a:t>'myID'</a:t>
            </a:r>
            <a:r>
              <a:rPr lang="en-US" sz="1600" dirty="0">
                <a:solidFill>
                  <a:schemeClr val="bg2"/>
                </a:solidFill>
                <a:latin typeface="Courier New"/>
                <a:cs typeface="Courier New"/>
              </a:rPr>
              <a:t>).</a:t>
            </a:r>
            <a:r>
              <a:rPr lang="en-US" sz="1600" dirty="0" smtClean="0">
                <a:solidFill>
                  <a:schemeClr val="bg2"/>
                </a:solidFill>
                <a:latin typeface="Courier New"/>
                <a:cs typeface="Courier New"/>
              </a:rPr>
              <a:t>style.</a:t>
            </a:r>
            <a:r>
              <a:rPr lang="en-US" sz="1600" i="1" dirty="0" smtClean="0">
                <a:solidFill>
                  <a:schemeClr val="bg2"/>
                </a:solidFill>
                <a:latin typeface="Courier New"/>
                <a:cs typeface="Courier New"/>
              </a:rPr>
              <a:t>CSSproperty</a:t>
            </a:r>
            <a:endParaRPr lang="en-US" sz="1600" i="1" dirty="0">
              <a:solidFill>
                <a:schemeClr val="bg2"/>
              </a:solidFill>
              <a:latin typeface="Courier New"/>
              <a:cs typeface="Courier New"/>
            </a:endParaRPr>
          </a:p>
        </p:txBody>
      </p:sp>
      <p:sp>
        <p:nvSpPr>
          <p:cNvPr id="10" name="TextBox 9"/>
          <p:cNvSpPr txBox="1"/>
          <p:nvPr/>
        </p:nvSpPr>
        <p:spPr>
          <a:xfrm>
            <a:off x="340656" y="5627948"/>
            <a:ext cx="3257623" cy="307777"/>
          </a:xfrm>
          <a:prstGeom prst="rect">
            <a:avLst/>
          </a:prstGeom>
          <a:noFill/>
        </p:spPr>
        <p:txBody>
          <a:bodyPr wrap="none" rtlCol="0">
            <a:spAutoFit/>
          </a:bodyPr>
          <a:lstStyle/>
          <a:p>
            <a:r>
              <a:rPr lang="en-US" dirty="0">
                <a:solidFill>
                  <a:schemeClr val="bg2"/>
                </a:solidFill>
                <a:latin typeface="Arial"/>
                <a:cs typeface="Arial"/>
              </a:rPr>
              <a:t>Site Map | </a:t>
            </a:r>
            <a:r>
              <a:rPr lang="en-US" dirty="0" smtClean="0">
                <a:solidFill>
                  <a:schemeClr val="bg2"/>
                </a:solidFill>
                <a:latin typeface="Arial"/>
                <a:cs typeface="Arial"/>
              </a:rPr>
              <a:t>Chapter 4 </a:t>
            </a:r>
            <a:r>
              <a:rPr lang="en-US" dirty="0">
                <a:solidFill>
                  <a:schemeClr val="bg2"/>
                </a:solidFill>
                <a:latin typeface="Arial"/>
                <a:cs typeface="Arial"/>
              </a:rPr>
              <a:t>| </a:t>
            </a:r>
            <a:r>
              <a:rPr lang="en-US" dirty="0" smtClean="0">
                <a:solidFill>
                  <a:schemeClr val="bg2"/>
                </a:solidFill>
                <a:latin typeface="Courier New"/>
                <a:cs typeface="Courier New"/>
              </a:rPr>
              <a:t>Style Object</a:t>
            </a:r>
            <a:endParaRPr lang="en-US" dirty="0">
              <a:solidFill>
                <a:schemeClr val="bg2"/>
              </a:solidFill>
              <a:latin typeface="Courier New"/>
              <a:cs typeface="Courier New"/>
            </a:endParaRPr>
          </a:p>
        </p:txBody>
      </p:sp>
    </p:spTree>
    <p:custDataLst>
      <p:tags r:id="rId1"/>
    </p:custDataLst>
    <p:extLst>
      <p:ext uri="{BB962C8B-B14F-4D97-AF65-F5344CB8AC3E}">
        <p14:creationId xmlns:p14="http://schemas.microsoft.com/office/powerpoint/2010/main" val="3078064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22499"/>
            <a:ext cx="8599488" cy="3985706"/>
          </a:xfrm>
        </p:spPr>
        <p:txBody>
          <a:bodyPr/>
          <a:lstStyle/>
          <a:p>
            <a:r>
              <a:rPr lang="fr-FR" noProof="0" dirty="0" smtClean="0"/>
              <a:t>Bonne pratique : éviter de modifier  directement les styles de la page</a:t>
            </a:r>
          </a:p>
          <a:p>
            <a:pPr lvl="1"/>
            <a:r>
              <a:rPr lang="fr-FR" noProof="0" dirty="0" smtClean="0"/>
              <a:t>Peut « marcher sur les pieds » des concepteurs de </a:t>
            </a:r>
            <a:r>
              <a:rPr lang="fr-FR" noProof="0" dirty="0" err="1" smtClean="0"/>
              <a:t>CSS</a:t>
            </a:r>
            <a:endParaRPr lang="fr-FR" noProof="0" dirty="0" smtClean="0"/>
          </a:p>
          <a:p>
            <a:pPr lvl="1"/>
            <a:r>
              <a:rPr lang="fr-FR" noProof="0" dirty="0" smtClean="0"/>
              <a:t>Mieux vaut exploiter les sélecteurs définis par les concepteurs</a:t>
            </a:r>
          </a:p>
          <a:p>
            <a:r>
              <a:rPr lang="fr-FR" noProof="0" dirty="0" smtClean="0"/>
              <a:t>JavaScript peut  également accéder au sélecteur de classe d’un élément et le modifier</a:t>
            </a:r>
          </a:p>
          <a:p>
            <a:pPr lvl="1"/>
            <a:r>
              <a:rPr lang="fr-FR" noProof="0" dirty="0" smtClean="0"/>
              <a:t>Plus simple si vous voulez modifier plusieurs propriétés à la  fois</a:t>
            </a:r>
          </a:p>
          <a:p>
            <a:r>
              <a:rPr lang="fr-FR" noProof="0" dirty="0" smtClean="0"/>
              <a:t>On peut définir l'attribut </a:t>
            </a:r>
            <a:r>
              <a:rPr lang="fr-FR" noProof="0" dirty="0" err="1" smtClean="0">
                <a:latin typeface="Courier New" pitchFamily="49" charset="0"/>
                <a:cs typeface="Courier New" pitchFamily="49" charset="0"/>
              </a:rPr>
              <a:t>className</a:t>
            </a:r>
            <a:r>
              <a:rPr lang="fr-FR" noProof="0" dirty="0" smtClean="0"/>
              <a:t> sur un élément :</a:t>
            </a:r>
          </a:p>
          <a:p>
            <a:endParaRPr lang="fr-FR" noProof="0" dirty="0" smtClean="0"/>
          </a:p>
          <a:p>
            <a:pPr lvl="1"/>
            <a:r>
              <a:rPr lang="fr-FR" noProof="0" dirty="0" smtClean="0"/>
              <a:t>Remplacera </a:t>
            </a:r>
            <a:r>
              <a:rPr lang="fr-FR" i="1" noProof="0" dirty="0" smtClean="0">
                <a:latin typeface="Century Schoolbook" pitchFamily="18" charset="0"/>
              </a:rPr>
              <a:t>toutes </a:t>
            </a:r>
            <a:r>
              <a:rPr lang="fr-FR" noProof="0" dirty="0" smtClean="0"/>
              <a:t>les classes existantes</a:t>
            </a:r>
          </a:p>
          <a:p>
            <a:r>
              <a:rPr lang="fr-FR" noProof="0" dirty="0" smtClean="0"/>
              <a:t>Et si vous voulez juste ajouter une classe ?</a:t>
            </a:r>
          </a:p>
          <a:p>
            <a:pPr lvl="1"/>
            <a:r>
              <a:rPr lang="fr-FR" noProof="0" dirty="0" smtClean="0"/>
              <a:t>Sans supprimer les classes existantes</a:t>
            </a:r>
          </a:p>
        </p:txBody>
      </p:sp>
      <p:sp>
        <p:nvSpPr>
          <p:cNvPr id="2" name="Title 1"/>
          <p:cNvSpPr>
            <a:spLocks noGrp="1"/>
          </p:cNvSpPr>
          <p:nvPr>
            <p:ph type="title"/>
          </p:nvPr>
        </p:nvSpPr>
        <p:spPr/>
        <p:txBody>
          <a:bodyPr/>
          <a:lstStyle/>
          <a:p>
            <a:r>
              <a:rPr lang="fr-FR" noProof="0" dirty="0" smtClean="0"/>
              <a:t>Modifier la classe d’un élément</a:t>
            </a:r>
            <a:endParaRPr lang="fr-FR" noProof="0" dirty="0"/>
          </a:p>
        </p:txBody>
      </p:sp>
      <p:sp>
        <p:nvSpPr>
          <p:cNvPr id="4" name="TextBox 3"/>
          <p:cNvSpPr txBox="1"/>
          <p:nvPr/>
        </p:nvSpPr>
        <p:spPr>
          <a:xfrm>
            <a:off x="739573" y="2998461"/>
            <a:ext cx="7664854" cy="369332"/>
          </a:xfrm>
          <a:prstGeom prst="rect">
            <a:avLst/>
          </a:prstGeom>
          <a:noFill/>
          <a:ln w="28575">
            <a:solidFill>
              <a:srgbClr val="8CC8FF"/>
            </a:solidFill>
          </a:ln>
        </p:spPr>
        <p:txBody>
          <a:bodyPr wrap="none" rtlCol="0">
            <a:spAutoFit/>
          </a:bodyPr>
          <a:lstStyle/>
          <a:p>
            <a:r>
              <a:rPr lang="en-US" sz="1800" dirty="0">
                <a:solidFill>
                  <a:schemeClr val="bg2"/>
                </a:solidFill>
                <a:latin typeface="Courier New"/>
                <a:cs typeface="Courier New"/>
              </a:rPr>
              <a:t>document.getElementById(</a:t>
            </a:r>
            <a:r>
              <a:rPr lang="en-US" sz="1800" dirty="0" smtClean="0">
                <a:solidFill>
                  <a:schemeClr val="bg2"/>
                </a:solidFill>
                <a:latin typeface="Courier New"/>
                <a:cs typeface="Courier New"/>
              </a:rPr>
              <a:t>"myId"</a:t>
            </a:r>
            <a:r>
              <a:rPr lang="en-US" sz="1800" dirty="0">
                <a:solidFill>
                  <a:schemeClr val="bg2"/>
                </a:solidFill>
                <a:latin typeface="Courier New"/>
                <a:cs typeface="Courier New"/>
              </a:rPr>
              <a:t>).className = </a:t>
            </a:r>
            <a:r>
              <a:rPr lang="en-US" sz="1800" dirty="0" smtClean="0">
                <a:solidFill>
                  <a:schemeClr val="bg2"/>
                </a:solidFill>
                <a:latin typeface="Courier New"/>
                <a:cs typeface="Courier New"/>
              </a:rPr>
              <a:t>"myClass</a:t>
            </a:r>
            <a:r>
              <a:rPr lang="en-US" sz="1800" dirty="0">
                <a:solidFill>
                  <a:schemeClr val="bg2"/>
                </a:solidFill>
                <a:latin typeface="Courier New"/>
                <a:cs typeface="Courier New"/>
              </a:rPr>
              <a:t>"</a:t>
            </a:r>
            <a:r>
              <a:rPr lang="en-US" sz="1800" dirty="0" smtClean="0">
                <a:solidFill>
                  <a:schemeClr val="bg2"/>
                </a:solidFill>
                <a:latin typeface="Courier New"/>
                <a:cs typeface="Courier New"/>
              </a:rPr>
              <a:t>;</a:t>
            </a:r>
            <a:endParaRPr lang="en-US" sz="1800" dirty="0">
              <a:solidFill>
                <a:schemeClr val="bg2"/>
              </a:solidFill>
              <a:latin typeface="Courier New"/>
              <a:cs typeface="Courier New"/>
            </a:endParaRPr>
          </a:p>
        </p:txBody>
      </p:sp>
      <p:sp>
        <p:nvSpPr>
          <p:cNvPr id="5" name="TextBox 4"/>
          <p:cNvSpPr txBox="1"/>
          <p:nvPr/>
        </p:nvSpPr>
        <p:spPr>
          <a:xfrm>
            <a:off x="601051" y="4604111"/>
            <a:ext cx="7941898" cy="369332"/>
          </a:xfrm>
          <a:prstGeom prst="rect">
            <a:avLst/>
          </a:prstGeom>
          <a:noFill/>
          <a:ln w="28575">
            <a:solidFill>
              <a:srgbClr val="8CC8FF"/>
            </a:solidFill>
          </a:ln>
        </p:spPr>
        <p:txBody>
          <a:bodyPr wrap="none" rtlCol="0">
            <a:spAutoFit/>
          </a:bodyPr>
          <a:lstStyle/>
          <a:p>
            <a:r>
              <a:rPr lang="en-US" sz="1800" dirty="0">
                <a:solidFill>
                  <a:schemeClr val="bg2"/>
                </a:solidFill>
                <a:latin typeface="Courier New"/>
                <a:cs typeface="Courier New"/>
              </a:rPr>
              <a:t>document.getElementById(</a:t>
            </a:r>
            <a:r>
              <a:rPr lang="en-US" sz="1800" dirty="0" smtClean="0">
                <a:solidFill>
                  <a:schemeClr val="bg2"/>
                </a:solidFill>
                <a:latin typeface="Courier New"/>
                <a:cs typeface="Courier New"/>
              </a:rPr>
              <a:t>"myId"</a:t>
            </a:r>
            <a:r>
              <a:rPr lang="en-US" sz="1800" dirty="0">
                <a:solidFill>
                  <a:schemeClr val="bg2"/>
                </a:solidFill>
                <a:latin typeface="Courier New"/>
                <a:cs typeface="Courier New"/>
              </a:rPr>
              <a:t>).className </a:t>
            </a:r>
            <a:r>
              <a:rPr lang="en-US" sz="1800" dirty="0" smtClean="0">
                <a:solidFill>
                  <a:schemeClr val="bg2"/>
                </a:solidFill>
                <a:latin typeface="Courier New"/>
                <a:cs typeface="Courier New"/>
              </a:rPr>
              <a:t>+= " myClass</a:t>
            </a:r>
            <a:r>
              <a:rPr lang="en-US" sz="1800" dirty="0">
                <a:solidFill>
                  <a:schemeClr val="bg2"/>
                </a:solidFill>
                <a:latin typeface="Courier New"/>
                <a:cs typeface="Courier New"/>
              </a:rPr>
              <a:t>"</a:t>
            </a:r>
            <a:r>
              <a:rPr lang="en-US" sz="1800" dirty="0" smtClean="0">
                <a:solidFill>
                  <a:schemeClr val="bg2"/>
                </a:solidFill>
                <a:latin typeface="Courier New"/>
                <a:cs typeface="Courier New"/>
              </a:rPr>
              <a:t>;</a:t>
            </a:r>
            <a:endParaRPr lang="en-US" sz="1800" dirty="0">
              <a:solidFill>
                <a:schemeClr val="bg2"/>
              </a:solidFill>
              <a:latin typeface="Courier New"/>
              <a:cs typeface="Courier New"/>
            </a:endParaRPr>
          </a:p>
        </p:txBody>
      </p:sp>
      <p:grpSp>
        <p:nvGrpSpPr>
          <p:cNvPr id="19" name="Group 18"/>
          <p:cNvGrpSpPr/>
          <p:nvPr/>
        </p:nvGrpSpPr>
        <p:grpSpPr>
          <a:xfrm>
            <a:off x="4072920" y="5209471"/>
            <a:ext cx="3947678" cy="646986"/>
            <a:chOff x="3720219" y="5011200"/>
            <a:chExt cx="3947678" cy="646986"/>
          </a:xfrm>
        </p:grpSpPr>
        <p:sp>
          <p:nvSpPr>
            <p:cNvPr id="6" name="Rounded Rectangular Callout 5"/>
            <p:cNvSpPr/>
            <p:nvPr/>
          </p:nvSpPr>
          <p:spPr bwMode="auto">
            <a:xfrm>
              <a:off x="3720219" y="5011200"/>
              <a:ext cx="3947678" cy="646986"/>
            </a:xfrm>
            <a:prstGeom prst="wedgeRoundRectCallout">
              <a:avLst>
                <a:gd name="adj1" fmla="val 24824"/>
                <a:gd name="adj2" fmla="val -104099"/>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627063"/>
              <a:r>
                <a:rPr lang="fr-FR" sz="1600" b="1" dirty="0" smtClean="0">
                  <a:solidFill>
                    <a:schemeClr val="bg2"/>
                  </a:solidFill>
                </a:rPr>
                <a:t>Lors de l’ajout d’une classe, préfixer avec un espace</a:t>
              </a:r>
              <a:endParaRPr kumimoji="0" lang="fr-FR" sz="1600" b="1" i="0" u="none" strike="noStrike" cap="none" normalizeH="0" baseline="0" dirty="0" smtClean="0">
                <a:ln>
                  <a:noFill/>
                </a:ln>
                <a:solidFill>
                  <a:schemeClr val="bg2"/>
                </a:solidFill>
                <a:effectLst/>
              </a:endParaRPr>
            </a:p>
          </p:txBody>
        </p:sp>
        <p:grpSp>
          <p:nvGrpSpPr>
            <p:cNvPr id="7" name="Group 13"/>
            <p:cNvGrpSpPr>
              <a:grpSpLocks/>
            </p:cNvGrpSpPr>
            <p:nvPr/>
          </p:nvGrpSpPr>
          <p:grpSpPr bwMode="auto">
            <a:xfrm>
              <a:off x="3934756" y="5169943"/>
              <a:ext cx="342900" cy="371475"/>
              <a:chOff x="1062" y="191"/>
              <a:chExt cx="216" cy="234"/>
            </a:xfrm>
          </p:grpSpPr>
          <p:sp>
            <p:nvSpPr>
              <p:cNvPr id="8" name="Line 14"/>
              <p:cNvSpPr>
                <a:spLocks noChangeShapeType="1"/>
              </p:cNvSpPr>
              <p:nvPr/>
            </p:nvSpPr>
            <p:spPr bwMode="blackWhite">
              <a:xfrm flipH="1" flipV="1">
                <a:off x="1072" y="199"/>
                <a:ext cx="28" cy="16"/>
              </a:xfrm>
              <a:prstGeom prst="line">
                <a:avLst/>
              </a:prstGeom>
              <a:noFill/>
              <a:ln w="6350">
                <a:solidFill>
                  <a:schemeClr val="tx1"/>
                </a:solidFill>
                <a:round/>
                <a:headEnd/>
                <a:tailEnd/>
              </a:ln>
            </p:spPr>
            <p:txBody>
              <a:bodyPr/>
              <a:lstStyle/>
              <a:p>
                <a:endParaRPr lang="fr-FR" dirty="0"/>
              </a:p>
            </p:txBody>
          </p:sp>
          <p:sp>
            <p:nvSpPr>
              <p:cNvPr id="9" name="Line 15"/>
              <p:cNvSpPr>
                <a:spLocks noChangeShapeType="1"/>
              </p:cNvSpPr>
              <p:nvPr/>
            </p:nvSpPr>
            <p:spPr bwMode="blackWhite">
              <a:xfrm flipH="1">
                <a:off x="1070" y="325"/>
                <a:ext cx="48" cy="53"/>
              </a:xfrm>
              <a:prstGeom prst="line">
                <a:avLst/>
              </a:prstGeom>
              <a:noFill/>
              <a:ln w="6350">
                <a:solidFill>
                  <a:schemeClr val="tx1"/>
                </a:solidFill>
                <a:round/>
                <a:headEnd/>
                <a:tailEnd/>
              </a:ln>
            </p:spPr>
            <p:txBody>
              <a:bodyPr/>
              <a:lstStyle/>
              <a:p>
                <a:endParaRPr lang="fr-FR" dirty="0"/>
              </a:p>
            </p:txBody>
          </p:sp>
          <p:sp>
            <p:nvSpPr>
              <p:cNvPr id="10" name="Line 16"/>
              <p:cNvSpPr>
                <a:spLocks noChangeShapeType="1"/>
              </p:cNvSpPr>
              <p:nvPr/>
            </p:nvSpPr>
            <p:spPr bwMode="blackWhite">
              <a:xfrm flipH="1">
                <a:off x="1062" y="295"/>
                <a:ext cx="34" cy="16"/>
              </a:xfrm>
              <a:prstGeom prst="line">
                <a:avLst/>
              </a:prstGeom>
              <a:noFill/>
              <a:ln w="6350">
                <a:solidFill>
                  <a:schemeClr val="tx1"/>
                </a:solidFill>
                <a:round/>
                <a:headEnd/>
                <a:tailEnd/>
              </a:ln>
            </p:spPr>
            <p:txBody>
              <a:bodyPr/>
              <a:lstStyle/>
              <a:p>
                <a:endParaRPr lang="fr-FR" dirty="0"/>
              </a:p>
            </p:txBody>
          </p:sp>
          <p:sp>
            <p:nvSpPr>
              <p:cNvPr id="11" name="Freeform 17"/>
              <p:cNvSpPr>
                <a:spLocks/>
              </p:cNvSpPr>
              <p:nvPr/>
            </p:nvSpPr>
            <p:spPr bwMode="black">
              <a:xfrm>
                <a:off x="1135" y="368"/>
                <a:ext cx="72" cy="57"/>
              </a:xfrm>
              <a:custGeom>
                <a:avLst/>
                <a:gdLst/>
                <a:ahLst/>
                <a:cxnLst>
                  <a:cxn ang="0">
                    <a:pos x="72" y="0"/>
                  </a:cxn>
                  <a:cxn ang="0">
                    <a:pos x="72" y="6"/>
                  </a:cxn>
                  <a:cxn ang="0">
                    <a:pos x="72" y="16"/>
                  </a:cxn>
                  <a:cxn ang="0">
                    <a:pos x="72" y="26"/>
                  </a:cxn>
                  <a:cxn ang="0">
                    <a:pos x="72" y="30"/>
                  </a:cxn>
                  <a:cxn ang="0">
                    <a:pos x="72" y="30"/>
                  </a:cxn>
                  <a:cxn ang="0">
                    <a:pos x="72" y="36"/>
                  </a:cxn>
                  <a:cxn ang="0">
                    <a:pos x="72" y="43"/>
                  </a:cxn>
                  <a:cxn ang="0">
                    <a:pos x="72" y="43"/>
                  </a:cxn>
                  <a:cxn ang="0">
                    <a:pos x="70" y="49"/>
                  </a:cxn>
                  <a:cxn ang="0">
                    <a:pos x="62" y="53"/>
                  </a:cxn>
                  <a:cxn ang="0">
                    <a:pos x="50" y="55"/>
                  </a:cxn>
                  <a:cxn ang="0">
                    <a:pos x="36" y="57"/>
                  </a:cxn>
                  <a:cxn ang="0">
                    <a:pos x="36" y="57"/>
                  </a:cxn>
                  <a:cxn ang="0">
                    <a:pos x="20" y="55"/>
                  </a:cxn>
                  <a:cxn ang="0">
                    <a:pos x="8" y="53"/>
                  </a:cxn>
                  <a:cxn ang="0">
                    <a:pos x="2" y="49"/>
                  </a:cxn>
                  <a:cxn ang="0">
                    <a:pos x="0" y="43"/>
                  </a:cxn>
                  <a:cxn ang="0">
                    <a:pos x="0" y="43"/>
                  </a:cxn>
                  <a:cxn ang="0">
                    <a:pos x="0" y="36"/>
                  </a:cxn>
                  <a:cxn ang="0">
                    <a:pos x="0" y="30"/>
                  </a:cxn>
                  <a:cxn ang="0">
                    <a:pos x="0" y="30"/>
                  </a:cxn>
                  <a:cxn ang="0">
                    <a:pos x="0" y="26"/>
                  </a:cxn>
                  <a:cxn ang="0">
                    <a:pos x="0" y="16"/>
                  </a:cxn>
                  <a:cxn ang="0">
                    <a:pos x="0" y="6"/>
                  </a:cxn>
                  <a:cxn ang="0">
                    <a:pos x="0" y="0"/>
                  </a:cxn>
                  <a:cxn ang="0">
                    <a:pos x="0" y="0"/>
                  </a:cxn>
                  <a:cxn ang="0">
                    <a:pos x="14" y="0"/>
                  </a:cxn>
                  <a:cxn ang="0">
                    <a:pos x="32" y="0"/>
                  </a:cxn>
                  <a:cxn ang="0">
                    <a:pos x="52" y="0"/>
                  </a:cxn>
                  <a:cxn ang="0">
                    <a:pos x="72" y="0"/>
                  </a:cxn>
                </a:cxnLst>
                <a:rect l="0" t="0" r="r" b="b"/>
                <a:pathLst>
                  <a:path w="72" h="57">
                    <a:moveTo>
                      <a:pt x="72" y="0"/>
                    </a:moveTo>
                    <a:lnTo>
                      <a:pt x="72" y="6"/>
                    </a:lnTo>
                    <a:lnTo>
                      <a:pt x="72" y="16"/>
                    </a:lnTo>
                    <a:lnTo>
                      <a:pt x="72" y="26"/>
                    </a:lnTo>
                    <a:lnTo>
                      <a:pt x="72" y="30"/>
                    </a:lnTo>
                    <a:lnTo>
                      <a:pt x="72" y="30"/>
                    </a:lnTo>
                    <a:lnTo>
                      <a:pt x="72" y="36"/>
                    </a:lnTo>
                    <a:lnTo>
                      <a:pt x="72" y="43"/>
                    </a:lnTo>
                    <a:lnTo>
                      <a:pt x="72" y="43"/>
                    </a:lnTo>
                    <a:lnTo>
                      <a:pt x="70" y="49"/>
                    </a:lnTo>
                    <a:lnTo>
                      <a:pt x="62" y="53"/>
                    </a:lnTo>
                    <a:lnTo>
                      <a:pt x="50" y="55"/>
                    </a:lnTo>
                    <a:lnTo>
                      <a:pt x="36" y="57"/>
                    </a:lnTo>
                    <a:lnTo>
                      <a:pt x="36" y="57"/>
                    </a:lnTo>
                    <a:lnTo>
                      <a:pt x="20" y="55"/>
                    </a:lnTo>
                    <a:lnTo>
                      <a:pt x="8" y="53"/>
                    </a:lnTo>
                    <a:lnTo>
                      <a:pt x="2" y="49"/>
                    </a:lnTo>
                    <a:lnTo>
                      <a:pt x="0" y="43"/>
                    </a:lnTo>
                    <a:lnTo>
                      <a:pt x="0" y="43"/>
                    </a:lnTo>
                    <a:lnTo>
                      <a:pt x="0" y="36"/>
                    </a:lnTo>
                    <a:lnTo>
                      <a:pt x="0" y="30"/>
                    </a:lnTo>
                    <a:lnTo>
                      <a:pt x="0" y="30"/>
                    </a:lnTo>
                    <a:lnTo>
                      <a:pt x="0" y="26"/>
                    </a:lnTo>
                    <a:lnTo>
                      <a:pt x="0" y="16"/>
                    </a:lnTo>
                    <a:lnTo>
                      <a:pt x="0" y="6"/>
                    </a:lnTo>
                    <a:lnTo>
                      <a:pt x="0" y="0"/>
                    </a:lnTo>
                    <a:lnTo>
                      <a:pt x="0" y="0"/>
                    </a:lnTo>
                    <a:lnTo>
                      <a:pt x="14" y="0"/>
                    </a:lnTo>
                    <a:lnTo>
                      <a:pt x="32" y="0"/>
                    </a:lnTo>
                    <a:lnTo>
                      <a:pt x="52" y="0"/>
                    </a:lnTo>
                    <a:lnTo>
                      <a:pt x="72" y="0"/>
                    </a:lnTo>
                    <a:close/>
                  </a:path>
                </a:pathLst>
              </a:custGeom>
              <a:solidFill>
                <a:srgbClr val="DDDDDD"/>
              </a:solidFill>
              <a:ln w="9525">
                <a:solidFill>
                  <a:schemeClr val="tx1"/>
                </a:solidFill>
                <a:round/>
                <a:headEnd/>
                <a:tailEnd/>
              </a:ln>
            </p:spPr>
            <p:txBody>
              <a:bodyPr/>
              <a:lstStyle/>
              <a:p>
                <a:endParaRPr lang="fr-FR" dirty="0"/>
              </a:p>
            </p:txBody>
          </p:sp>
          <p:sp>
            <p:nvSpPr>
              <p:cNvPr id="12" name="Freeform 18"/>
              <p:cNvSpPr>
                <a:spLocks/>
              </p:cNvSpPr>
              <p:nvPr/>
            </p:nvSpPr>
            <p:spPr bwMode="blackWhite">
              <a:xfrm>
                <a:off x="1135" y="368"/>
                <a:ext cx="72" cy="57"/>
              </a:xfrm>
              <a:custGeom>
                <a:avLst/>
                <a:gdLst/>
                <a:ahLst/>
                <a:cxnLst>
                  <a:cxn ang="0">
                    <a:pos x="72" y="0"/>
                  </a:cxn>
                  <a:cxn ang="0">
                    <a:pos x="72" y="6"/>
                  </a:cxn>
                  <a:cxn ang="0">
                    <a:pos x="72" y="16"/>
                  </a:cxn>
                  <a:cxn ang="0">
                    <a:pos x="72" y="26"/>
                  </a:cxn>
                  <a:cxn ang="0">
                    <a:pos x="72" y="30"/>
                  </a:cxn>
                  <a:cxn ang="0">
                    <a:pos x="72" y="30"/>
                  </a:cxn>
                  <a:cxn ang="0">
                    <a:pos x="72" y="36"/>
                  </a:cxn>
                  <a:cxn ang="0">
                    <a:pos x="72" y="43"/>
                  </a:cxn>
                  <a:cxn ang="0">
                    <a:pos x="72" y="43"/>
                  </a:cxn>
                  <a:cxn ang="0">
                    <a:pos x="70" y="49"/>
                  </a:cxn>
                  <a:cxn ang="0">
                    <a:pos x="62" y="53"/>
                  </a:cxn>
                  <a:cxn ang="0">
                    <a:pos x="50" y="55"/>
                  </a:cxn>
                  <a:cxn ang="0">
                    <a:pos x="36" y="57"/>
                  </a:cxn>
                  <a:cxn ang="0">
                    <a:pos x="36" y="57"/>
                  </a:cxn>
                  <a:cxn ang="0">
                    <a:pos x="20" y="55"/>
                  </a:cxn>
                  <a:cxn ang="0">
                    <a:pos x="8" y="53"/>
                  </a:cxn>
                  <a:cxn ang="0">
                    <a:pos x="2" y="49"/>
                  </a:cxn>
                  <a:cxn ang="0">
                    <a:pos x="0" y="43"/>
                  </a:cxn>
                  <a:cxn ang="0">
                    <a:pos x="0" y="43"/>
                  </a:cxn>
                  <a:cxn ang="0">
                    <a:pos x="0" y="36"/>
                  </a:cxn>
                  <a:cxn ang="0">
                    <a:pos x="0" y="30"/>
                  </a:cxn>
                  <a:cxn ang="0">
                    <a:pos x="0" y="30"/>
                  </a:cxn>
                  <a:cxn ang="0">
                    <a:pos x="0" y="26"/>
                  </a:cxn>
                  <a:cxn ang="0">
                    <a:pos x="0" y="16"/>
                  </a:cxn>
                  <a:cxn ang="0">
                    <a:pos x="0" y="6"/>
                  </a:cxn>
                  <a:cxn ang="0">
                    <a:pos x="0" y="0"/>
                  </a:cxn>
                  <a:cxn ang="0">
                    <a:pos x="0" y="0"/>
                  </a:cxn>
                  <a:cxn ang="0">
                    <a:pos x="14" y="0"/>
                  </a:cxn>
                  <a:cxn ang="0">
                    <a:pos x="32" y="0"/>
                  </a:cxn>
                  <a:cxn ang="0">
                    <a:pos x="52" y="0"/>
                  </a:cxn>
                  <a:cxn ang="0">
                    <a:pos x="72" y="0"/>
                  </a:cxn>
                </a:cxnLst>
                <a:rect l="0" t="0" r="r" b="b"/>
                <a:pathLst>
                  <a:path w="72" h="57">
                    <a:moveTo>
                      <a:pt x="72" y="0"/>
                    </a:moveTo>
                    <a:lnTo>
                      <a:pt x="72" y="6"/>
                    </a:lnTo>
                    <a:lnTo>
                      <a:pt x="72" y="16"/>
                    </a:lnTo>
                    <a:lnTo>
                      <a:pt x="72" y="26"/>
                    </a:lnTo>
                    <a:lnTo>
                      <a:pt x="72" y="30"/>
                    </a:lnTo>
                    <a:lnTo>
                      <a:pt x="72" y="30"/>
                    </a:lnTo>
                    <a:lnTo>
                      <a:pt x="72" y="36"/>
                    </a:lnTo>
                    <a:lnTo>
                      <a:pt x="72" y="43"/>
                    </a:lnTo>
                    <a:lnTo>
                      <a:pt x="72" y="43"/>
                    </a:lnTo>
                    <a:lnTo>
                      <a:pt x="70" y="49"/>
                    </a:lnTo>
                    <a:lnTo>
                      <a:pt x="62" y="53"/>
                    </a:lnTo>
                    <a:lnTo>
                      <a:pt x="50" y="55"/>
                    </a:lnTo>
                    <a:lnTo>
                      <a:pt x="36" y="57"/>
                    </a:lnTo>
                    <a:lnTo>
                      <a:pt x="36" y="57"/>
                    </a:lnTo>
                    <a:lnTo>
                      <a:pt x="20" y="55"/>
                    </a:lnTo>
                    <a:lnTo>
                      <a:pt x="8" y="53"/>
                    </a:lnTo>
                    <a:lnTo>
                      <a:pt x="2" y="49"/>
                    </a:lnTo>
                    <a:lnTo>
                      <a:pt x="0" y="43"/>
                    </a:lnTo>
                    <a:lnTo>
                      <a:pt x="0" y="43"/>
                    </a:lnTo>
                    <a:lnTo>
                      <a:pt x="0" y="36"/>
                    </a:lnTo>
                    <a:lnTo>
                      <a:pt x="0" y="30"/>
                    </a:lnTo>
                    <a:lnTo>
                      <a:pt x="0" y="30"/>
                    </a:lnTo>
                    <a:lnTo>
                      <a:pt x="0" y="26"/>
                    </a:lnTo>
                    <a:lnTo>
                      <a:pt x="0" y="16"/>
                    </a:lnTo>
                    <a:lnTo>
                      <a:pt x="0" y="6"/>
                    </a:lnTo>
                    <a:lnTo>
                      <a:pt x="0" y="0"/>
                    </a:lnTo>
                    <a:lnTo>
                      <a:pt x="0" y="0"/>
                    </a:lnTo>
                    <a:lnTo>
                      <a:pt x="14" y="0"/>
                    </a:lnTo>
                    <a:lnTo>
                      <a:pt x="32" y="0"/>
                    </a:lnTo>
                    <a:lnTo>
                      <a:pt x="52" y="0"/>
                    </a:lnTo>
                    <a:lnTo>
                      <a:pt x="72" y="0"/>
                    </a:lnTo>
                  </a:path>
                </a:pathLst>
              </a:custGeom>
              <a:noFill/>
              <a:ln w="6350">
                <a:solidFill>
                  <a:schemeClr val="tx1"/>
                </a:solidFill>
                <a:prstDash val="solid"/>
                <a:round/>
                <a:headEnd/>
                <a:tailEnd/>
              </a:ln>
            </p:spPr>
            <p:txBody>
              <a:bodyPr/>
              <a:lstStyle/>
              <a:p>
                <a:endParaRPr lang="fr-FR" dirty="0"/>
              </a:p>
            </p:txBody>
          </p:sp>
          <p:sp>
            <p:nvSpPr>
              <p:cNvPr id="13" name="Freeform 19"/>
              <p:cNvSpPr>
                <a:spLocks/>
              </p:cNvSpPr>
              <p:nvPr/>
            </p:nvSpPr>
            <p:spPr bwMode="blackWhite">
              <a:xfrm>
                <a:off x="1098" y="191"/>
                <a:ext cx="144" cy="187"/>
              </a:xfrm>
              <a:custGeom>
                <a:avLst/>
                <a:gdLst/>
                <a:ahLst/>
                <a:cxnLst>
                  <a:cxn ang="0">
                    <a:pos x="131" y="112"/>
                  </a:cxn>
                  <a:cxn ang="0">
                    <a:pos x="123" y="122"/>
                  </a:cxn>
                  <a:cxn ang="0">
                    <a:pos x="119" y="126"/>
                  </a:cxn>
                  <a:cxn ang="0">
                    <a:pos x="107" y="155"/>
                  </a:cxn>
                  <a:cxn ang="0">
                    <a:pos x="105" y="163"/>
                  </a:cxn>
                  <a:cxn ang="0">
                    <a:pos x="105" y="169"/>
                  </a:cxn>
                  <a:cxn ang="0">
                    <a:pos x="107" y="179"/>
                  </a:cxn>
                  <a:cxn ang="0">
                    <a:pos x="103" y="181"/>
                  </a:cxn>
                  <a:cxn ang="0">
                    <a:pos x="87" y="187"/>
                  </a:cxn>
                  <a:cxn ang="0">
                    <a:pos x="73" y="187"/>
                  </a:cxn>
                  <a:cxn ang="0">
                    <a:pos x="47" y="185"/>
                  </a:cxn>
                  <a:cxn ang="0">
                    <a:pos x="39" y="179"/>
                  </a:cxn>
                  <a:cxn ang="0">
                    <a:pos x="39" y="173"/>
                  </a:cxn>
                  <a:cxn ang="0">
                    <a:pos x="39" y="169"/>
                  </a:cxn>
                  <a:cxn ang="0">
                    <a:pos x="39" y="155"/>
                  </a:cxn>
                  <a:cxn ang="0">
                    <a:pos x="37" y="148"/>
                  </a:cxn>
                  <a:cxn ang="0">
                    <a:pos x="35" y="138"/>
                  </a:cxn>
                  <a:cxn ang="0">
                    <a:pos x="25" y="126"/>
                  </a:cxn>
                  <a:cxn ang="0">
                    <a:pos x="23" y="122"/>
                  </a:cxn>
                  <a:cxn ang="0">
                    <a:pos x="14" y="112"/>
                  </a:cxn>
                  <a:cxn ang="0">
                    <a:pos x="14" y="110"/>
                  </a:cxn>
                  <a:cxn ang="0">
                    <a:pos x="0" y="71"/>
                  </a:cxn>
                  <a:cxn ang="0">
                    <a:pos x="2" y="57"/>
                  </a:cxn>
                  <a:cxn ang="0">
                    <a:pos x="14" y="31"/>
                  </a:cxn>
                  <a:cxn ang="0">
                    <a:pos x="31" y="12"/>
                  </a:cxn>
                  <a:cxn ang="0">
                    <a:pos x="57" y="2"/>
                  </a:cxn>
                  <a:cxn ang="0">
                    <a:pos x="73" y="0"/>
                  </a:cxn>
                  <a:cxn ang="0">
                    <a:pos x="101" y="6"/>
                  </a:cxn>
                  <a:cxn ang="0">
                    <a:pos x="125" y="22"/>
                  </a:cxn>
                  <a:cxn ang="0">
                    <a:pos x="138" y="43"/>
                  </a:cxn>
                  <a:cxn ang="0">
                    <a:pos x="144" y="71"/>
                  </a:cxn>
                  <a:cxn ang="0">
                    <a:pos x="142" y="90"/>
                  </a:cxn>
                </a:cxnLst>
                <a:rect l="0" t="0" r="r" b="b"/>
                <a:pathLst>
                  <a:path w="144" h="187">
                    <a:moveTo>
                      <a:pt x="132" y="110"/>
                    </a:moveTo>
                    <a:lnTo>
                      <a:pt x="131" y="112"/>
                    </a:lnTo>
                    <a:lnTo>
                      <a:pt x="129" y="116"/>
                    </a:lnTo>
                    <a:lnTo>
                      <a:pt x="123" y="122"/>
                    </a:lnTo>
                    <a:lnTo>
                      <a:pt x="119" y="126"/>
                    </a:lnTo>
                    <a:lnTo>
                      <a:pt x="119" y="126"/>
                    </a:lnTo>
                    <a:lnTo>
                      <a:pt x="111" y="138"/>
                    </a:lnTo>
                    <a:lnTo>
                      <a:pt x="107" y="155"/>
                    </a:lnTo>
                    <a:lnTo>
                      <a:pt x="107" y="155"/>
                    </a:lnTo>
                    <a:lnTo>
                      <a:pt x="105" y="163"/>
                    </a:lnTo>
                    <a:lnTo>
                      <a:pt x="105" y="169"/>
                    </a:lnTo>
                    <a:lnTo>
                      <a:pt x="105" y="169"/>
                    </a:lnTo>
                    <a:lnTo>
                      <a:pt x="107" y="173"/>
                    </a:lnTo>
                    <a:lnTo>
                      <a:pt x="107" y="179"/>
                    </a:lnTo>
                    <a:lnTo>
                      <a:pt x="107" y="179"/>
                    </a:lnTo>
                    <a:lnTo>
                      <a:pt x="103" y="181"/>
                    </a:lnTo>
                    <a:lnTo>
                      <a:pt x="97" y="185"/>
                    </a:lnTo>
                    <a:lnTo>
                      <a:pt x="87" y="187"/>
                    </a:lnTo>
                    <a:lnTo>
                      <a:pt x="73" y="187"/>
                    </a:lnTo>
                    <a:lnTo>
                      <a:pt x="73" y="187"/>
                    </a:lnTo>
                    <a:lnTo>
                      <a:pt x="59" y="187"/>
                    </a:lnTo>
                    <a:lnTo>
                      <a:pt x="47" y="185"/>
                    </a:lnTo>
                    <a:lnTo>
                      <a:pt x="41" y="181"/>
                    </a:lnTo>
                    <a:lnTo>
                      <a:pt x="39" y="179"/>
                    </a:lnTo>
                    <a:lnTo>
                      <a:pt x="39" y="179"/>
                    </a:lnTo>
                    <a:lnTo>
                      <a:pt x="39" y="173"/>
                    </a:lnTo>
                    <a:lnTo>
                      <a:pt x="39" y="169"/>
                    </a:lnTo>
                    <a:lnTo>
                      <a:pt x="39" y="169"/>
                    </a:lnTo>
                    <a:lnTo>
                      <a:pt x="39" y="163"/>
                    </a:lnTo>
                    <a:lnTo>
                      <a:pt x="39" y="155"/>
                    </a:lnTo>
                    <a:lnTo>
                      <a:pt x="39" y="155"/>
                    </a:lnTo>
                    <a:lnTo>
                      <a:pt x="37" y="148"/>
                    </a:lnTo>
                    <a:lnTo>
                      <a:pt x="35" y="138"/>
                    </a:lnTo>
                    <a:lnTo>
                      <a:pt x="35" y="138"/>
                    </a:lnTo>
                    <a:lnTo>
                      <a:pt x="31" y="132"/>
                    </a:lnTo>
                    <a:lnTo>
                      <a:pt x="25" y="126"/>
                    </a:lnTo>
                    <a:lnTo>
                      <a:pt x="25" y="126"/>
                    </a:lnTo>
                    <a:lnTo>
                      <a:pt x="23" y="122"/>
                    </a:lnTo>
                    <a:lnTo>
                      <a:pt x="18" y="116"/>
                    </a:lnTo>
                    <a:lnTo>
                      <a:pt x="14" y="112"/>
                    </a:lnTo>
                    <a:lnTo>
                      <a:pt x="14" y="110"/>
                    </a:lnTo>
                    <a:lnTo>
                      <a:pt x="14" y="110"/>
                    </a:lnTo>
                    <a:lnTo>
                      <a:pt x="4" y="90"/>
                    </a:lnTo>
                    <a:lnTo>
                      <a:pt x="0" y="71"/>
                    </a:lnTo>
                    <a:lnTo>
                      <a:pt x="0" y="71"/>
                    </a:lnTo>
                    <a:lnTo>
                      <a:pt x="2" y="57"/>
                    </a:lnTo>
                    <a:lnTo>
                      <a:pt x="6" y="43"/>
                    </a:lnTo>
                    <a:lnTo>
                      <a:pt x="14" y="31"/>
                    </a:lnTo>
                    <a:lnTo>
                      <a:pt x="21" y="22"/>
                    </a:lnTo>
                    <a:lnTo>
                      <a:pt x="31" y="12"/>
                    </a:lnTo>
                    <a:lnTo>
                      <a:pt x="45" y="6"/>
                    </a:lnTo>
                    <a:lnTo>
                      <a:pt x="57" y="2"/>
                    </a:lnTo>
                    <a:lnTo>
                      <a:pt x="73" y="0"/>
                    </a:lnTo>
                    <a:lnTo>
                      <a:pt x="73" y="0"/>
                    </a:lnTo>
                    <a:lnTo>
                      <a:pt x="87" y="2"/>
                    </a:lnTo>
                    <a:lnTo>
                      <a:pt x="101" y="6"/>
                    </a:lnTo>
                    <a:lnTo>
                      <a:pt x="113" y="12"/>
                    </a:lnTo>
                    <a:lnTo>
                      <a:pt x="125" y="22"/>
                    </a:lnTo>
                    <a:lnTo>
                      <a:pt x="132" y="31"/>
                    </a:lnTo>
                    <a:lnTo>
                      <a:pt x="138" y="43"/>
                    </a:lnTo>
                    <a:lnTo>
                      <a:pt x="142" y="57"/>
                    </a:lnTo>
                    <a:lnTo>
                      <a:pt x="144" y="71"/>
                    </a:lnTo>
                    <a:lnTo>
                      <a:pt x="144" y="71"/>
                    </a:lnTo>
                    <a:lnTo>
                      <a:pt x="142" y="90"/>
                    </a:lnTo>
                    <a:lnTo>
                      <a:pt x="132" y="110"/>
                    </a:lnTo>
                  </a:path>
                </a:pathLst>
              </a:custGeom>
              <a:solidFill>
                <a:srgbClr val="FFFFCC"/>
              </a:solidFill>
              <a:ln w="6350">
                <a:solidFill>
                  <a:schemeClr val="tx1"/>
                </a:solidFill>
                <a:prstDash val="solid"/>
                <a:round/>
                <a:headEnd/>
                <a:tailEnd/>
              </a:ln>
            </p:spPr>
            <p:txBody>
              <a:bodyPr/>
              <a:lstStyle/>
              <a:p>
                <a:endParaRPr lang="fr-FR" dirty="0"/>
              </a:p>
            </p:txBody>
          </p:sp>
          <p:sp>
            <p:nvSpPr>
              <p:cNvPr id="14" name="Line 20"/>
              <p:cNvSpPr>
                <a:spLocks noChangeShapeType="1"/>
              </p:cNvSpPr>
              <p:nvPr/>
            </p:nvSpPr>
            <p:spPr bwMode="blackWhite">
              <a:xfrm>
                <a:off x="1068" y="258"/>
                <a:ext cx="20" cy="1"/>
              </a:xfrm>
              <a:prstGeom prst="line">
                <a:avLst/>
              </a:prstGeom>
              <a:noFill/>
              <a:ln w="6350">
                <a:solidFill>
                  <a:schemeClr val="tx1"/>
                </a:solidFill>
                <a:round/>
                <a:headEnd/>
                <a:tailEnd/>
              </a:ln>
            </p:spPr>
            <p:txBody>
              <a:bodyPr/>
              <a:lstStyle/>
              <a:p>
                <a:endParaRPr lang="fr-FR" dirty="0"/>
              </a:p>
            </p:txBody>
          </p:sp>
          <p:sp>
            <p:nvSpPr>
              <p:cNvPr id="15" name="Line 21"/>
              <p:cNvSpPr>
                <a:spLocks noChangeShapeType="1"/>
              </p:cNvSpPr>
              <p:nvPr/>
            </p:nvSpPr>
            <p:spPr bwMode="blackWhite">
              <a:xfrm flipV="1">
                <a:off x="1242" y="199"/>
                <a:ext cx="28" cy="16"/>
              </a:xfrm>
              <a:prstGeom prst="line">
                <a:avLst/>
              </a:prstGeom>
              <a:noFill/>
              <a:ln w="6350">
                <a:solidFill>
                  <a:schemeClr val="tx1"/>
                </a:solidFill>
                <a:round/>
                <a:headEnd/>
                <a:tailEnd/>
              </a:ln>
            </p:spPr>
            <p:txBody>
              <a:bodyPr/>
              <a:lstStyle/>
              <a:p>
                <a:endParaRPr lang="fr-FR" dirty="0"/>
              </a:p>
            </p:txBody>
          </p:sp>
          <p:sp>
            <p:nvSpPr>
              <p:cNvPr id="16" name="Line 22"/>
              <p:cNvSpPr>
                <a:spLocks noChangeShapeType="1"/>
              </p:cNvSpPr>
              <p:nvPr/>
            </p:nvSpPr>
            <p:spPr bwMode="blackWhite">
              <a:xfrm>
                <a:off x="1225" y="325"/>
                <a:ext cx="47" cy="53"/>
              </a:xfrm>
              <a:prstGeom prst="line">
                <a:avLst/>
              </a:prstGeom>
              <a:noFill/>
              <a:ln w="6350">
                <a:solidFill>
                  <a:schemeClr val="tx1"/>
                </a:solidFill>
                <a:round/>
                <a:headEnd/>
                <a:tailEnd/>
              </a:ln>
            </p:spPr>
            <p:txBody>
              <a:bodyPr/>
              <a:lstStyle/>
              <a:p>
                <a:endParaRPr lang="fr-FR" dirty="0"/>
              </a:p>
            </p:txBody>
          </p:sp>
          <p:sp>
            <p:nvSpPr>
              <p:cNvPr id="17" name="Line 23"/>
              <p:cNvSpPr>
                <a:spLocks noChangeShapeType="1"/>
              </p:cNvSpPr>
              <p:nvPr/>
            </p:nvSpPr>
            <p:spPr bwMode="blackWhite">
              <a:xfrm>
                <a:off x="1246" y="295"/>
                <a:ext cx="32" cy="16"/>
              </a:xfrm>
              <a:prstGeom prst="line">
                <a:avLst/>
              </a:prstGeom>
              <a:noFill/>
              <a:ln w="6350">
                <a:solidFill>
                  <a:schemeClr val="tx1"/>
                </a:solidFill>
                <a:round/>
                <a:headEnd/>
                <a:tailEnd/>
              </a:ln>
            </p:spPr>
            <p:txBody>
              <a:bodyPr/>
              <a:lstStyle/>
              <a:p>
                <a:endParaRPr lang="fr-FR" dirty="0"/>
              </a:p>
            </p:txBody>
          </p:sp>
          <p:sp>
            <p:nvSpPr>
              <p:cNvPr id="18" name="Line 24"/>
              <p:cNvSpPr>
                <a:spLocks noChangeShapeType="1"/>
              </p:cNvSpPr>
              <p:nvPr/>
            </p:nvSpPr>
            <p:spPr bwMode="blackWhite">
              <a:xfrm flipH="1">
                <a:off x="1254" y="258"/>
                <a:ext cx="20" cy="1"/>
              </a:xfrm>
              <a:prstGeom prst="line">
                <a:avLst/>
              </a:prstGeom>
              <a:noFill/>
              <a:ln w="6350">
                <a:solidFill>
                  <a:schemeClr val="tx1"/>
                </a:solidFill>
                <a:round/>
                <a:headEnd/>
                <a:tailEnd/>
              </a:ln>
            </p:spPr>
            <p:txBody>
              <a:bodyPr/>
              <a:lstStyle/>
              <a:p>
                <a:endParaRPr lang="fr-FR" dirty="0"/>
              </a:p>
            </p:txBody>
          </p:sp>
        </p:grpSp>
      </p:grpSp>
    </p:spTree>
    <p:custDataLst>
      <p:tags r:id="rId1"/>
    </p:custDataLst>
    <p:extLst>
      <p:ext uri="{BB962C8B-B14F-4D97-AF65-F5344CB8AC3E}">
        <p14:creationId xmlns:p14="http://schemas.microsoft.com/office/powerpoint/2010/main" val="1212042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612238"/>
            <a:ext cx="8599488" cy="3370153"/>
          </a:xfrm>
        </p:spPr>
        <p:txBody>
          <a:bodyPr/>
          <a:lstStyle/>
          <a:p>
            <a:r>
              <a:rPr lang="fr-FR" noProof="0" dirty="0" smtClean="0"/>
              <a:t>Dans les navigateurs récents, tous les éléments disposent d’une</a:t>
            </a:r>
            <a:br>
              <a:rPr lang="fr-FR" noProof="0" dirty="0" smtClean="0"/>
            </a:br>
            <a:r>
              <a:rPr lang="fr-FR" noProof="0" dirty="0" smtClean="0"/>
              <a:t>propriété  </a:t>
            </a:r>
            <a:r>
              <a:rPr lang="fr-FR" noProof="0" dirty="0" err="1" smtClean="0">
                <a:latin typeface="Courier New"/>
                <a:cs typeface="Courier New"/>
              </a:rPr>
              <a:t>classList</a:t>
            </a:r>
            <a:endParaRPr lang="fr-FR" noProof="0" dirty="0" smtClean="0"/>
          </a:p>
          <a:p>
            <a:pPr lvl="1"/>
            <a:r>
              <a:rPr lang="fr-FR" noProof="0" dirty="0" smtClean="0"/>
              <a:t>Peut accéder à la liste de classes d’un élément</a:t>
            </a:r>
          </a:p>
          <a:p>
            <a:pPr lvl="2"/>
            <a:r>
              <a:rPr lang="fr-FR" noProof="0" dirty="0" smtClean="0"/>
              <a:t>Ajouter une classe à la liste</a:t>
            </a:r>
          </a:p>
          <a:p>
            <a:pPr lvl="2"/>
            <a:r>
              <a:rPr lang="fr-FR" noProof="0" dirty="0" smtClean="0"/>
              <a:t>Supprimer une classe de la liste</a:t>
            </a:r>
          </a:p>
          <a:p>
            <a:pPr lvl="2"/>
            <a:r>
              <a:rPr lang="fr-FR" noProof="0" dirty="0" smtClean="0"/>
              <a:t>Activer/désactiver une classe</a:t>
            </a:r>
          </a:p>
          <a:p>
            <a:pPr lvl="2"/>
            <a:endParaRPr lang="fr-FR" noProof="0" dirty="0" smtClean="0"/>
          </a:p>
          <a:p>
            <a:pPr lvl="2"/>
            <a:endParaRPr lang="fr-FR" noProof="0" dirty="0" smtClean="0"/>
          </a:p>
          <a:p>
            <a:pPr lvl="2"/>
            <a:endParaRPr lang="fr-FR" noProof="0" dirty="0" smtClean="0"/>
          </a:p>
          <a:p>
            <a:pPr lvl="2"/>
            <a:endParaRPr lang="fr-FR" noProof="0" dirty="0" smtClean="0"/>
          </a:p>
          <a:p>
            <a:pPr lvl="2"/>
            <a:endParaRPr lang="fr-FR" noProof="0" dirty="0" smtClean="0"/>
          </a:p>
        </p:txBody>
      </p:sp>
      <p:sp>
        <p:nvSpPr>
          <p:cNvPr id="2" name="Title 1"/>
          <p:cNvSpPr>
            <a:spLocks noGrp="1"/>
          </p:cNvSpPr>
          <p:nvPr>
            <p:ph type="title"/>
          </p:nvPr>
        </p:nvSpPr>
        <p:spPr/>
        <p:txBody>
          <a:bodyPr/>
          <a:lstStyle/>
          <a:p>
            <a:r>
              <a:rPr lang="fr-FR" noProof="0" dirty="0" smtClean="0"/>
              <a:t>Ajouter et supprimer des noms de classes</a:t>
            </a:r>
            <a:endParaRPr lang="fr-FR" noProof="0" dirty="0"/>
          </a:p>
        </p:txBody>
      </p:sp>
      <p:sp>
        <p:nvSpPr>
          <p:cNvPr id="4" name="TextBox 3"/>
          <p:cNvSpPr txBox="1"/>
          <p:nvPr/>
        </p:nvSpPr>
        <p:spPr>
          <a:xfrm>
            <a:off x="293225" y="2599946"/>
            <a:ext cx="8557551" cy="1323439"/>
          </a:xfrm>
          <a:prstGeom prst="rect">
            <a:avLst/>
          </a:prstGeom>
          <a:noFill/>
          <a:ln w="28575">
            <a:solidFill>
              <a:srgbClr val="8CC8FF"/>
            </a:solidFill>
          </a:ln>
        </p:spPr>
        <p:txBody>
          <a:bodyPr wrap="none" rtlCol="0">
            <a:spAutoFit/>
          </a:bodyPr>
          <a:lstStyle/>
          <a:p>
            <a:r>
              <a:rPr lang="en-US" sz="1600" dirty="0">
                <a:solidFill>
                  <a:schemeClr val="bg2"/>
                </a:solidFill>
                <a:latin typeface="Courier New"/>
                <a:cs typeface="Courier New"/>
              </a:rPr>
              <a:t>var </a:t>
            </a:r>
            <a:r>
              <a:rPr lang="en-US" sz="1600" dirty="0" smtClean="0">
                <a:solidFill>
                  <a:schemeClr val="bg2"/>
                </a:solidFill>
                <a:latin typeface="Courier New"/>
                <a:cs typeface="Courier New"/>
              </a:rPr>
              <a:t>elem = document.getElementById("myId")</a:t>
            </a:r>
            <a:r>
              <a:rPr lang="en-US" sz="1600" dirty="0">
                <a:solidFill>
                  <a:schemeClr val="bg2"/>
                </a:solidFill>
                <a:latin typeface="Courier New"/>
                <a:cs typeface="Courier New"/>
              </a:rPr>
              <a:t>;</a:t>
            </a:r>
          </a:p>
          <a:p>
            <a:r>
              <a:rPr lang="en-US" sz="1600" dirty="0">
                <a:solidFill>
                  <a:schemeClr val="bg2"/>
                </a:solidFill>
                <a:latin typeface="Courier New"/>
                <a:cs typeface="Courier New"/>
              </a:rPr>
              <a:t>// Uses the new classList API to add, remove, and toggle class names</a:t>
            </a:r>
          </a:p>
          <a:p>
            <a:r>
              <a:rPr lang="en-US" sz="1600" dirty="0" smtClean="0">
                <a:solidFill>
                  <a:schemeClr val="bg2"/>
                </a:solidFill>
                <a:latin typeface="Courier New"/>
                <a:cs typeface="Courier New"/>
              </a:rPr>
              <a:t>elem.classList.add(</a:t>
            </a:r>
            <a:r>
              <a:rPr lang="en-US" sz="1600" dirty="0">
                <a:solidFill>
                  <a:schemeClr val="bg2"/>
                </a:solidFill>
                <a:latin typeface="Courier New"/>
                <a:cs typeface="Courier New"/>
              </a:rPr>
              <a:t>'myClass');</a:t>
            </a:r>
          </a:p>
          <a:p>
            <a:r>
              <a:rPr lang="en-US" sz="1600" dirty="0">
                <a:solidFill>
                  <a:schemeClr val="bg2"/>
                </a:solidFill>
                <a:latin typeface="Courier New"/>
                <a:cs typeface="Courier New"/>
              </a:rPr>
              <a:t>elem</a:t>
            </a:r>
            <a:r>
              <a:rPr lang="en-US" sz="1600" dirty="0" smtClean="0">
                <a:solidFill>
                  <a:schemeClr val="bg2"/>
                </a:solidFill>
                <a:latin typeface="Courier New"/>
                <a:cs typeface="Courier New"/>
              </a:rPr>
              <a:t>.classList.remove</a:t>
            </a:r>
            <a:r>
              <a:rPr lang="en-US" sz="1600" dirty="0">
                <a:solidFill>
                  <a:schemeClr val="bg2"/>
                </a:solidFill>
                <a:latin typeface="Courier New"/>
                <a:cs typeface="Courier New"/>
              </a:rPr>
              <a:t>('myClass');</a:t>
            </a:r>
          </a:p>
          <a:p>
            <a:r>
              <a:rPr lang="en-US" sz="1600" dirty="0" smtClean="0">
                <a:solidFill>
                  <a:schemeClr val="bg2"/>
                </a:solidFill>
                <a:latin typeface="Courier New"/>
                <a:cs typeface="Courier New"/>
              </a:rPr>
              <a:t>elem.classList.toggle</a:t>
            </a:r>
            <a:r>
              <a:rPr lang="en-US" sz="1600" dirty="0">
                <a:solidFill>
                  <a:schemeClr val="bg2"/>
                </a:solidFill>
                <a:latin typeface="Courier New"/>
                <a:cs typeface="Courier New"/>
              </a:rPr>
              <a:t>('myClass'); </a:t>
            </a:r>
          </a:p>
        </p:txBody>
      </p:sp>
    </p:spTree>
    <p:custDataLst>
      <p:tags r:id="rId1"/>
    </p:custDataLst>
    <p:extLst>
      <p:ext uri="{BB962C8B-B14F-4D97-AF65-F5344CB8AC3E}">
        <p14:creationId xmlns:p14="http://schemas.microsoft.com/office/powerpoint/2010/main" val="92463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p:cNvSpPr>
            <a:spLocks noGrp="1" noChangeArrowheads="1"/>
          </p:cNvSpPr>
          <p:nvPr>
            <p:ph idx="1"/>
          </p:nvPr>
        </p:nvSpPr>
        <p:spPr>
          <a:xfrm>
            <a:off x="279400" y="584200"/>
            <a:ext cx="8599488" cy="4811574"/>
          </a:xfrm>
        </p:spPr>
        <p:txBody>
          <a:bodyPr/>
          <a:lstStyle/>
          <a:p>
            <a:r>
              <a:rPr lang="fr-FR" noProof="0" dirty="0" smtClean="0"/>
              <a:t>Une interface de programmation représentant un document </a:t>
            </a:r>
          </a:p>
          <a:p>
            <a:pPr lvl="1"/>
            <a:r>
              <a:rPr lang="fr-FR" noProof="0" dirty="0" smtClean="0"/>
              <a:t>Permet d’accéder aux éléments du document et de les manipuler</a:t>
            </a:r>
          </a:p>
          <a:p>
            <a:pPr lvl="1"/>
            <a:r>
              <a:rPr lang="fr-FR" noProof="0" dirty="0" smtClean="0"/>
              <a:t>Les éléments sont organisés en hiérarchie (arborescence)</a:t>
            </a:r>
          </a:p>
          <a:p>
            <a:pPr lvl="1"/>
            <a:r>
              <a:rPr lang="fr-FR" noProof="0" dirty="0" smtClean="0"/>
              <a:t>Dans cette formation, le document est </a:t>
            </a:r>
            <a:r>
              <a:rPr lang="fr-FR" dirty="0"/>
              <a:t>le document </a:t>
            </a:r>
            <a:r>
              <a:rPr lang="fr-FR" dirty="0" smtClean="0"/>
              <a:t>HTML</a:t>
            </a:r>
            <a:endParaRPr lang="fr-FR" noProof="0" dirty="0" smtClean="0"/>
          </a:p>
          <a:p>
            <a:pPr lvl="2"/>
            <a:r>
              <a:rPr lang="fr-FR" noProof="0" dirty="0" smtClean="0"/>
              <a:t>Les éléments sont les éléments</a:t>
            </a:r>
            <a:r>
              <a:rPr lang="fr-FR" dirty="0" smtClean="0"/>
              <a:t> </a:t>
            </a:r>
            <a:r>
              <a:rPr lang="fr-FR" dirty="0"/>
              <a:t>HTML </a:t>
            </a:r>
            <a:r>
              <a:rPr lang="fr-FR" dirty="0" smtClean="0"/>
              <a:t>(</a:t>
            </a:r>
            <a:r>
              <a:rPr lang="fr-FR" noProof="0" dirty="0" smtClean="0"/>
              <a:t>représentés dans le HTML avec des balises)</a:t>
            </a:r>
          </a:p>
          <a:p>
            <a:pPr>
              <a:spcBef>
                <a:spcPts val="1200"/>
              </a:spcBef>
            </a:pPr>
            <a:r>
              <a:rPr lang="fr-FR" noProof="0" dirty="0" smtClean="0"/>
              <a:t>Les navigateurs Web possèdent un DOM qui permet à JavaScript d’accéder aux aspects de la page Web et de les manipuler</a:t>
            </a:r>
          </a:p>
          <a:p>
            <a:pPr lvl="1"/>
            <a:r>
              <a:rPr lang="fr-FR" noProof="0" dirty="0" smtClean="0"/>
              <a:t>Le navigateur fournit les fonctionnalités</a:t>
            </a:r>
          </a:p>
          <a:p>
            <a:pPr lvl="1"/>
            <a:r>
              <a:rPr lang="fr-FR" noProof="0" dirty="0" smtClean="0"/>
              <a:t>JavaScript sert d’interface avec les objets intégrés fournis par le navigateur</a:t>
            </a:r>
          </a:p>
          <a:p>
            <a:pPr>
              <a:spcBef>
                <a:spcPts val="1200"/>
              </a:spcBef>
            </a:pPr>
            <a:r>
              <a:rPr lang="fr-FR" noProof="0" dirty="0" smtClean="0"/>
              <a:t>Une spécification</a:t>
            </a:r>
            <a:r>
              <a:rPr lang="fr-FR" dirty="0" smtClean="0"/>
              <a:t> </a:t>
            </a:r>
            <a:r>
              <a:rPr lang="fr-FR" dirty="0"/>
              <a:t>W3C </a:t>
            </a:r>
            <a:r>
              <a:rPr lang="fr-FR" dirty="0" smtClean="0"/>
              <a:t>définit un </a:t>
            </a:r>
            <a:r>
              <a:rPr lang="fr-FR" dirty="0"/>
              <a:t>DOM </a:t>
            </a:r>
            <a:r>
              <a:rPr lang="fr-FR" i="1" noProof="0" dirty="0" smtClean="0">
                <a:latin typeface="Century Schoolbook" pitchFamily="18" charset="0"/>
              </a:rPr>
              <a:t>standard</a:t>
            </a:r>
            <a:r>
              <a:rPr lang="fr-FR" noProof="0" dirty="0" smtClean="0"/>
              <a:t> pour les pages Web</a:t>
            </a:r>
          </a:p>
          <a:p>
            <a:pPr lvl="1"/>
            <a:r>
              <a:rPr lang="fr-FR" noProof="0" dirty="0" smtClean="0"/>
              <a:t>Permet d’accéder à tout le contenu du document</a:t>
            </a:r>
          </a:p>
          <a:p>
            <a:pPr lvl="1"/>
            <a:r>
              <a:rPr lang="fr-FR" noProof="0" dirty="0" smtClean="0"/>
              <a:t>Pris en charge par Firefox, IE5+ et tous les navigateurs récents</a:t>
            </a:r>
          </a:p>
          <a:p>
            <a:pPr lvl="1"/>
            <a:r>
              <a:rPr lang="fr-FR" noProof="0" dirty="0" smtClean="0"/>
              <a:t>Quelques différences en termes d’implémentation</a:t>
            </a:r>
          </a:p>
          <a:p>
            <a:pPr lvl="2"/>
            <a:r>
              <a:rPr lang="fr-FR" noProof="0" dirty="0" smtClean="0"/>
              <a:t>Surtout entre IE et les autres navigateurs</a:t>
            </a:r>
          </a:p>
        </p:txBody>
      </p:sp>
      <p:sp>
        <p:nvSpPr>
          <p:cNvPr id="282626" name="Rectangle 2"/>
          <p:cNvSpPr>
            <a:spLocks noGrp="1" noChangeArrowheads="1"/>
          </p:cNvSpPr>
          <p:nvPr>
            <p:ph type="title"/>
          </p:nvPr>
        </p:nvSpPr>
        <p:spPr/>
        <p:txBody>
          <a:bodyPr/>
          <a:lstStyle/>
          <a:p>
            <a:r>
              <a:rPr lang="fr-FR" noProof="0" dirty="0" smtClean="0"/>
              <a:t>Qu’est-ce qu’un DOM (Document Object Model) ?</a:t>
            </a:r>
            <a:endParaRPr lang="fr-FR" noProof="0" dirty="0"/>
          </a:p>
        </p:txBody>
      </p:sp>
      <p:sp>
        <p:nvSpPr>
          <p:cNvPr id="2" name="TextBox 1"/>
          <p:cNvSpPr txBox="1"/>
          <p:nvPr/>
        </p:nvSpPr>
        <p:spPr>
          <a:xfrm>
            <a:off x="313510" y="5630092"/>
            <a:ext cx="3148148" cy="307777"/>
          </a:xfrm>
          <a:prstGeom prst="rect">
            <a:avLst/>
          </a:prstGeom>
          <a:noFill/>
        </p:spPr>
        <p:txBody>
          <a:bodyPr wrap="square" rtlCol="0">
            <a:spAutoFit/>
          </a:bodyPr>
          <a:lstStyle/>
          <a:p>
            <a:r>
              <a:rPr lang="en-US" dirty="0" smtClean="0">
                <a:solidFill>
                  <a:schemeClr val="bg2"/>
                </a:solidFill>
              </a:rPr>
              <a:t>W3C = World Wide Web Consortium</a:t>
            </a:r>
            <a:endParaRPr lang="en-US" dirty="0">
              <a:solidFill>
                <a:schemeClr val="bg2"/>
              </a:solidFill>
            </a:endParaRPr>
          </a:p>
        </p:txBody>
      </p:sp>
    </p:spTree>
    <p:custDataLst>
      <p:tags r:id="rId1"/>
    </p:custDataLst>
    <p:extLst>
      <p:ext uri="{BB962C8B-B14F-4D97-AF65-F5344CB8AC3E}">
        <p14:creationId xmlns:p14="http://schemas.microsoft.com/office/powerpoint/2010/main" val="3721500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612238"/>
            <a:ext cx="8599488" cy="4919295"/>
          </a:xfrm>
        </p:spPr>
        <p:txBody>
          <a:bodyPr/>
          <a:lstStyle/>
          <a:p>
            <a:r>
              <a:rPr lang="fr-FR" noProof="0" dirty="0" smtClean="0"/>
              <a:t>Nous avons déjà vu l’emploi de </a:t>
            </a:r>
            <a:r>
              <a:rPr lang="fr-FR" noProof="0" dirty="0" err="1" smtClean="0">
                <a:latin typeface="Courier New"/>
                <a:cs typeface="Courier New"/>
              </a:rPr>
              <a:t>innerHTML</a:t>
            </a:r>
            <a:r>
              <a:rPr lang="fr-FR" noProof="0" dirty="0" smtClean="0"/>
              <a:t> pour insérer un contenu</a:t>
            </a:r>
          </a:p>
          <a:p>
            <a:pPr lvl="1"/>
            <a:r>
              <a:rPr lang="fr-FR" noProof="0" dirty="0" smtClean="0"/>
              <a:t>Qui pourrait inclure de nouveaux nœuds </a:t>
            </a:r>
          </a:p>
          <a:p>
            <a:r>
              <a:rPr lang="fr-FR" noProof="0" dirty="0" smtClean="0"/>
              <a:t>On peut créer de nouveaux nœuds manuellement en JavaScript</a:t>
            </a:r>
          </a:p>
          <a:p>
            <a:pPr lvl="1"/>
            <a:r>
              <a:rPr lang="fr-FR" noProof="0" dirty="0" smtClean="0"/>
              <a:t>Éléments, nœuds de texte, attributs, etc.</a:t>
            </a:r>
          </a:p>
          <a:p>
            <a:r>
              <a:rPr lang="fr-FR" noProof="0" dirty="0" smtClean="0"/>
              <a:t>L’objet </a:t>
            </a:r>
            <a:r>
              <a:rPr lang="fr-FR" noProof="0" dirty="0" smtClean="0">
                <a:latin typeface="Courier New" pitchFamily="49" charset="0"/>
                <a:cs typeface="Courier New" pitchFamily="49" charset="0"/>
              </a:rPr>
              <a:t>document</a:t>
            </a:r>
            <a:r>
              <a:rPr lang="fr-FR" noProof="0" dirty="0" smtClean="0"/>
              <a:t> possède des méthodes pour créer des nœuds </a:t>
            </a:r>
          </a:p>
          <a:p>
            <a:pPr lvl="1"/>
            <a:r>
              <a:rPr lang="fr-FR" noProof="0" dirty="0" err="1" smtClean="0">
                <a:latin typeface="Courier New" pitchFamily="49" charset="0"/>
              </a:rPr>
              <a:t>createElement</a:t>
            </a:r>
            <a:r>
              <a:rPr lang="fr-FR" noProof="0" dirty="0" smtClean="0">
                <a:latin typeface="Courier New" pitchFamily="49" charset="0"/>
              </a:rPr>
              <a:t>(</a:t>
            </a:r>
            <a:r>
              <a:rPr lang="fr-FR" noProof="0" dirty="0" err="1" smtClean="0">
                <a:latin typeface="Courier New" pitchFamily="49" charset="0"/>
              </a:rPr>
              <a:t>name</a:t>
            </a:r>
            <a:r>
              <a:rPr lang="fr-FR" noProof="0" dirty="0" smtClean="0">
                <a:latin typeface="Courier New" pitchFamily="49" charset="0"/>
              </a:rPr>
              <a:t>)</a:t>
            </a:r>
          </a:p>
          <a:p>
            <a:pPr lvl="2"/>
            <a:r>
              <a:rPr lang="fr-FR" dirty="0" smtClean="0"/>
              <a:t>L’argument </a:t>
            </a:r>
            <a:r>
              <a:rPr lang="fr-FR" noProof="0" dirty="0" err="1" smtClean="0">
                <a:latin typeface="Courier New" pitchFamily="49" charset="0"/>
              </a:rPr>
              <a:t>name</a:t>
            </a:r>
            <a:r>
              <a:rPr lang="fr-FR" noProof="0" dirty="0" smtClean="0"/>
              <a:t> détermine le nom de l’élément</a:t>
            </a:r>
          </a:p>
          <a:p>
            <a:pPr lvl="1"/>
            <a:r>
              <a:rPr lang="fr-FR" noProof="0" dirty="0" err="1" smtClean="0">
                <a:latin typeface="Courier New" pitchFamily="49" charset="0"/>
              </a:rPr>
              <a:t>createTextNode</a:t>
            </a:r>
            <a:r>
              <a:rPr lang="fr-FR" noProof="0" dirty="0" smtClean="0">
                <a:latin typeface="Courier New" pitchFamily="49" charset="0"/>
              </a:rPr>
              <a:t>(data)</a:t>
            </a:r>
          </a:p>
          <a:p>
            <a:pPr lvl="2"/>
            <a:r>
              <a:rPr lang="fr-FR" dirty="0"/>
              <a:t>L’argument </a:t>
            </a:r>
            <a:r>
              <a:rPr lang="fr-FR" noProof="0" dirty="0" smtClean="0">
                <a:latin typeface="Courier New" pitchFamily="49" charset="0"/>
              </a:rPr>
              <a:t>data</a:t>
            </a:r>
            <a:r>
              <a:rPr lang="fr-FR" noProof="0" dirty="0" smtClean="0"/>
              <a:t> argument détermine le contenu</a:t>
            </a:r>
          </a:p>
          <a:p>
            <a:r>
              <a:rPr lang="fr-FR" noProof="0" dirty="0" smtClean="0"/>
              <a:t>Lorsqu’un nom est créé</a:t>
            </a:r>
          </a:p>
          <a:p>
            <a:pPr lvl="1"/>
            <a:r>
              <a:rPr lang="fr-FR" noProof="0" dirty="0" smtClean="0"/>
              <a:t>Il est dans le document mais </a:t>
            </a:r>
            <a:r>
              <a:rPr lang="fr-FR" i="1" noProof="0" dirty="0" smtClean="0">
                <a:latin typeface="Century Schoolbook" pitchFamily="18" charset="0"/>
              </a:rPr>
              <a:t>n’est pas attaché </a:t>
            </a:r>
            <a:r>
              <a:rPr lang="fr-FR" noProof="0" dirty="0" smtClean="0"/>
              <a:t>à l’arborescence</a:t>
            </a:r>
          </a:p>
          <a:p>
            <a:pPr lvl="1"/>
            <a:r>
              <a:rPr lang="fr-FR" noProof="0" dirty="0" smtClean="0"/>
              <a:t>Il faut l’attacher à l’endroit approprié</a:t>
            </a:r>
          </a:p>
          <a:p>
            <a:pPr lvl="2"/>
            <a:r>
              <a:rPr lang="fr-FR" noProof="0" dirty="0" smtClean="0"/>
              <a:t>Avec </a:t>
            </a:r>
            <a:r>
              <a:rPr lang="fr-FR" noProof="0" dirty="0" err="1" smtClean="0">
                <a:latin typeface="Courier New" pitchFamily="49" charset="0"/>
              </a:rPr>
              <a:t>appendChild</a:t>
            </a:r>
            <a:r>
              <a:rPr lang="fr-FR" noProof="0" dirty="0" smtClean="0">
                <a:latin typeface="Courier New"/>
                <a:cs typeface="Courier New"/>
              </a:rPr>
              <a:t>()</a:t>
            </a:r>
            <a:r>
              <a:rPr lang="fr-FR" noProof="0" dirty="0" smtClean="0"/>
              <a:t> ou </a:t>
            </a:r>
            <a:r>
              <a:rPr lang="fr-FR" noProof="0" dirty="0" err="1" smtClean="0">
                <a:latin typeface="Courier New"/>
                <a:cs typeface="Courier New"/>
              </a:rPr>
              <a:t>insertBefore</a:t>
            </a:r>
            <a:r>
              <a:rPr lang="fr-FR" noProof="0" dirty="0" smtClean="0">
                <a:latin typeface="Courier New"/>
                <a:cs typeface="Courier New"/>
              </a:rPr>
              <a:t>()</a:t>
            </a:r>
          </a:p>
          <a:p>
            <a:endParaRPr lang="fr-FR" noProof="0" dirty="0"/>
          </a:p>
        </p:txBody>
      </p:sp>
      <p:sp>
        <p:nvSpPr>
          <p:cNvPr id="2" name="Title 1"/>
          <p:cNvSpPr>
            <a:spLocks noGrp="1"/>
          </p:cNvSpPr>
          <p:nvPr>
            <p:ph type="title"/>
          </p:nvPr>
        </p:nvSpPr>
        <p:spPr/>
        <p:txBody>
          <a:bodyPr/>
          <a:lstStyle/>
          <a:p>
            <a:r>
              <a:rPr lang="fr-FR" noProof="0" dirty="0" smtClean="0"/>
              <a:t>Créer et insérer des nœuds </a:t>
            </a:r>
            <a:endParaRPr lang="fr-FR" noProof="0" dirty="0"/>
          </a:p>
        </p:txBody>
      </p:sp>
    </p:spTree>
    <p:custDataLst>
      <p:tags r:id="rId1"/>
    </p:custDataLst>
    <p:extLst>
      <p:ext uri="{BB962C8B-B14F-4D97-AF65-F5344CB8AC3E}">
        <p14:creationId xmlns:p14="http://schemas.microsoft.com/office/powerpoint/2010/main" val="2929497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8488"/>
            <a:ext cx="8599488" cy="2036455"/>
          </a:xfrm>
        </p:spPr>
        <p:txBody>
          <a:bodyPr/>
          <a:lstStyle/>
          <a:p>
            <a:r>
              <a:rPr lang="fr-FR" noProof="0" dirty="0" smtClean="0"/>
              <a:t>Il est très facile de créer un nouvel attribut dans un élément</a:t>
            </a:r>
          </a:p>
          <a:p>
            <a:pPr lvl="1"/>
            <a:r>
              <a:rPr lang="fr-FR" noProof="0" dirty="0" err="1" smtClean="0">
                <a:latin typeface="Courier New"/>
                <a:cs typeface="Courier New"/>
              </a:rPr>
              <a:t>setAttribute</a:t>
            </a:r>
            <a:r>
              <a:rPr lang="fr-FR" noProof="0" dirty="0" smtClean="0">
                <a:latin typeface="Courier New"/>
                <a:cs typeface="Courier New"/>
              </a:rPr>
              <a:t>(</a:t>
            </a:r>
            <a:r>
              <a:rPr lang="fr-FR" noProof="0" dirty="0" err="1" smtClean="0">
                <a:latin typeface="Courier New"/>
                <a:cs typeface="Courier New"/>
              </a:rPr>
              <a:t>name</a:t>
            </a:r>
            <a:r>
              <a:rPr lang="fr-FR" noProof="0" dirty="0" smtClean="0">
                <a:latin typeface="Courier New"/>
                <a:cs typeface="Courier New"/>
              </a:rPr>
              <a:t>, value)</a:t>
            </a:r>
          </a:p>
          <a:p>
            <a:pPr lvl="1"/>
            <a:endParaRPr lang="fr-FR" noProof="0" dirty="0" smtClean="0">
              <a:latin typeface="Courier New"/>
              <a:cs typeface="Courier New"/>
            </a:endParaRPr>
          </a:p>
          <a:p>
            <a:pPr lvl="1"/>
            <a:endParaRPr lang="fr-FR" noProof="0" dirty="0" smtClean="0">
              <a:latin typeface="Courier New"/>
              <a:cs typeface="Courier New"/>
            </a:endParaRPr>
          </a:p>
          <a:p>
            <a:pPr lvl="1"/>
            <a:endParaRPr lang="fr-FR" noProof="0" dirty="0" smtClean="0">
              <a:latin typeface="Courier New"/>
              <a:cs typeface="Courier New"/>
            </a:endParaRPr>
          </a:p>
          <a:p>
            <a:r>
              <a:rPr lang="fr-FR" noProof="0" dirty="0" smtClean="0">
                <a:latin typeface="Arial"/>
                <a:cs typeface="Arial"/>
              </a:rPr>
              <a:t>L’exemple suivant définit un attribut</a:t>
            </a:r>
            <a:r>
              <a:rPr lang="fr-FR" dirty="0" smtClean="0">
                <a:cs typeface="Arial"/>
              </a:rPr>
              <a:t> </a:t>
            </a:r>
            <a:r>
              <a:rPr lang="fr-FR" dirty="0">
                <a:cs typeface="Arial"/>
              </a:rPr>
              <a:t>id </a:t>
            </a:r>
            <a:r>
              <a:rPr lang="fr-FR" dirty="0" smtClean="0">
                <a:cs typeface="Arial"/>
              </a:rPr>
              <a:t>sur tous les éléments </a:t>
            </a:r>
            <a:r>
              <a:rPr lang="fr-FR" noProof="0" dirty="0" smtClean="0">
                <a:latin typeface="Courier New"/>
                <a:cs typeface="Courier New"/>
              </a:rPr>
              <a:t>&lt;h2&gt;</a:t>
            </a:r>
            <a:endParaRPr lang="fr-FR" noProof="0" dirty="0" smtClean="0">
              <a:latin typeface="Arial"/>
              <a:cs typeface="Arial"/>
            </a:endParaRPr>
          </a:p>
        </p:txBody>
      </p:sp>
      <p:sp>
        <p:nvSpPr>
          <p:cNvPr id="2" name="Title 1"/>
          <p:cNvSpPr>
            <a:spLocks noGrp="1"/>
          </p:cNvSpPr>
          <p:nvPr>
            <p:ph type="title"/>
          </p:nvPr>
        </p:nvSpPr>
        <p:spPr/>
        <p:txBody>
          <a:bodyPr/>
          <a:lstStyle/>
          <a:p>
            <a:r>
              <a:rPr lang="fr-FR" noProof="0" dirty="0" smtClean="0"/>
              <a:t>Créer des attributs</a:t>
            </a:r>
            <a:endParaRPr lang="fr-FR" noProof="0" dirty="0"/>
          </a:p>
        </p:txBody>
      </p:sp>
      <p:sp>
        <p:nvSpPr>
          <p:cNvPr id="4" name="TextBox 3"/>
          <p:cNvSpPr txBox="1"/>
          <p:nvPr/>
        </p:nvSpPr>
        <p:spPr>
          <a:xfrm>
            <a:off x="1832358" y="1326578"/>
            <a:ext cx="5479285" cy="584776"/>
          </a:xfrm>
          <a:prstGeom prst="rect">
            <a:avLst/>
          </a:prstGeom>
          <a:noFill/>
          <a:ln w="28575">
            <a:solidFill>
              <a:srgbClr val="8CC8FF"/>
            </a:solidFill>
          </a:ln>
        </p:spPr>
        <p:txBody>
          <a:bodyPr wrap="none" rtlCol="0">
            <a:spAutoFit/>
          </a:bodyPr>
          <a:lstStyle/>
          <a:p>
            <a:r>
              <a:rPr lang="en-US" sz="1600" dirty="0">
                <a:solidFill>
                  <a:schemeClr val="bg2"/>
                </a:solidFill>
                <a:latin typeface="Courier New"/>
                <a:cs typeface="Courier New"/>
              </a:rPr>
              <a:t>var </a:t>
            </a:r>
            <a:r>
              <a:rPr lang="en-US" sz="1600" dirty="0" smtClean="0">
                <a:solidFill>
                  <a:schemeClr val="bg2"/>
                </a:solidFill>
                <a:latin typeface="Courier New"/>
                <a:cs typeface="Courier New"/>
              </a:rPr>
              <a:t>elem = document.getElementById("myId")</a:t>
            </a:r>
            <a:r>
              <a:rPr lang="en-US" sz="1600" dirty="0">
                <a:solidFill>
                  <a:schemeClr val="bg2"/>
                </a:solidFill>
                <a:latin typeface="Courier New"/>
                <a:cs typeface="Courier New"/>
              </a:rPr>
              <a:t>;</a:t>
            </a:r>
          </a:p>
          <a:p>
            <a:r>
              <a:rPr lang="en-US" sz="1600" dirty="0" smtClean="0">
                <a:solidFill>
                  <a:schemeClr val="bg2"/>
                </a:solidFill>
                <a:latin typeface="Courier New"/>
                <a:cs typeface="Courier New"/>
              </a:rPr>
              <a:t>elem.setAttribute('id', 'title1')</a:t>
            </a:r>
            <a:r>
              <a:rPr lang="en-US" sz="1600" dirty="0">
                <a:solidFill>
                  <a:schemeClr val="bg2"/>
                </a:solidFill>
                <a:latin typeface="Courier New"/>
                <a:cs typeface="Courier New"/>
              </a:rPr>
              <a:t>; </a:t>
            </a:r>
          </a:p>
        </p:txBody>
      </p:sp>
      <p:sp>
        <p:nvSpPr>
          <p:cNvPr id="5" name="TextBox 4"/>
          <p:cNvSpPr txBox="1"/>
          <p:nvPr/>
        </p:nvSpPr>
        <p:spPr>
          <a:xfrm>
            <a:off x="1462966" y="2679553"/>
            <a:ext cx="6218069" cy="1569660"/>
          </a:xfrm>
          <a:prstGeom prst="rect">
            <a:avLst/>
          </a:prstGeom>
          <a:noFill/>
          <a:ln w="28575">
            <a:solidFill>
              <a:srgbClr val="8CC8FF"/>
            </a:solidFill>
          </a:ln>
        </p:spPr>
        <p:txBody>
          <a:bodyPr wrap="none" rtlCol="0">
            <a:spAutoFit/>
          </a:bodyPr>
          <a:lstStyle/>
          <a:p>
            <a:r>
              <a:rPr lang="pl-PL" sz="1600" dirty="0" err="1" smtClean="0">
                <a:solidFill>
                  <a:schemeClr val="bg2"/>
                </a:solidFill>
                <a:latin typeface="Courier New"/>
                <a:cs typeface="Courier New"/>
              </a:rPr>
              <a:t>var</a:t>
            </a:r>
            <a:r>
              <a:rPr lang="pl-PL" sz="1600" dirty="0" smtClean="0">
                <a:solidFill>
                  <a:schemeClr val="bg2"/>
                </a:solidFill>
                <a:latin typeface="Courier New"/>
                <a:cs typeface="Courier New"/>
              </a:rPr>
              <a:t> i = 1;</a:t>
            </a:r>
          </a:p>
          <a:p>
            <a:r>
              <a:rPr lang="pl-PL" sz="1600" dirty="0" smtClean="0">
                <a:solidFill>
                  <a:schemeClr val="bg2"/>
                </a:solidFill>
                <a:latin typeface="Courier New"/>
                <a:cs typeface="Courier New"/>
              </a:rPr>
              <a:t>[</a:t>
            </a:r>
            <a:r>
              <a:rPr lang="pl-PL" sz="1600" dirty="0">
                <a:solidFill>
                  <a:schemeClr val="bg2"/>
                </a:solidFill>
                <a:latin typeface="Courier New"/>
                <a:cs typeface="Courier New"/>
              </a:rPr>
              <a:t>].</a:t>
            </a:r>
            <a:r>
              <a:rPr lang="pl-PL" sz="1600" dirty="0" err="1">
                <a:solidFill>
                  <a:schemeClr val="bg2"/>
                </a:solidFill>
                <a:latin typeface="Courier New"/>
                <a:cs typeface="Courier New"/>
              </a:rPr>
              <a:t>forEach.call</a:t>
            </a:r>
            <a:r>
              <a:rPr lang="pl-PL" sz="1600" dirty="0">
                <a:solidFill>
                  <a:schemeClr val="bg2"/>
                </a:solidFill>
                <a:latin typeface="Courier New"/>
                <a:cs typeface="Courier New"/>
              </a:rPr>
              <a:t>( </a:t>
            </a:r>
            <a:r>
              <a:rPr lang="pl-PL" sz="1600" dirty="0" err="1">
                <a:solidFill>
                  <a:schemeClr val="bg2"/>
                </a:solidFill>
                <a:latin typeface="Courier New"/>
                <a:cs typeface="Courier New"/>
              </a:rPr>
              <a:t>document.querySelectorAll</a:t>
            </a:r>
            <a:r>
              <a:rPr lang="pl-PL" sz="1600" dirty="0">
                <a:solidFill>
                  <a:schemeClr val="bg2"/>
                </a:solidFill>
                <a:latin typeface="Courier New"/>
                <a:cs typeface="Courier New"/>
              </a:rPr>
              <a:t>('h2'),</a:t>
            </a:r>
          </a:p>
          <a:p>
            <a:r>
              <a:rPr lang="pl-PL" sz="1600" dirty="0">
                <a:solidFill>
                  <a:schemeClr val="bg2"/>
                </a:solidFill>
                <a:latin typeface="Courier New"/>
                <a:cs typeface="Courier New"/>
              </a:rPr>
              <a:t>   </a:t>
            </a:r>
            <a:r>
              <a:rPr lang="pl-PL" sz="1600" dirty="0" err="1" smtClean="0">
                <a:solidFill>
                  <a:schemeClr val="bg2"/>
                </a:solidFill>
                <a:latin typeface="Courier New"/>
                <a:cs typeface="Courier New"/>
              </a:rPr>
              <a:t>function</a:t>
            </a:r>
            <a:r>
              <a:rPr lang="pl-PL" sz="1600" dirty="0" smtClean="0">
                <a:solidFill>
                  <a:schemeClr val="bg2"/>
                </a:solidFill>
                <a:latin typeface="Courier New"/>
                <a:cs typeface="Courier New"/>
              </a:rPr>
              <a:t> (h2Elem</a:t>
            </a:r>
            <a:r>
              <a:rPr lang="pl-PL" sz="1600" dirty="0">
                <a:solidFill>
                  <a:schemeClr val="bg2"/>
                </a:solidFill>
                <a:latin typeface="Courier New"/>
                <a:cs typeface="Courier New"/>
              </a:rPr>
              <a:t>){</a:t>
            </a:r>
          </a:p>
          <a:p>
            <a:r>
              <a:rPr lang="pl-PL" sz="1600" dirty="0">
                <a:solidFill>
                  <a:schemeClr val="bg2"/>
                </a:solidFill>
                <a:latin typeface="Courier New"/>
                <a:cs typeface="Courier New"/>
              </a:rPr>
              <a:t>      </a:t>
            </a:r>
            <a:r>
              <a:rPr lang="pl-PL" sz="1600" dirty="0" smtClean="0">
                <a:solidFill>
                  <a:schemeClr val="bg2"/>
                </a:solidFill>
                <a:latin typeface="Courier New"/>
                <a:cs typeface="Courier New"/>
              </a:rPr>
              <a:t>i++;</a:t>
            </a:r>
            <a:endParaRPr lang="pl-PL" sz="1600" dirty="0">
              <a:solidFill>
                <a:schemeClr val="bg2"/>
              </a:solidFill>
              <a:latin typeface="Courier New"/>
              <a:cs typeface="Courier New"/>
            </a:endParaRPr>
          </a:p>
          <a:p>
            <a:r>
              <a:rPr lang="pl-PL" sz="1600" dirty="0">
                <a:solidFill>
                  <a:schemeClr val="bg2"/>
                </a:solidFill>
                <a:latin typeface="Courier New"/>
                <a:cs typeface="Courier New"/>
              </a:rPr>
              <a:t>      </a:t>
            </a:r>
            <a:r>
              <a:rPr lang="pl-PL" sz="1600" dirty="0" smtClean="0">
                <a:solidFill>
                  <a:schemeClr val="bg2"/>
                </a:solidFill>
                <a:latin typeface="Courier New"/>
                <a:cs typeface="Courier New"/>
              </a:rPr>
              <a:t>h2Elem.setAttribute</a:t>
            </a:r>
            <a:r>
              <a:rPr lang="pl-PL" sz="1600" dirty="0">
                <a:solidFill>
                  <a:schemeClr val="bg2"/>
                </a:solidFill>
                <a:latin typeface="Courier New"/>
                <a:cs typeface="Courier New"/>
              </a:rPr>
              <a:t>('id', '</a:t>
            </a:r>
            <a:r>
              <a:rPr lang="pl-PL" sz="1600" dirty="0" err="1">
                <a:solidFill>
                  <a:schemeClr val="bg2"/>
                </a:solidFill>
                <a:latin typeface="Courier New"/>
                <a:cs typeface="Courier New"/>
              </a:rPr>
              <a:t>title</a:t>
            </a:r>
            <a:r>
              <a:rPr lang="pl-PL" sz="1600" dirty="0">
                <a:solidFill>
                  <a:schemeClr val="bg2"/>
                </a:solidFill>
                <a:latin typeface="Courier New"/>
                <a:cs typeface="Courier New"/>
              </a:rPr>
              <a:t>' + i);</a:t>
            </a:r>
          </a:p>
          <a:p>
            <a:r>
              <a:rPr lang="pl-PL" sz="1600" dirty="0" smtClean="0">
                <a:solidFill>
                  <a:schemeClr val="bg2"/>
                </a:solidFill>
                <a:latin typeface="Courier New"/>
                <a:cs typeface="Courier New"/>
              </a:rPr>
              <a:t>   }</a:t>
            </a:r>
            <a:r>
              <a:rPr lang="pl-PL" sz="1600" dirty="0">
                <a:solidFill>
                  <a:schemeClr val="bg2"/>
                </a:solidFill>
                <a:latin typeface="Courier New"/>
                <a:cs typeface="Courier New"/>
              </a:rPr>
              <a:t>)</a:t>
            </a:r>
            <a:r>
              <a:rPr lang="pl-PL" sz="1600" dirty="0" smtClean="0">
                <a:solidFill>
                  <a:schemeClr val="bg2"/>
                </a:solidFill>
                <a:latin typeface="Courier New"/>
                <a:cs typeface="Courier New"/>
              </a:rPr>
              <a:t>;</a:t>
            </a:r>
            <a:endParaRPr lang="pl-PL" sz="1600" dirty="0">
              <a:solidFill>
                <a:schemeClr val="bg2"/>
              </a:solidFill>
              <a:latin typeface="Courier New"/>
              <a:cs typeface="Courier New"/>
            </a:endParaRPr>
          </a:p>
        </p:txBody>
      </p:sp>
    </p:spTree>
    <p:custDataLst>
      <p:tags r:id="rId1"/>
    </p:custDataLst>
    <p:extLst>
      <p:ext uri="{BB962C8B-B14F-4D97-AF65-F5344CB8AC3E}">
        <p14:creationId xmlns:p14="http://schemas.microsoft.com/office/powerpoint/2010/main" val="2794406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8488"/>
            <a:ext cx="8599488" cy="1277273"/>
          </a:xfrm>
        </p:spPr>
        <p:txBody>
          <a:bodyPr/>
          <a:lstStyle/>
          <a:p>
            <a:r>
              <a:rPr lang="fr-FR" noProof="0" dirty="0" smtClean="0"/>
              <a:t>Utile pour créer une fonction utilitaire pour créer un nœud</a:t>
            </a:r>
          </a:p>
          <a:p>
            <a:pPr lvl="1"/>
            <a:r>
              <a:rPr lang="fr-FR" noProof="0" dirty="0" smtClean="0"/>
              <a:t> Accepte deux arguments</a:t>
            </a:r>
          </a:p>
          <a:p>
            <a:pPr lvl="2"/>
            <a:r>
              <a:rPr lang="fr-FR" noProof="0" dirty="0" smtClean="0"/>
              <a:t>Nom du nœud </a:t>
            </a:r>
          </a:p>
          <a:p>
            <a:pPr lvl="2"/>
            <a:r>
              <a:rPr lang="fr-FR" noProof="0" dirty="0" smtClean="0"/>
              <a:t>Attributs sous forme de spécificateur d’objet</a:t>
            </a:r>
            <a:endParaRPr lang="fr-FR" noProof="0" dirty="0"/>
          </a:p>
        </p:txBody>
      </p:sp>
      <p:sp>
        <p:nvSpPr>
          <p:cNvPr id="2" name="Title 1"/>
          <p:cNvSpPr>
            <a:spLocks noGrp="1"/>
          </p:cNvSpPr>
          <p:nvPr>
            <p:ph type="title"/>
          </p:nvPr>
        </p:nvSpPr>
        <p:spPr/>
        <p:txBody>
          <a:bodyPr/>
          <a:lstStyle/>
          <a:p>
            <a:r>
              <a:rPr lang="fr-FR" noProof="0" dirty="0" smtClean="0"/>
              <a:t/>
            </a:r>
            <a:br>
              <a:rPr lang="fr-FR" noProof="0" dirty="0" smtClean="0"/>
            </a:br>
            <a:r>
              <a:rPr lang="fr-FR" noProof="0" dirty="0" smtClean="0"/>
              <a:t>Créer une fonction de nœud </a:t>
            </a:r>
            <a:br>
              <a:rPr lang="fr-FR" noProof="0" dirty="0" smtClean="0"/>
            </a:br>
            <a:endParaRPr lang="fr-FR" noProof="0" dirty="0"/>
          </a:p>
        </p:txBody>
      </p:sp>
      <p:sp>
        <p:nvSpPr>
          <p:cNvPr id="4" name="TextBox 3"/>
          <p:cNvSpPr txBox="1"/>
          <p:nvPr/>
        </p:nvSpPr>
        <p:spPr>
          <a:xfrm>
            <a:off x="1032009" y="1992829"/>
            <a:ext cx="7096815" cy="3558667"/>
          </a:xfrm>
          <a:prstGeom prst="rect">
            <a:avLst/>
          </a:prstGeom>
          <a:noFill/>
          <a:ln w="28575">
            <a:solidFill>
              <a:srgbClr val="8CC8FF"/>
            </a:solidFill>
          </a:ln>
        </p:spPr>
        <p:txBody>
          <a:bodyPr wrap="none" rtlCol="0">
            <a:spAutoFit/>
          </a:bodyPr>
          <a:lstStyle/>
          <a:p>
            <a:pPr>
              <a:lnSpc>
                <a:spcPts val="1800"/>
              </a:lnSpc>
            </a:pPr>
            <a:r>
              <a:rPr lang="en-US" sz="1600" dirty="0" smtClean="0">
                <a:solidFill>
                  <a:schemeClr val="bg2"/>
                </a:solidFill>
                <a:latin typeface="Courier New"/>
                <a:cs typeface="Courier New"/>
              </a:rPr>
              <a:t>var createNode = function</a:t>
            </a:r>
            <a:r>
              <a:rPr lang="en-US" sz="1600" dirty="0">
                <a:solidFill>
                  <a:schemeClr val="bg2"/>
                </a:solidFill>
                <a:latin typeface="Courier New"/>
                <a:cs typeface="Courier New"/>
              </a:rPr>
              <a:t>(name, attrs) </a:t>
            </a:r>
            <a:r>
              <a:rPr lang="en-US" sz="1600" dirty="0" smtClean="0">
                <a:solidFill>
                  <a:schemeClr val="bg2"/>
                </a:solidFill>
                <a:latin typeface="Courier New"/>
                <a:cs typeface="Courier New"/>
              </a:rPr>
              <a:t>{</a:t>
            </a:r>
            <a:endParaRPr lang="en-US" sz="1600" dirty="0">
              <a:solidFill>
                <a:schemeClr val="bg2"/>
              </a:solidFill>
              <a:latin typeface="Courier New"/>
              <a:cs typeface="Courier New"/>
            </a:endParaRPr>
          </a:p>
          <a:p>
            <a:pPr>
              <a:lnSpc>
                <a:spcPts val="1800"/>
              </a:lnSpc>
            </a:pPr>
            <a:r>
              <a:rPr lang="en-US" sz="1600" dirty="0">
                <a:solidFill>
                  <a:schemeClr val="bg2"/>
                </a:solidFill>
                <a:latin typeface="Courier New"/>
                <a:cs typeface="Courier New"/>
              </a:rPr>
              <a:t>   </a:t>
            </a:r>
            <a:r>
              <a:rPr lang="en-US" sz="1600" dirty="0" smtClean="0">
                <a:solidFill>
                  <a:schemeClr val="bg2"/>
                </a:solidFill>
                <a:latin typeface="Courier New"/>
                <a:cs typeface="Courier New"/>
              </a:rPr>
              <a:t>var </a:t>
            </a:r>
            <a:r>
              <a:rPr lang="en-US" sz="1600" dirty="0">
                <a:solidFill>
                  <a:schemeClr val="bg2"/>
                </a:solidFill>
                <a:latin typeface="Courier New"/>
                <a:cs typeface="Courier New"/>
              </a:rPr>
              <a:t>node = document.createElement(name), </a:t>
            </a:r>
            <a:endParaRPr lang="en-US" sz="1600" dirty="0" smtClean="0">
              <a:solidFill>
                <a:schemeClr val="bg2"/>
              </a:solidFill>
              <a:latin typeface="Courier New"/>
              <a:cs typeface="Courier New"/>
            </a:endParaRPr>
          </a:p>
          <a:p>
            <a:pPr>
              <a:lnSpc>
                <a:spcPts val="1800"/>
              </a:lnSpc>
            </a:pPr>
            <a:r>
              <a:rPr lang="en-US" sz="1600" dirty="0">
                <a:solidFill>
                  <a:schemeClr val="bg2"/>
                </a:solidFill>
                <a:latin typeface="Courier New"/>
                <a:cs typeface="Courier New"/>
              </a:rPr>
              <a:t> </a:t>
            </a:r>
            <a:r>
              <a:rPr lang="en-US" sz="1600" dirty="0" smtClean="0">
                <a:solidFill>
                  <a:schemeClr val="bg2"/>
                </a:solidFill>
                <a:latin typeface="Courier New"/>
                <a:cs typeface="Courier New"/>
              </a:rPr>
              <a:t>      attr;</a:t>
            </a:r>
            <a:endParaRPr lang="en-US" sz="1600" dirty="0">
              <a:solidFill>
                <a:schemeClr val="bg2"/>
              </a:solidFill>
              <a:latin typeface="Courier New"/>
              <a:cs typeface="Courier New"/>
            </a:endParaRPr>
          </a:p>
          <a:p>
            <a:pPr>
              <a:lnSpc>
                <a:spcPts val="1800"/>
              </a:lnSpc>
            </a:pPr>
            <a:r>
              <a:rPr lang="en-US" sz="1600" dirty="0">
                <a:solidFill>
                  <a:schemeClr val="bg2"/>
                </a:solidFill>
                <a:latin typeface="Courier New"/>
                <a:cs typeface="Courier New"/>
              </a:rPr>
              <a:t>   </a:t>
            </a:r>
            <a:endParaRPr lang="en-US" sz="1600" dirty="0" smtClean="0">
              <a:solidFill>
                <a:schemeClr val="bg2"/>
              </a:solidFill>
              <a:latin typeface="Courier New"/>
              <a:cs typeface="Courier New"/>
            </a:endParaRPr>
          </a:p>
          <a:p>
            <a:pPr>
              <a:lnSpc>
                <a:spcPts val="1800"/>
              </a:lnSpc>
            </a:pPr>
            <a:r>
              <a:rPr lang="en-US" sz="1600" dirty="0" smtClean="0">
                <a:solidFill>
                  <a:schemeClr val="bg2"/>
                </a:solidFill>
                <a:latin typeface="Courier New"/>
                <a:cs typeface="Courier New"/>
              </a:rPr>
              <a:t>for (attr </a:t>
            </a:r>
            <a:r>
              <a:rPr lang="en-US" sz="1600" dirty="0">
                <a:solidFill>
                  <a:schemeClr val="bg2"/>
                </a:solidFill>
                <a:latin typeface="Courier New"/>
                <a:cs typeface="Courier New"/>
              </a:rPr>
              <a:t>in attrs) </a:t>
            </a:r>
            <a:r>
              <a:rPr lang="en-US" sz="1600" dirty="0" smtClean="0">
                <a:solidFill>
                  <a:schemeClr val="bg2"/>
                </a:solidFill>
                <a:latin typeface="Courier New"/>
                <a:cs typeface="Courier New"/>
              </a:rPr>
              <a:t>{</a:t>
            </a:r>
            <a:endParaRPr lang="en-US" sz="1600" dirty="0">
              <a:solidFill>
                <a:schemeClr val="bg2"/>
              </a:solidFill>
              <a:latin typeface="Courier New"/>
              <a:cs typeface="Courier New"/>
            </a:endParaRPr>
          </a:p>
          <a:p>
            <a:pPr>
              <a:lnSpc>
                <a:spcPts val="1800"/>
              </a:lnSpc>
            </a:pPr>
            <a:r>
              <a:rPr lang="en-US" sz="1600" dirty="0">
                <a:solidFill>
                  <a:schemeClr val="bg2"/>
                </a:solidFill>
                <a:latin typeface="Courier New"/>
                <a:cs typeface="Courier New"/>
              </a:rPr>
              <a:t>      if (attrs.hasOwnProperty(attr)) </a:t>
            </a:r>
            <a:r>
              <a:rPr lang="en-US" sz="1600" dirty="0" smtClean="0">
                <a:solidFill>
                  <a:schemeClr val="bg2"/>
                </a:solidFill>
                <a:latin typeface="Courier New"/>
                <a:cs typeface="Courier New"/>
              </a:rPr>
              <a:t>{</a:t>
            </a:r>
            <a:endParaRPr lang="en-US" sz="1600" dirty="0">
              <a:solidFill>
                <a:schemeClr val="bg2"/>
              </a:solidFill>
              <a:latin typeface="Courier New"/>
              <a:cs typeface="Courier New"/>
            </a:endParaRPr>
          </a:p>
          <a:p>
            <a:pPr>
              <a:lnSpc>
                <a:spcPts val="1800"/>
              </a:lnSpc>
            </a:pPr>
            <a:r>
              <a:rPr lang="en-US" sz="1600" dirty="0">
                <a:solidFill>
                  <a:schemeClr val="bg2"/>
                </a:solidFill>
                <a:latin typeface="Courier New"/>
                <a:cs typeface="Courier New"/>
              </a:rPr>
              <a:t>        </a:t>
            </a:r>
            <a:r>
              <a:rPr lang="en-US" sz="1600" dirty="0" smtClean="0">
                <a:solidFill>
                  <a:schemeClr val="bg2"/>
                </a:solidFill>
                <a:latin typeface="Courier New"/>
                <a:cs typeface="Courier New"/>
              </a:rPr>
              <a:t> node.setAttribute</a:t>
            </a:r>
            <a:r>
              <a:rPr lang="en-US" sz="1600" dirty="0">
                <a:solidFill>
                  <a:schemeClr val="bg2"/>
                </a:solidFill>
                <a:latin typeface="Courier New"/>
                <a:cs typeface="Courier New"/>
              </a:rPr>
              <a:t>(attr, attrs[attr])</a:t>
            </a:r>
            <a:r>
              <a:rPr lang="en-US" sz="1600" dirty="0" smtClean="0">
                <a:solidFill>
                  <a:schemeClr val="bg2"/>
                </a:solidFill>
                <a:latin typeface="Courier New"/>
                <a:cs typeface="Courier New"/>
              </a:rPr>
              <a:t>;</a:t>
            </a:r>
            <a:endParaRPr lang="en-US" sz="1600" dirty="0">
              <a:solidFill>
                <a:schemeClr val="bg2"/>
              </a:solidFill>
              <a:latin typeface="Courier New"/>
              <a:cs typeface="Courier New"/>
            </a:endParaRPr>
          </a:p>
          <a:p>
            <a:pPr>
              <a:lnSpc>
                <a:spcPts val="1800"/>
              </a:lnSpc>
            </a:pPr>
            <a:r>
              <a:rPr lang="en-US" sz="1600" dirty="0">
                <a:solidFill>
                  <a:schemeClr val="bg2"/>
                </a:solidFill>
                <a:latin typeface="Courier New"/>
                <a:cs typeface="Courier New"/>
              </a:rPr>
              <a:t>      </a:t>
            </a:r>
            <a:r>
              <a:rPr lang="en-US" sz="1600" dirty="0" smtClean="0">
                <a:solidFill>
                  <a:schemeClr val="bg2"/>
                </a:solidFill>
                <a:latin typeface="Courier New"/>
                <a:cs typeface="Courier New"/>
              </a:rPr>
              <a:t>}</a:t>
            </a:r>
            <a:endParaRPr lang="en-US" sz="1600" dirty="0">
              <a:solidFill>
                <a:schemeClr val="bg2"/>
              </a:solidFill>
              <a:latin typeface="Courier New"/>
              <a:cs typeface="Courier New"/>
            </a:endParaRPr>
          </a:p>
          <a:p>
            <a:pPr>
              <a:lnSpc>
                <a:spcPts val="1800"/>
              </a:lnSpc>
            </a:pPr>
            <a:r>
              <a:rPr lang="en-US" sz="1600" dirty="0">
                <a:solidFill>
                  <a:schemeClr val="bg2"/>
                </a:solidFill>
                <a:latin typeface="Courier New"/>
                <a:cs typeface="Courier New"/>
              </a:rPr>
              <a:t>   </a:t>
            </a:r>
            <a:r>
              <a:rPr lang="en-US" sz="1600" dirty="0" smtClean="0">
                <a:solidFill>
                  <a:schemeClr val="bg2"/>
                </a:solidFill>
                <a:latin typeface="Courier New"/>
                <a:cs typeface="Courier New"/>
              </a:rPr>
              <a:t>}</a:t>
            </a:r>
            <a:endParaRPr lang="en-US" sz="1600" dirty="0">
              <a:solidFill>
                <a:schemeClr val="bg2"/>
              </a:solidFill>
              <a:latin typeface="Courier New"/>
              <a:cs typeface="Courier New"/>
            </a:endParaRPr>
          </a:p>
          <a:p>
            <a:pPr>
              <a:lnSpc>
                <a:spcPts val="1800"/>
              </a:lnSpc>
            </a:pPr>
            <a:r>
              <a:rPr lang="en-US" sz="1600" dirty="0">
                <a:solidFill>
                  <a:schemeClr val="bg2"/>
                </a:solidFill>
                <a:latin typeface="Courier New"/>
                <a:cs typeface="Courier New"/>
              </a:rPr>
              <a:t>   </a:t>
            </a:r>
            <a:r>
              <a:rPr lang="en-US" sz="1600" dirty="0" smtClean="0">
                <a:solidFill>
                  <a:schemeClr val="bg2"/>
                </a:solidFill>
                <a:latin typeface="Courier New"/>
                <a:cs typeface="Courier New"/>
              </a:rPr>
              <a:t>return </a:t>
            </a:r>
            <a:r>
              <a:rPr lang="en-US" sz="1600" dirty="0">
                <a:solidFill>
                  <a:schemeClr val="bg2"/>
                </a:solidFill>
                <a:latin typeface="Courier New"/>
                <a:cs typeface="Courier New"/>
              </a:rPr>
              <a:t>node</a:t>
            </a:r>
            <a:r>
              <a:rPr lang="en-US" sz="1600" dirty="0" smtClean="0">
                <a:solidFill>
                  <a:schemeClr val="bg2"/>
                </a:solidFill>
                <a:latin typeface="Courier New"/>
                <a:cs typeface="Courier New"/>
              </a:rPr>
              <a:t>;</a:t>
            </a:r>
            <a:endParaRPr lang="en-US" sz="1600" dirty="0">
              <a:solidFill>
                <a:schemeClr val="bg2"/>
              </a:solidFill>
              <a:latin typeface="Courier New"/>
              <a:cs typeface="Courier New"/>
            </a:endParaRPr>
          </a:p>
          <a:p>
            <a:pPr>
              <a:lnSpc>
                <a:spcPts val="1800"/>
              </a:lnSpc>
            </a:pPr>
            <a:r>
              <a:rPr lang="en-US" sz="1600" dirty="0" smtClean="0">
                <a:solidFill>
                  <a:schemeClr val="bg2"/>
                </a:solidFill>
                <a:latin typeface="Courier New"/>
                <a:cs typeface="Courier New"/>
              </a:rPr>
              <a:t>},</a:t>
            </a:r>
          </a:p>
          <a:p>
            <a:pPr>
              <a:lnSpc>
                <a:spcPts val="1800"/>
              </a:lnSpc>
            </a:pPr>
            <a:r>
              <a:rPr lang="en-US" sz="1600" dirty="0" smtClean="0">
                <a:solidFill>
                  <a:schemeClr val="bg2"/>
                </a:solidFill>
                <a:latin typeface="Courier New"/>
                <a:cs typeface="Courier New"/>
              </a:rPr>
              <a:t>newNode = createNode("a", {id:"id1", href:"index.php"});</a:t>
            </a:r>
          </a:p>
          <a:p>
            <a:pPr>
              <a:lnSpc>
                <a:spcPts val="1800"/>
              </a:lnSpc>
            </a:pPr>
            <a:endParaRPr lang="en-US" sz="1600" dirty="0">
              <a:solidFill>
                <a:schemeClr val="bg2"/>
              </a:solidFill>
              <a:latin typeface="Courier New"/>
              <a:cs typeface="Courier New"/>
            </a:endParaRPr>
          </a:p>
          <a:p>
            <a:pPr>
              <a:lnSpc>
                <a:spcPts val="1800"/>
              </a:lnSpc>
            </a:pPr>
            <a:r>
              <a:rPr lang="en-US" sz="1600" dirty="0" smtClean="0">
                <a:solidFill>
                  <a:schemeClr val="bg2"/>
                </a:solidFill>
                <a:latin typeface="Courier New"/>
                <a:cs typeface="Courier New"/>
              </a:rPr>
              <a:t>// Add node</a:t>
            </a:r>
          </a:p>
          <a:p>
            <a:pPr>
              <a:lnSpc>
                <a:spcPts val="1800"/>
              </a:lnSpc>
            </a:pPr>
            <a:r>
              <a:rPr lang="en-US" sz="1600" dirty="0" smtClean="0">
                <a:solidFill>
                  <a:schemeClr val="bg2"/>
                </a:solidFill>
                <a:latin typeface="Courier New"/>
                <a:cs typeface="Courier New"/>
              </a:rPr>
              <a:t>document.getElementById('target').appendChild(newNode);</a:t>
            </a:r>
            <a:endParaRPr lang="en-US" sz="1600" dirty="0">
              <a:solidFill>
                <a:schemeClr val="bg2"/>
              </a:solidFill>
              <a:latin typeface="Courier New"/>
              <a:cs typeface="Courier New"/>
            </a:endParaRPr>
          </a:p>
        </p:txBody>
      </p:sp>
    </p:spTree>
    <p:custDataLst>
      <p:tags r:id="rId1"/>
    </p:custDataLst>
    <p:extLst>
      <p:ext uri="{BB962C8B-B14F-4D97-AF65-F5344CB8AC3E}">
        <p14:creationId xmlns:p14="http://schemas.microsoft.com/office/powerpoint/2010/main" val="262188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8488"/>
            <a:ext cx="8599488" cy="3529171"/>
          </a:xfrm>
        </p:spPr>
        <p:txBody>
          <a:bodyPr/>
          <a:lstStyle/>
          <a:p>
            <a:r>
              <a:rPr lang="fr-FR" noProof="0" dirty="0" smtClean="0"/>
              <a:t>Les pages Web d’aujourd’hui sont conçues pour être interactives</a:t>
            </a:r>
          </a:p>
          <a:p>
            <a:pPr lvl="1"/>
            <a:r>
              <a:rPr lang="fr-FR" noProof="0" dirty="0" smtClean="0"/>
              <a:t>Elles répondent aux événements générés par </a:t>
            </a:r>
            <a:r>
              <a:rPr lang="fr-FR" dirty="0" smtClean="0"/>
              <a:t>le navigateur ou l’utilisateur</a:t>
            </a:r>
            <a:endParaRPr lang="fr-FR" noProof="0" dirty="0" smtClean="0"/>
          </a:p>
          <a:p>
            <a:r>
              <a:rPr lang="fr-FR" noProof="0" dirty="0" smtClean="0"/>
              <a:t>Les navigateurs permettent à JavaScript de traiter ces événements</a:t>
            </a:r>
          </a:p>
          <a:p>
            <a:pPr lvl="1"/>
            <a:r>
              <a:rPr lang="fr-FR" noProof="0" dirty="0" smtClean="0"/>
              <a:t>On peut maintenant personnaliser les pages Web pour gérer les interactions des utilisateurs</a:t>
            </a:r>
          </a:p>
          <a:p>
            <a:r>
              <a:rPr lang="fr-FR" noProof="0" dirty="0" smtClean="0"/>
              <a:t>JavaScript peut également générer des événements</a:t>
            </a:r>
          </a:p>
          <a:p>
            <a:pPr lvl="1"/>
            <a:r>
              <a:rPr lang="fr-FR" noProof="0" dirty="0" smtClean="0"/>
              <a:t>Ce qui permet de simuler l’interaction</a:t>
            </a:r>
          </a:p>
          <a:p>
            <a:pPr lvl="2"/>
            <a:r>
              <a:rPr lang="fr-FR" noProof="0" dirty="0" smtClean="0"/>
              <a:t>Affecter un événement clic à un bouton de formulaire donné</a:t>
            </a:r>
          </a:p>
          <a:p>
            <a:pPr lvl="2"/>
            <a:r>
              <a:rPr lang="fr-FR" noProof="0" dirty="0" smtClean="0"/>
              <a:t>Envoyer un formulaire à la place d’un utilisateur</a:t>
            </a:r>
          </a:p>
          <a:p>
            <a:endParaRPr lang="fr-FR" noProof="0" dirty="0"/>
          </a:p>
        </p:txBody>
      </p:sp>
      <p:sp>
        <p:nvSpPr>
          <p:cNvPr id="2" name="Title 1"/>
          <p:cNvSpPr>
            <a:spLocks noGrp="1"/>
          </p:cNvSpPr>
          <p:nvPr>
            <p:ph type="title"/>
          </p:nvPr>
        </p:nvSpPr>
        <p:spPr/>
        <p:txBody>
          <a:bodyPr/>
          <a:lstStyle/>
          <a:p>
            <a:r>
              <a:rPr lang="fr-FR" noProof="0" dirty="0" smtClean="0"/>
              <a:t>Programmer avec des événements</a:t>
            </a:r>
            <a:endParaRPr lang="fr-FR" noProof="0" dirty="0"/>
          </a:p>
        </p:txBody>
      </p:sp>
    </p:spTree>
    <p:custDataLst>
      <p:tags r:id="rId1"/>
    </p:custDataLst>
    <p:extLst>
      <p:ext uri="{BB962C8B-B14F-4D97-AF65-F5344CB8AC3E}">
        <p14:creationId xmlns:p14="http://schemas.microsoft.com/office/powerpoint/2010/main" val="3291688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8488"/>
            <a:ext cx="8599488" cy="5339923"/>
          </a:xfrm>
        </p:spPr>
        <p:txBody>
          <a:bodyPr/>
          <a:lstStyle/>
          <a:p>
            <a:r>
              <a:rPr lang="fr-FR" noProof="0" dirty="0" smtClean="0"/>
              <a:t>La programmation événementielle est un modèle asynchrone</a:t>
            </a:r>
          </a:p>
          <a:p>
            <a:pPr lvl="1"/>
            <a:r>
              <a:rPr lang="fr-FR" noProof="0" dirty="0" smtClean="0"/>
              <a:t>Le code n’est pas appelé dans un ordre prédéfini (synchrone)</a:t>
            </a:r>
          </a:p>
          <a:p>
            <a:pPr lvl="1"/>
            <a:r>
              <a:rPr lang="fr-FR" noProof="0" dirty="0" smtClean="0"/>
              <a:t>Les fonctions sont enregistrées pour être appelées quand un événement donné se produit</a:t>
            </a:r>
          </a:p>
          <a:p>
            <a:pPr lvl="1"/>
            <a:r>
              <a:rPr lang="fr-FR" noProof="0" dirty="0" smtClean="0"/>
              <a:t>Puis le code est appelé quand cet événement a lieu</a:t>
            </a:r>
          </a:p>
          <a:p>
            <a:pPr lvl="2"/>
            <a:r>
              <a:rPr lang="fr-FR" noProof="0" dirty="0" smtClean="0"/>
              <a:t>L’utilisateur pourrait cliquer ou taper à n’importe quel moment</a:t>
            </a:r>
          </a:p>
          <a:p>
            <a:r>
              <a:rPr lang="fr-FR" noProof="0" dirty="0" smtClean="0"/>
              <a:t>Un peu de terminologie</a:t>
            </a:r>
          </a:p>
          <a:p>
            <a:pPr lvl="1"/>
            <a:r>
              <a:rPr lang="fr-FR" noProof="0" dirty="0" smtClean="0"/>
              <a:t>Type d’événement</a:t>
            </a:r>
          </a:p>
          <a:p>
            <a:pPr lvl="2"/>
            <a:r>
              <a:rPr lang="fr-FR" noProof="0" dirty="0" smtClean="0"/>
              <a:t>Indique de quelle sorte d’événement il s’agit</a:t>
            </a:r>
          </a:p>
          <a:p>
            <a:pPr lvl="1"/>
            <a:r>
              <a:rPr lang="fr-FR" noProof="0" dirty="0" smtClean="0"/>
              <a:t>Cible de l’événement</a:t>
            </a:r>
          </a:p>
          <a:p>
            <a:pPr lvl="2"/>
            <a:r>
              <a:rPr lang="fr-FR" noProof="0" dirty="0" smtClean="0"/>
              <a:t>L’objet sur lequel l’événement a eu lieu ou auquel il est associé</a:t>
            </a:r>
          </a:p>
          <a:p>
            <a:pPr lvl="1"/>
            <a:r>
              <a:rPr lang="fr-FR" dirty="0" err="1"/>
              <a:t>Gestionnaire</a:t>
            </a:r>
            <a:r>
              <a:rPr lang="fr-FR" dirty="0"/>
              <a:t> </a:t>
            </a:r>
            <a:r>
              <a:rPr lang="fr-FR" noProof="0" dirty="0" smtClean="0"/>
              <a:t>d'événement</a:t>
            </a:r>
          </a:p>
          <a:p>
            <a:pPr lvl="2"/>
            <a:r>
              <a:rPr lang="fr-FR" noProof="0" dirty="0" smtClean="0"/>
              <a:t>Fonction qui traite l’événement</a:t>
            </a:r>
          </a:p>
          <a:p>
            <a:pPr lvl="1"/>
            <a:r>
              <a:rPr lang="fr-FR" noProof="0" dirty="0" smtClean="0"/>
              <a:t>Objet événement</a:t>
            </a:r>
          </a:p>
          <a:p>
            <a:pPr lvl="2"/>
            <a:r>
              <a:rPr lang="fr-FR" noProof="0" dirty="0" smtClean="0"/>
              <a:t>Objet qui contient les détails de l’événement spécifique survenu</a:t>
            </a:r>
          </a:p>
          <a:p>
            <a:pPr lvl="2"/>
            <a:r>
              <a:rPr lang="fr-FR" noProof="0" dirty="0" smtClean="0"/>
              <a:t>Tous les événements ont une cible et un type</a:t>
            </a:r>
          </a:p>
          <a:p>
            <a:pPr lvl="2"/>
            <a:r>
              <a:rPr lang="fr-FR" noProof="0" dirty="0" smtClean="0"/>
              <a:t>Des événements différents auront des détails spécifiques</a:t>
            </a:r>
          </a:p>
        </p:txBody>
      </p:sp>
      <p:sp>
        <p:nvSpPr>
          <p:cNvPr id="2" name="Title 1"/>
          <p:cNvSpPr>
            <a:spLocks noGrp="1"/>
          </p:cNvSpPr>
          <p:nvPr>
            <p:ph type="title"/>
          </p:nvPr>
        </p:nvSpPr>
        <p:spPr/>
        <p:txBody>
          <a:bodyPr/>
          <a:lstStyle/>
          <a:p>
            <a:r>
              <a:rPr lang="fr-FR" dirty="0"/>
              <a:t>Programmer avec des événements</a:t>
            </a:r>
            <a:endParaRPr lang="fr-FR" noProof="0" dirty="0"/>
          </a:p>
        </p:txBody>
      </p:sp>
    </p:spTree>
    <p:custDataLst>
      <p:tags r:id="rId1"/>
    </p:custDataLst>
    <p:extLst>
      <p:ext uri="{BB962C8B-B14F-4D97-AF65-F5344CB8AC3E}">
        <p14:creationId xmlns:p14="http://schemas.microsoft.com/office/powerpoint/2010/main" val="713560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8488"/>
            <a:ext cx="8599488" cy="2185214"/>
          </a:xfrm>
        </p:spPr>
        <p:txBody>
          <a:bodyPr/>
          <a:lstStyle/>
          <a:p>
            <a:r>
              <a:rPr lang="fr-FR" noProof="0" dirty="0" smtClean="0"/>
              <a:t>Il existe de nombreux types d’événements différents</a:t>
            </a:r>
          </a:p>
          <a:p>
            <a:pPr lvl="1"/>
            <a:r>
              <a:rPr lang="fr-FR" noProof="0" dirty="0" smtClean="0"/>
              <a:t>Événements des fenêtres</a:t>
            </a:r>
          </a:p>
          <a:p>
            <a:pPr lvl="1"/>
            <a:r>
              <a:rPr lang="fr-FR" noProof="0" dirty="0" smtClean="0"/>
              <a:t>Événements des formulaires</a:t>
            </a:r>
          </a:p>
          <a:p>
            <a:pPr lvl="1"/>
            <a:r>
              <a:rPr lang="fr-FR" noProof="0" dirty="0" smtClean="0"/>
              <a:t>Événements de la  souris</a:t>
            </a:r>
          </a:p>
          <a:p>
            <a:pPr lvl="1"/>
            <a:r>
              <a:rPr lang="fr-FR" noProof="0" dirty="0" smtClean="0"/>
              <a:t>Événements du clavier</a:t>
            </a:r>
          </a:p>
          <a:p>
            <a:pPr lvl="1"/>
            <a:r>
              <a:rPr lang="fr-FR" noProof="0" dirty="0" smtClean="0"/>
              <a:t>Événements HTML5</a:t>
            </a:r>
          </a:p>
          <a:p>
            <a:pPr lvl="1"/>
            <a:r>
              <a:rPr lang="fr-FR" noProof="0" dirty="0" smtClean="0"/>
              <a:t>Événements </a:t>
            </a:r>
            <a:r>
              <a:rPr lang="fr-FR" noProof="0" dirty="0" smtClean="0"/>
              <a:t>des écrans tactiles et des mobiles</a:t>
            </a:r>
          </a:p>
        </p:txBody>
      </p:sp>
      <p:sp>
        <p:nvSpPr>
          <p:cNvPr id="2" name="Title 1"/>
          <p:cNvSpPr>
            <a:spLocks noGrp="1"/>
          </p:cNvSpPr>
          <p:nvPr>
            <p:ph type="title"/>
          </p:nvPr>
        </p:nvSpPr>
        <p:spPr/>
        <p:txBody>
          <a:bodyPr/>
          <a:lstStyle/>
          <a:p>
            <a:r>
              <a:rPr lang="fr-FR" noProof="0" dirty="0" smtClean="0"/>
              <a:t>Types d’événements</a:t>
            </a:r>
            <a:endParaRPr lang="fr-FR" noProof="0" dirty="0"/>
          </a:p>
        </p:txBody>
      </p:sp>
    </p:spTree>
    <p:custDataLst>
      <p:tags r:id="rId1"/>
    </p:custDataLst>
    <p:extLst>
      <p:ext uri="{BB962C8B-B14F-4D97-AF65-F5344CB8AC3E}">
        <p14:creationId xmlns:p14="http://schemas.microsoft.com/office/powerpoint/2010/main" val="2296285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8488"/>
            <a:ext cx="8599488" cy="671979"/>
          </a:xfrm>
        </p:spPr>
        <p:txBody>
          <a:bodyPr/>
          <a:lstStyle/>
          <a:p>
            <a:r>
              <a:rPr lang="fr-FR" noProof="0" dirty="0" smtClean="0"/>
              <a:t>Les différents éléments prennent en charge des événements différents</a:t>
            </a:r>
          </a:p>
          <a:p>
            <a:pPr lvl="1"/>
            <a:r>
              <a:rPr lang="fr-FR" noProof="0" dirty="0" smtClean="0"/>
              <a:t>Quelques gestionnaires d'événements courants :</a:t>
            </a:r>
            <a:endParaRPr lang="fr-FR" noProof="0" dirty="0"/>
          </a:p>
        </p:txBody>
      </p:sp>
      <p:sp>
        <p:nvSpPr>
          <p:cNvPr id="2" name="Title 1"/>
          <p:cNvSpPr>
            <a:spLocks noGrp="1"/>
          </p:cNvSpPr>
          <p:nvPr>
            <p:ph type="title"/>
          </p:nvPr>
        </p:nvSpPr>
        <p:spPr/>
        <p:txBody>
          <a:bodyPr/>
          <a:lstStyle/>
          <a:p>
            <a:r>
              <a:rPr lang="fr-FR" dirty="0"/>
              <a:t>Types d’événements</a:t>
            </a:r>
            <a:endParaRPr lang="fr-FR" noProof="0" dirty="0"/>
          </a:p>
        </p:txBody>
      </p:sp>
      <p:graphicFrame>
        <p:nvGraphicFramePr>
          <p:cNvPr id="4" name="Group 54"/>
          <p:cNvGraphicFramePr>
            <a:graphicFrameLocks noGrp="1"/>
          </p:cNvGraphicFramePr>
          <p:nvPr>
            <p:extLst>
              <p:ext uri="{D42A27DB-BD31-4B8C-83A1-F6EECF244321}">
                <p14:modId xmlns:p14="http://schemas.microsoft.com/office/powerpoint/2010/main" val="2408292560"/>
              </p:ext>
            </p:extLst>
          </p:nvPr>
        </p:nvGraphicFramePr>
        <p:xfrm>
          <a:off x="213749" y="1541447"/>
          <a:ext cx="8725934" cy="2518664"/>
        </p:xfrm>
        <a:graphic>
          <a:graphicData uri="http://schemas.openxmlformats.org/drawingml/2006/table">
            <a:tbl>
              <a:tblPr/>
              <a:tblGrid>
                <a:gridCol w="1438779"/>
                <a:gridCol w="2318034"/>
                <a:gridCol w="4969121"/>
              </a:tblGrid>
              <a:tr h="0">
                <a:tc>
                  <a:txBody>
                    <a:bodyPr/>
                    <a:lstStyle/>
                    <a:p>
                      <a:pPr marL="0" marR="0" lvl="0" indent="0" algn="ctr"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600" b="1" i="0" u="none" strike="noStrike" cap="none" normalizeH="0" baseline="0" noProof="0" dirty="0" smtClean="0">
                          <a:ln>
                            <a:noFill/>
                          </a:ln>
                          <a:solidFill>
                            <a:schemeClr val="bg2"/>
                          </a:solidFill>
                          <a:effectLst/>
                          <a:latin typeface="Arial" charset="0"/>
                          <a:cs typeface="Times New Roman" pitchFamily="18" charset="0"/>
                        </a:rPr>
                        <a:t> Objet</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600" b="1" i="0" u="none" strike="noStrike" cap="none" normalizeH="0" baseline="0" noProof="0" dirty="0" smtClean="0">
                          <a:ln>
                            <a:noFill/>
                          </a:ln>
                          <a:solidFill>
                            <a:schemeClr val="bg2"/>
                          </a:solidFill>
                          <a:effectLst/>
                          <a:latin typeface="Arial" charset="0"/>
                          <a:cs typeface="Times New Roman" pitchFamily="18" charset="0"/>
                        </a:rPr>
                        <a:t>Balises HTML</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600" b="1" i="0" u="none" strike="noStrike" cap="none" normalizeH="0" baseline="0" noProof="0" dirty="0" smtClean="0">
                          <a:ln>
                            <a:noFill/>
                          </a:ln>
                          <a:solidFill>
                            <a:schemeClr val="bg2"/>
                          </a:solidFill>
                          <a:effectLst/>
                          <a:latin typeface="Arial" charset="0"/>
                          <a:cs typeface="Times New Roman" pitchFamily="18" charset="0"/>
                        </a:rPr>
                        <a:t>  Propriétés  du gestionnaire d'événement</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0800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800" b="0" i="0" u="none" strike="noStrike" cap="none" normalizeH="0" baseline="0" noProof="0" dirty="0" err="1" smtClean="0">
                          <a:ln>
                            <a:noFill/>
                          </a:ln>
                          <a:solidFill>
                            <a:schemeClr val="bg2"/>
                          </a:solidFill>
                          <a:effectLst/>
                          <a:latin typeface="Courier New" pitchFamily="49" charset="0"/>
                          <a:cs typeface="Courier New" pitchFamily="49" charset="0"/>
                        </a:rPr>
                        <a:t>Element</a:t>
                      </a:r>
                      <a:endParaRPr kumimoji="0" lang="fr-FR" sz="1800" b="0" i="0" u="none" strike="noStrike" cap="none" normalizeH="0" baseline="0" noProof="0" dirty="0" smtClean="0">
                        <a:ln>
                          <a:noFill/>
                        </a:ln>
                        <a:solidFill>
                          <a:schemeClr val="bg2"/>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Arial"/>
                          <a:cs typeface="Arial"/>
                        </a:rPr>
                        <a:t>La plupart des éléments HTML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err="1" smtClean="0">
                          <a:ln>
                            <a:noFill/>
                          </a:ln>
                          <a:solidFill>
                            <a:schemeClr val="bg2"/>
                          </a:solidFill>
                          <a:effectLst/>
                          <a:latin typeface="Courier New"/>
                          <a:cs typeface="Courier New"/>
                        </a:rPr>
                        <a:t>onclick</a:t>
                      </a:r>
                      <a:r>
                        <a:rPr kumimoji="0" lang="fr-FR" sz="1600" b="0" i="0" u="none" strike="noStrike" cap="none" normalizeH="0" baseline="0" noProof="0" dirty="0" smtClean="0">
                          <a:ln>
                            <a:noFill/>
                          </a:ln>
                          <a:solidFill>
                            <a:schemeClr val="bg2"/>
                          </a:solidFill>
                          <a:effectLst/>
                          <a:latin typeface="+mn-lt"/>
                          <a:cs typeface="Courier New"/>
                        </a:rPr>
                        <a:t>, </a:t>
                      </a:r>
                      <a:r>
                        <a:rPr kumimoji="0" lang="fr-FR" sz="1600" b="0" i="0" u="none" strike="noStrike" cap="none" normalizeH="0" baseline="0" noProof="0" dirty="0" err="1" smtClean="0">
                          <a:ln>
                            <a:noFill/>
                          </a:ln>
                          <a:solidFill>
                            <a:schemeClr val="bg2"/>
                          </a:solidFill>
                          <a:effectLst/>
                          <a:latin typeface="Courier New"/>
                          <a:cs typeface="Courier New"/>
                        </a:rPr>
                        <a:t>ondblclick</a:t>
                      </a:r>
                      <a:r>
                        <a:rPr kumimoji="0" lang="fr-FR" sz="1600" b="0" i="0" u="none" strike="noStrike" cap="none" normalizeH="0" baseline="0" noProof="0" dirty="0" smtClean="0">
                          <a:ln>
                            <a:noFill/>
                          </a:ln>
                          <a:solidFill>
                            <a:schemeClr val="bg2"/>
                          </a:solidFill>
                          <a:effectLst/>
                          <a:latin typeface="+mn-lt"/>
                          <a:cs typeface="Courier New"/>
                        </a:rPr>
                        <a:t>, </a:t>
                      </a:r>
                      <a:r>
                        <a:rPr kumimoji="0" lang="fr-FR" sz="1600" b="0" i="0" u="none" strike="noStrike" cap="none" normalizeH="0" baseline="0" noProof="0" dirty="0" err="1" smtClean="0">
                          <a:ln>
                            <a:noFill/>
                          </a:ln>
                          <a:solidFill>
                            <a:schemeClr val="bg2"/>
                          </a:solidFill>
                          <a:effectLst/>
                          <a:latin typeface="Courier New"/>
                          <a:cs typeface="Courier New"/>
                        </a:rPr>
                        <a:t>onchange</a:t>
                      </a:r>
                      <a:r>
                        <a:rPr kumimoji="0" lang="fr-FR" sz="1600" b="0" i="0" u="none" strike="noStrike" cap="none" normalizeH="0" baseline="0" noProof="0" dirty="0" smtClean="0">
                          <a:ln>
                            <a:noFill/>
                          </a:ln>
                          <a:solidFill>
                            <a:schemeClr val="bg2"/>
                          </a:solidFill>
                          <a:effectLst/>
                          <a:latin typeface="+mn-lt"/>
                          <a:cs typeface="Courier New"/>
                        </a:rPr>
                        <a:t>, </a:t>
                      </a:r>
                      <a:r>
                        <a:rPr kumimoji="0" lang="fr-FR" sz="1600" b="0" i="0" u="none" strike="noStrike" cap="none" normalizeH="0" baseline="0" noProof="0" dirty="0" err="1" smtClean="0">
                          <a:ln>
                            <a:noFill/>
                          </a:ln>
                          <a:solidFill>
                            <a:schemeClr val="bg2"/>
                          </a:solidFill>
                          <a:effectLst/>
                          <a:latin typeface="Courier New"/>
                          <a:cs typeface="Courier New"/>
                        </a:rPr>
                        <a:t>onfocus</a:t>
                      </a:r>
                      <a:r>
                        <a:rPr kumimoji="0" lang="fr-FR" sz="1600" b="0" i="0" u="none" strike="noStrike" cap="none" normalizeH="0" baseline="0" noProof="0" dirty="0" smtClean="0">
                          <a:ln>
                            <a:noFill/>
                          </a:ln>
                          <a:solidFill>
                            <a:schemeClr val="bg2"/>
                          </a:solidFill>
                          <a:effectLst/>
                          <a:latin typeface="+mn-lt"/>
                          <a:cs typeface="Courier New"/>
                        </a:rPr>
                        <a:t>, </a:t>
                      </a:r>
                      <a:r>
                        <a:rPr kumimoji="0" lang="fr-FR" sz="1600" b="0" i="0" u="none" strike="noStrike" cap="none" normalizeH="0" baseline="0" noProof="0" dirty="0" err="1" smtClean="0">
                          <a:ln>
                            <a:noFill/>
                          </a:ln>
                          <a:solidFill>
                            <a:schemeClr val="bg2"/>
                          </a:solidFill>
                          <a:effectLst/>
                          <a:latin typeface="Courier New"/>
                          <a:cs typeface="Courier New"/>
                        </a:rPr>
                        <a:t>onblur</a:t>
                      </a:r>
                      <a:r>
                        <a:rPr kumimoji="0" lang="fr-FR" sz="1600" b="0" i="0" u="none" strike="noStrike" cap="none" normalizeH="0" baseline="0" noProof="0" dirty="0" smtClean="0">
                          <a:ln>
                            <a:noFill/>
                          </a:ln>
                          <a:solidFill>
                            <a:schemeClr val="bg2"/>
                          </a:solidFill>
                          <a:effectLst/>
                          <a:latin typeface="+mn-lt"/>
                          <a:cs typeface="Courier New"/>
                        </a:rPr>
                        <a:t>, </a:t>
                      </a:r>
                      <a:r>
                        <a:rPr kumimoji="0" lang="fr-FR" sz="1600" b="0" i="0" u="none" strike="noStrike" cap="none" normalizeH="0" baseline="0" noProof="0" dirty="0" err="1" smtClean="0">
                          <a:ln>
                            <a:noFill/>
                          </a:ln>
                          <a:solidFill>
                            <a:schemeClr val="bg2"/>
                          </a:solidFill>
                          <a:effectLst/>
                          <a:latin typeface="Courier New"/>
                          <a:cs typeface="Courier New"/>
                        </a:rPr>
                        <a:t>onmouseover</a:t>
                      </a:r>
                      <a:r>
                        <a:rPr kumimoji="0" lang="fr-FR" sz="1600" b="0" i="0" u="none" strike="noStrike" cap="none" normalizeH="0" baseline="0" noProof="0" dirty="0" smtClean="0">
                          <a:ln>
                            <a:noFill/>
                          </a:ln>
                          <a:solidFill>
                            <a:schemeClr val="bg2"/>
                          </a:solidFill>
                          <a:effectLst/>
                          <a:latin typeface="+mn-lt"/>
                          <a:cs typeface="Courier New"/>
                        </a:rPr>
                        <a:t>, </a:t>
                      </a:r>
                      <a:r>
                        <a:rPr kumimoji="0" lang="fr-FR" sz="1600" b="0" i="0" u="none" strike="noStrike" cap="none" normalizeH="0" baseline="0" noProof="0" dirty="0" err="1" smtClean="0">
                          <a:ln>
                            <a:noFill/>
                          </a:ln>
                          <a:solidFill>
                            <a:schemeClr val="bg2"/>
                          </a:solidFill>
                          <a:effectLst/>
                          <a:latin typeface="Courier New"/>
                          <a:cs typeface="Courier New"/>
                        </a:rPr>
                        <a:t>onmouseout</a:t>
                      </a:r>
                      <a:r>
                        <a:rPr kumimoji="0" lang="fr-FR" sz="1600" b="0" i="0" u="none" strike="noStrike" cap="none" normalizeH="0" baseline="0" noProof="0" dirty="0" smtClean="0">
                          <a:ln>
                            <a:noFill/>
                          </a:ln>
                          <a:solidFill>
                            <a:schemeClr val="bg2"/>
                          </a:solidFill>
                          <a:effectLst/>
                          <a:latin typeface="+mn-lt"/>
                          <a:cs typeface="Courier New"/>
                        </a:rPr>
                        <a:t>, </a:t>
                      </a:r>
                      <a:r>
                        <a:rPr kumimoji="0" lang="fr-FR" sz="1600" b="0" i="0" u="none" strike="noStrike" cap="none" normalizeH="0" baseline="0" noProof="0" dirty="0" err="1" smtClean="0">
                          <a:ln>
                            <a:noFill/>
                          </a:ln>
                          <a:solidFill>
                            <a:schemeClr val="bg2"/>
                          </a:solidFill>
                          <a:effectLst/>
                          <a:latin typeface="Courier New"/>
                          <a:cs typeface="Courier New"/>
                        </a:rPr>
                        <a:t>onmousedown</a:t>
                      </a:r>
                      <a:r>
                        <a:rPr kumimoji="0" lang="fr-FR" sz="1600" b="0" i="0" u="none" strike="noStrike" cap="none" normalizeH="0" baseline="0" noProof="0" dirty="0" smtClean="0">
                          <a:ln>
                            <a:noFill/>
                          </a:ln>
                          <a:solidFill>
                            <a:schemeClr val="bg2"/>
                          </a:solidFill>
                          <a:effectLst/>
                          <a:latin typeface="+mn-lt"/>
                          <a:cs typeface="Courier New"/>
                        </a:rPr>
                        <a:t>, </a:t>
                      </a:r>
                      <a:r>
                        <a:rPr kumimoji="0" lang="fr-FR" sz="1600" b="0" i="0" u="none" strike="noStrike" cap="none" normalizeH="0" baseline="0" noProof="0" dirty="0" err="1" smtClean="0">
                          <a:ln>
                            <a:noFill/>
                          </a:ln>
                          <a:solidFill>
                            <a:schemeClr val="bg2"/>
                          </a:solidFill>
                          <a:effectLst/>
                          <a:latin typeface="Courier New"/>
                          <a:cs typeface="Courier New"/>
                        </a:rPr>
                        <a:t>onmouseup</a:t>
                      </a:r>
                      <a:r>
                        <a:rPr kumimoji="0" lang="fr-FR" sz="1600" b="0" i="0" u="none" strike="noStrike" cap="none" normalizeH="0" baseline="0" noProof="0" dirty="0" smtClean="0">
                          <a:ln>
                            <a:noFill/>
                          </a:ln>
                          <a:solidFill>
                            <a:schemeClr val="bg2"/>
                          </a:solidFill>
                          <a:effectLst/>
                          <a:latin typeface="+mn-lt"/>
                          <a:cs typeface="Courier New"/>
                        </a:rPr>
                        <a:t>, </a:t>
                      </a:r>
                      <a:r>
                        <a:rPr kumimoji="0" lang="fr-FR" sz="1600" b="0" i="0" u="none" strike="noStrike" cap="none" normalizeH="0" baseline="0" noProof="0" dirty="0" err="1" smtClean="0">
                          <a:ln>
                            <a:noFill/>
                          </a:ln>
                          <a:solidFill>
                            <a:schemeClr val="bg2"/>
                          </a:solidFill>
                          <a:effectLst/>
                          <a:latin typeface="Courier New"/>
                          <a:cs typeface="Courier New"/>
                        </a:rPr>
                        <a:t>onmousemove</a:t>
                      </a:r>
                      <a:r>
                        <a:rPr kumimoji="0" lang="fr-FR" sz="1600" b="0" i="0" u="none" strike="noStrike" cap="none" normalizeH="0" baseline="0" noProof="0" dirty="0" smtClean="0">
                          <a:ln>
                            <a:noFill/>
                          </a:ln>
                          <a:solidFill>
                            <a:schemeClr val="bg2"/>
                          </a:solidFill>
                          <a:effectLst/>
                          <a:latin typeface="+mn-lt"/>
                          <a:cs typeface="Courier New"/>
                        </a:rPr>
                        <a:t>, </a:t>
                      </a:r>
                      <a:r>
                        <a:rPr kumimoji="0" lang="fr-FR" sz="1600" b="0" i="0" u="none" strike="noStrike" cap="none" normalizeH="0" baseline="0" noProof="0" dirty="0" err="1" smtClean="0">
                          <a:ln>
                            <a:noFill/>
                          </a:ln>
                          <a:solidFill>
                            <a:schemeClr val="bg2"/>
                          </a:solidFill>
                          <a:effectLst/>
                          <a:latin typeface="Courier New"/>
                          <a:cs typeface="Courier New"/>
                        </a:rPr>
                        <a:t>onkeyup</a:t>
                      </a:r>
                      <a:r>
                        <a:rPr kumimoji="0" lang="fr-FR" sz="1600" b="0" i="0" u="none" strike="noStrike" cap="none" normalizeH="0" baseline="0" noProof="0" dirty="0" smtClean="0">
                          <a:ln>
                            <a:noFill/>
                          </a:ln>
                          <a:solidFill>
                            <a:schemeClr val="bg2"/>
                          </a:solidFill>
                          <a:effectLst/>
                          <a:latin typeface="+mn-lt"/>
                          <a:cs typeface="Courier New"/>
                        </a:rPr>
                        <a:t>, </a:t>
                      </a:r>
                      <a:r>
                        <a:rPr kumimoji="0" lang="fr-FR" sz="1600" b="0" i="0" u="none" strike="noStrike" cap="none" normalizeH="0" baseline="0" noProof="0" dirty="0" err="1" smtClean="0">
                          <a:ln>
                            <a:noFill/>
                          </a:ln>
                          <a:solidFill>
                            <a:schemeClr val="bg2"/>
                          </a:solidFill>
                          <a:effectLst/>
                          <a:latin typeface="Courier New"/>
                          <a:cs typeface="Courier New"/>
                        </a:rPr>
                        <a:t>onkeydown</a:t>
                      </a:r>
                      <a:r>
                        <a:rPr kumimoji="0" lang="fr-FR" sz="1600" b="0" i="0" u="none" strike="noStrike" cap="none" normalizeH="0" baseline="0" noProof="0" dirty="0" smtClean="0">
                          <a:ln>
                            <a:noFill/>
                          </a:ln>
                          <a:solidFill>
                            <a:schemeClr val="bg2"/>
                          </a:solidFill>
                          <a:effectLst/>
                          <a:latin typeface="+mn-lt"/>
                          <a:cs typeface="Courier New"/>
                        </a:rPr>
                        <a:t>, </a:t>
                      </a:r>
                      <a:r>
                        <a:rPr kumimoji="0" lang="fr-FR" sz="1600" b="0" i="0" u="none" strike="noStrike" cap="none" normalizeH="0" baseline="0" noProof="0" dirty="0" err="1" smtClean="0">
                          <a:ln>
                            <a:noFill/>
                          </a:ln>
                          <a:solidFill>
                            <a:schemeClr val="bg2"/>
                          </a:solidFill>
                          <a:effectLst/>
                          <a:latin typeface="Courier New"/>
                          <a:cs typeface="Courier New"/>
                        </a:rPr>
                        <a:t>onkeypress</a:t>
                      </a:r>
                      <a:endParaRPr kumimoji="0" lang="fr-FR" sz="1600" b="0" i="0" u="none" strike="noStrike" cap="none" normalizeH="0" baseline="0" noProof="0" dirty="0" smtClean="0">
                        <a:ln>
                          <a:noFill/>
                        </a:ln>
                        <a:solidFill>
                          <a:schemeClr val="bg2"/>
                        </a:solidFill>
                        <a:effectLst/>
                        <a:latin typeface="Courier New"/>
                        <a:cs typeface="Courier New"/>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0960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800" b="0" i="0" u="none" strike="noStrike" cap="none" normalizeH="0" baseline="0" noProof="0" dirty="0" smtClean="0">
                          <a:ln>
                            <a:noFill/>
                          </a:ln>
                          <a:solidFill>
                            <a:schemeClr val="bg2"/>
                          </a:solidFill>
                          <a:effectLst/>
                          <a:latin typeface="Courier New" pitchFamily="49" charset="0"/>
                          <a:cs typeface="Courier New" pitchFamily="49" charset="0"/>
                        </a:rPr>
                        <a:t>Image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&lt;</a:t>
                      </a:r>
                      <a:r>
                        <a:rPr kumimoji="0" lang="fr-FR" sz="1600" b="0" i="0" u="none" strike="noStrike" cap="none" normalizeH="0" baseline="0" noProof="0" dirty="0" err="1" smtClean="0">
                          <a:ln>
                            <a:noFill/>
                          </a:ln>
                          <a:solidFill>
                            <a:schemeClr val="bg2"/>
                          </a:solidFill>
                          <a:effectLst/>
                          <a:latin typeface="Courier New" pitchFamily="49" charset="0"/>
                          <a:cs typeface="Courier New" pitchFamily="49" charset="0"/>
                        </a:rPr>
                        <a:t>img</a:t>
                      </a: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err="1" smtClean="0">
                          <a:ln>
                            <a:noFill/>
                          </a:ln>
                          <a:solidFill>
                            <a:schemeClr val="bg2"/>
                          </a:solidFill>
                          <a:effectLst/>
                          <a:latin typeface="Courier New"/>
                          <a:cs typeface="Courier New"/>
                        </a:rPr>
                        <a:t>onabort</a:t>
                      </a:r>
                      <a:r>
                        <a:rPr kumimoji="0" lang="fr-FR" sz="1600" b="0" i="0" u="none" strike="noStrike" cap="none" normalizeH="0" baseline="0" noProof="0" dirty="0" smtClean="0">
                          <a:ln>
                            <a:noFill/>
                          </a:ln>
                          <a:solidFill>
                            <a:schemeClr val="bg2"/>
                          </a:solidFill>
                          <a:effectLst/>
                          <a:latin typeface="+mn-lt"/>
                          <a:cs typeface="Courier New"/>
                        </a:rPr>
                        <a:t>, </a:t>
                      </a:r>
                      <a:r>
                        <a:rPr kumimoji="0" lang="fr-FR" sz="1600" b="0" i="0" u="none" strike="noStrike" cap="none" normalizeH="0" baseline="0" noProof="0" dirty="0" err="1" smtClean="0">
                          <a:ln>
                            <a:noFill/>
                          </a:ln>
                          <a:solidFill>
                            <a:schemeClr val="bg2"/>
                          </a:solidFill>
                          <a:effectLst/>
                          <a:latin typeface="Courier New"/>
                          <a:cs typeface="Courier New"/>
                        </a:rPr>
                        <a:t>onerror</a:t>
                      </a:r>
                      <a:r>
                        <a:rPr kumimoji="0" lang="fr-FR" sz="1600" b="0" i="0" u="none" strike="noStrike" cap="none" normalizeH="0" baseline="0" noProof="0" dirty="0" smtClean="0">
                          <a:ln>
                            <a:noFill/>
                          </a:ln>
                          <a:solidFill>
                            <a:schemeClr val="bg2"/>
                          </a:solidFill>
                          <a:effectLst/>
                          <a:latin typeface="+mn-lt"/>
                          <a:cs typeface="Courier New"/>
                        </a:rPr>
                        <a:t>, </a:t>
                      </a:r>
                      <a:r>
                        <a:rPr kumimoji="0" lang="fr-FR" sz="1600" b="0" i="0" u="none" strike="noStrike" cap="none" normalizeH="0" baseline="0" noProof="0" dirty="0" err="1" smtClean="0">
                          <a:ln>
                            <a:noFill/>
                          </a:ln>
                          <a:solidFill>
                            <a:schemeClr val="bg2"/>
                          </a:solidFill>
                          <a:effectLst/>
                          <a:latin typeface="Courier New"/>
                          <a:cs typeface="Courier New"/>
                        </a:rPr>
                        <a:t>onload</a:t>
                      </a:r>
                      <a:r>
                        <a:rPr kumimoji="0" lang="fr-FR" sz="1600" b="0" i="0" u="none" strike="noStrike" cap="none" normalizeH="0" baseline="0" noProof="0" dirty="0" smtClean="0">
                          <a:ln>
                            <a:noFill/>
                          </a:ln>
                          <a:solidFill>
                            <a:schemeClr val="bg2"/>
                          </a:solidFill>
                          <a:effectLst/>
                          <a:latin typeface="Courier New"/>
                          <a:cs typeface="Courier New"/>
                        </a:rPr>
                        <a:t> </a:t>
                      </a:r>
                    </a:p>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Arial"/>
                          <a:cs typeface="Arial"/>
                        </a:rPr>
                        <a:t>Plus tous les gestionnaires d’éléments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0800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800" b="0" i="0" u="none" strike="noStrike" cap="none" normalizeH="0" baseline="0" noProof="0" dirty="0" err="1" smtClean="0">
                          <a:ln>
                            <a:noFill/>
                          </a:ln>
                          <a:solidFill>
                            <a:schemeClr val="bg2"/>
                          </a:solidFill>
                          <a:effectLst/>
                          <a:latin typeface="Courier New" pitchFamily="49" charset="0"/>
                          <a:cs typeface="Courier New" pitchFamily="49" charset="0"/>
                        </a:rPr>
                        <a:t>Window</a:t>
                      </a:r>
                      <a:endParaRPr kumimoji="0" lang="fr-FR" sz="1800" b="0" i="0" u="none" strike="noStrike" cap="none" normalizeH="0" baseline="0" noProof="0" dirty="0" smtClean="0">
                        <a:ln>
                          <a:noFill/>
                        </a:ln>
                        <a:solidFill>
                          <a:schemeClr val="bg2"/>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&lt;body&gt;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err="1" smtClean="0">
                          <a:ln>
                            <a:noFill/>
                          </a:ln>
                          <a:solidFill>
                            <a:schemeClr val="bg2"/>
                          </a:solidFill>
                          <a:effectLst/>
                          <a:latin typeface="Courier New" pitchFamily="49" charset="0"/>
                          <a:cs typeface="Courier New" pitchFamily="49" charset="0"/>
                        </a:rPr>
                        <a:t>onblur</a:t>
                      </a:r>
                      <a:r>
                        <a:rPr kumimoji="0" lang="fr-FR" sz="1600" b="0" i="0" u="none" strike="noStrike" cap="none" normalizeH="0" baseline="0" noProof="0" dirty="0" smtClean="0">
                          <a:ln>
                            <a:noFill/>
                          </a:ln>
                          <a:solidFill>
                            <a:schemeClr val="bg2"/>
                          </a:solidFill>
                          <a:effectLst/>
                          <a:latin typeface="Arial" charset="0"/>
                          <a:cs typeface="Times New Roman" pitchFamily="18" charset="0"/>
                        </a:rPr>
                        <a:t>, </a:t>
                      </a:r>
                      <a:r>
                        <a:rPr kumimoji="0" lang="fr-FR" sz="1600" b="0" i="0" u="none" strike="noStrike" cap="none" normalizeH="0" baseline="0" noProof="0" dirty="0" err="1" smtClean="0">
                          <a:ln>
                            <a:noFill/>
                          </a:ln>
                          <a:solidFill>
                            <a:schemeClr val="bg2"/>
                          </a:solidFill>
                          <a:effectLst/>
                          <a:latin typeface="Courier New" pitchFamily="49" charset="0"/>
                          <a:cs typeface="Courier New" pitchFamily="49" charset="0"/>
                        </a:rPr>
                        <a:t>onerror</a:t>
                      </a:r>
                      <a:r>
                        <a:rPr kumimoji="0" lang="fr-FR" sz="1600" b="0" i="0" u="none" strike="noStrike" cap="none" normalizeH="0" baseline="0" noProof="0" dirty="0" smtClean="0">
                          <a:ln>
                            <a:noFill/>
                          </a:ln>
                          <a:solidFill>
                            <a:schemeClr val="bg2"/>
                          </a:solidFill>
                          <a:effectLst/>
                          <a:latin typeface="Arial" charset="0"/>
                          <a:cs typeface="Times New Roman" pitchFamily="18" charset="0"/>
                        </a:rPr>
                        <a:t>, </a:t>
                      </a:r>
                      <a:r>
                        <a:rPr kumimoji="0" lang="fr-FR" sz="1600" b="0" i="0" u="none" strike="noStrike" cap="none" normalizeH="0" baseline="0" noProof="0" dirty="0" err="1" smtClean="0">
                          <a:ln>
                            <a:noFill/>
                          </a:ln>
                          <a:solidFill>
                            <a:schemeClr val="bg2"/>
                          </a:solidFill>
                          <a:effectLst/>
                          <a:latin typeface="Courier New" pitchFamily="49" charset="0"/>
                          <a:cs typeface="Courier New" pitchFamily="49" charset="0"/>
                        </a:rPr>
                        <a:t>onfocus</a:t>
                      </a:r>
                      <a:r>
                        <a:rPr kumimoji="0" lang="fr-FR" sz="1600" b="0" i="0" u="none" strike="noStrike" cap="none" normalizeH="0" baseline="0" noProof="0" dirty="0" smtClean="0">
                          <a:ln>
                            <a:noFill/>
                          </a:ln>
                          <a:solidFill>
                            <a:schemeClr val="bg2"/>
                          </a:solidFill>
                          <a:effectLst/>
                          <a:latin typeface="Arial" charset="0"/>
                          <a:cs typeface="Times New Roman" pitchFamily="18" charset="0"/>
                        </a:rPr>
                        <a:t>, </a:t>
                      </a:r>
                      <a:r>
                        <a:rPr kumimoji="0" lang="fr-FR" sz="1600" b="0" i="0" u="none" strike="noStrike" cap="none" normalizeH="0" baseline="0" noProof="0" dirty="0" err="1" smtClean="0">
                          <a:ln>
                            <a:noFill/>
                          </a:ln>
                          <a:solidFill>
                            <a:schemeClr val="bg2"/>
                          </a:solidFill>
                          <a:effectLst/>
                          <a:latin typeface="Courier New" pitchFamily="49" charset="0"/>
                          <a:cs typeface="Courier New" pitchFamily="49" charset="0"/>
                        </a:rPr>
                        <a:t>onload</a:t>
                      </a:r>
                      <a:r>
                        <a:rPr kumimoji="0" lang="fr-FR" sz="1600" b="0" i="0" u="none" strike="noStrike" cap="none" normalizeH="0" baseline="0" noProof="0" dirty="0" smtClean="0">
                          <a:ln>
                            <a:noFill/>
                          </a:ln>
                          <a:solidFill>
                            <a:schemeClr val="bg2"/>
                          </a:solidFill>
                          <a:effectLst/>
                          <a:latin typeface="Arial" charset="0"/>
                          <a:cs typeface="Times New Roman" pitchFamily="18" charset="0"/>
                        </a:rPr>
                        <a:t>, </a:t>
                      </a:r>
                      <a:r>
                        <a:rPr kumimoji="0" lang="fr-FR" sz="1600" b="0" i="0" u="none" strike="noStrike" cap="none" normalizeH="0" baseline="0" noProof="0" dirty="0" err="1" smtClean="0">
                          <a:ln>
                            <a:noFill/>
                          </a:ln>
                          <a:solidFill>
                            <a:schemeClr val="bg2"/>
                          </a:solidFill>
                          <a:effectLst/>
                          <a:latin typeface="Courier New" pitchFamily="49" charset="0"/>
                          <a:cs typeface="Courier New" pitchFamily="49" charset="0"/>
                        </a:rPr>
                        <a:t>onunload</a:t>
                      </a:r>
                      <a:r>
                        <a:rPr kumimoji="0" lang="fr-FR" sz="1600" b="0" i="0" u="none" strike="noStrike" cap="none" normalizeH="0" baseline="0" noProof="0" dirty="0" smtClean="0">
                          <a:ln>
                            <a:noFill/>
                          </a:ln>
                          <a:solidFill>
                            <a:schemeClr val="bg2"/>
                          </a:solidFill>
                          <a:effectLst/>
                          <a:latin typeface="+mn-lt"/>
                          <a:cs typeface="Courier New" pitchFamily="49" charset="0"/>
                        </a:rPr>
                        <a:t>, </a:t>
                      </a:r>
                      <a:r>
                        <a:rPr kumimoji="0" lang="fr-FR" sz="1600" b="0" i="0" u="none" strike="noStrike" cap="none" normalizeH="0" baseline="0" noProof="0" dirty="0" err="1" smtClean="0">
                          <a:ln>
                            <a:noFill/>
                          </a:ln>
                          <a:solidFill>
                            <a:schemeClr val="bg2"/>
                          </a:solidFill>
                          <a:effectLst/>
                          <a:latin typeface="Courier New" pitchFamily="49" charset="0"/>
                          <a:cs typeface="Courier New" pitchFamily="49" charset="0"/>
                        </a:rPr>
                        <a:t>onresize</a:t>
                      </a:r>
                      <a:endParaRPr kumimoji="0" lang="fr-FR" sz="1600" b="0" i="0" u="none" strike="noStrike" cap="none" normalizeH="0" baseline="0" noProof="0" dirty="0" smtClean="0">
                        <a:ln>
                          <a:noFill/>
                        </a:ln>
                        <a:solidFill>
                          <a:schemeClr val="bg2"/>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ustDataLst>
      <p:tags r:id="rId1"/>
    </p:custDataLst>
    <p:extLst>
      <p:ext uri="{BB962C8B-B14F-4D97-AF65-F5344CB8AC3E}">
        <p14:creationId xmlns:p14="http://schemas.microsoft.com/office/powerpoint/2010/main" val="4261433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484791"/>
            <a:ext cx="8599488" cy="2313454"/>
          </a:xfrm>
        </p:spPr>
        <p:txBody>
          <a:bodyPr/>
          <a:lstStyle/>
          <a:p>
            <a:r>
              <a:rPr lang="fr-FR" noProof="0" dirty="0" smtClean="0"/>
              <a:t>Deux grandes </a:t>
            </a:r>
            <a:r>
              <a:rPr lang="fr-FR" noProof="0" smtClean="0"/>
              <a:t>façons d’ajouter </a:t>
            </a:r>
            <a:r>
              <a:rPr lang="fr-FR" noProof="0" dirty="0" smtClean="0"/>
              <a:t>un gestionnaire d'événement</a:t>
            </a:r>
          </a:p>
          <a:p>
            <a:pPr marL="342900" indent="-342900">
              <a:buSzPct val="100000"/>
              <a:buFont typeface="+mj-lt"/>
              <a:buAutoNum type="arabicPeriod"/>
            </a:pPr>
            <a:r>
              <a:rPr lang="fr-FR" noProof="0" dirty="0" smtClean="0"/>
              <a:t>Associer une propriété de gestionnaire d'événement d’un élément à</a:t>
            </a:r>
            <a:br>
              <a:rPr lang="fr-FR" noProof="0" dirty="0" smtClean="0"/>
            </a:br>
            <a:r>
              <a:rPr lang="fr-FR" noProof="0" dirty="0" smtClean="0"/>
              <a:t>une fonction</a:t>
            </a:r>
          </a:p>
          <a:p>
            <a:pPr lvl="1"/>
            <a:r>
              <a:rPr lang="fr-FR" noProof="0" dirty="0" smtClean="0"/>
              <a:t>Ces propriétés sont toujours en minuscules</a:t>
            </a:r>
          </a:p>
          <a:p>
            <a:pPr lvl="1"/>
            <a:r>
              <a:rPr lang="fr-FR" noProof="0" dirty="0" smtClean="0"/>
              <a:t>Technique la plus ancienne</a:t>
            </a:r>
          </a:p>
          <a:p>
            <a:pPr lvl="1"/>
            <a:endParaRPr lang="fr-FR" noProof="0" dirty="0" smtClean="0"/>
          </a:p>
          <a:p>
            <a:pPr lvl="1"/>
            <a:endParaRPr lang="fr-FR" noProof="0" dirty="0" smtClean="0"/>
          </a:p>
        </p:txBody>
      </p:sp>
      <p:sp>
        <p:nvSpPr>
          <p:cNvPr id="2" name="Title 1"/>
          <p:cNvSpPr>
            <a:spLocks noGrp="1"/>
          </p:cNvSpPr>
          <p:nvPr>
            <p:ph type="title"/>
          </p:nvPr>
        </p:nvSpPr>
        <p:spPr/>
        <p:txBody>
          <a:bodyPr/>
          <a:lstStyle/>
          <a:p>
            <a:r>
              <a:rPr lang="fr-FR" noProof="0" dirty="0" smtClean="0"/>
              <a:t>Ajouter des gestionnaires d'événements</a:t>
            </a:r>
            <a:endParaRPr lang="fr-FR" noProof="0" dirty="0"/>
          </a:p>
        </p:txBody>
      </p:sp>
      <p:sp>
        <p:nvSpPr>
          <p:cNvPr id="5" name="TextBox 4"/>
          <p:cNvSpPr txBox="1"/>
          <p:nvPr/>
        </p:nvSpPr>
        <p:spPr>
          <a:xfrm>
            <a:off x="947356" y="2295184"/>
            <a:ext cx="7249288" cy="3493264"/>
          </a:xfrm>
          <a:prstGeom prst="rect">
            <a:avLst/>
          </a:prstGeom>
          <a:noFill/>
          <a:ln w="28575">
            <a:solidFill>
              <a:srgbClr val="8CC8FF"/>
            </a:solidFill>
          </a:ln>
        </p:spPr>
        <p:txBody>
          <a:bodyPr wrap="none" rtlCol="0">
            <a:spAutoFit/>
          </a:bodyPr>
          <a:lstStyle/>
          <a:p>
            <a:r>
              <a:rPr lang="en-US" sz="1700" dirty="0">
                <a:solidFill>
                  <a:schemeClr val="bg2"/>
                </a:solidFill>
                <a:latin typeface="Courier New" pitchFamily="49" charset="0"/>
              </a:rPr>
              <a:t>// Get the element the user will click on</a:t>
            </a:r>
          </a:p>
          <a:p>
            <a:r>
              <a:rPr lang="en-US" sz="1700" dirty="0" smtClean="0">
                <a:solidFill>
                  <a:schemeClr val="bg2"/>
                </a:solidFill>
                <a:latin typeface="Courier New" pitchFamily="49" charset="0"/>
              </a:rPr>
              <a:t>var theElem </a:t>
            </a:r>
            <a:r>
              <a:rPr lang="en-US" sz="1700" dirty="0">
                <a:solidFill>
                  <a:schemeClr val="bg2"/>
                </a:solidFill>
                <a:latin typeface="Courier New" pitchFamily="49" charset="0"/>
              </a:rPr>
              <a:t>= </a:t>
            </a:r>
            <a:r>
              <a:rPr lang="en-US" sz="1700" b="1" dirty="0">
                <a:solidFill>
                  <a:schemeClr val="bg2"/>
                </a:solidFill>
                <a:latin typeface="Courier New" pitchFamily="49" charset="0"/>
              </a:rPr>
              <a:t>document.getElementById("elemID");</a:t>
            </a:r>
          </a:p>
          <a:p>
            <a:r>
              <a:rPr lang="en-US" sz="1700" dirty="0">
                <a:solidFill>
                  <a:schemeClr val="bg2"/>
                </a:solidFill>
                <a:latin typeface="Courier New" pitchFamily="49" charset="0"/>
              </a:rPr>
              <a:t>// Add </a:t>
            </a:r>
            <a:r>
              <a:rPr lang="en-US" sz="1700" dirty="0" smtClean="0">
                <a:solidFill>
                  <a:schemeClr val="bg2"/>
                </a:solidFill>
                <a:latin typeface="Courier New" pitchFamily="49" charset="0"/>
              </a:rPr>
              <a:t>an onclick </a:t>
            </a:r>
            <a:r>
              <a:rPr lang="en-US" sz="1700" dirty="0">
                <a:solidFill>
                  <a:schemeClr val="bg2"/>
                </a:solidFill>
                <a:latin typeface="Courier New" pitchFamily="49" charset="0"/>
              </a:rPr>
              <a:t>event handler to the element</a:t>
            </a:r>
          </a:p>
          <a:p>
            <a:r>
              <a:rPr lang="en-US" sz="1700" dirty="0">
                <a:solidFill>
                  <a:schemeClr val="bg2"/>
                </a:solidFill>
                <a:latin typeface="Courier New" pitchFamily="49" charset="0"/>
              </a:rPr>
              <a:t>theElem.onclick = function</a:t>
            </a:r>
            <a:r>
              <a:rPr lang="en-US" sz="1700" dirty="0" smtClean="0">
                <a:solidFill>
                  <a:schemeClr val="bg2"/>
                </a:solidFill>
                <a:latin typeface="Courier New" pitchFamily="49" charset="0"/>
              </a:rPr>
              <a:t>() </a:t>
            </a:r>
            <a:r>
              <a:rPr lang="en-US" sz="1700" dirty="0">
                <a:solidFill>
                  <a:schemeClr val="bg2"/>
                </a:solidFill>
                <a:latin typeface="Courier New" pitchFamily="49" charset="0"/>
              </a:rPr>
              <a:t>{</a:t>
            </a:r>
          </a:p>
          <a:p>
            <a:r>
              <a:rPr lang="en-US" sz="1700" dirty="0">
                <a:solidFill>
                  <a:schemeClr val="bg2"/>
                </a:solidFill>
                <a:latin typeface="Courier New" pitchFamily="49" charset="0"/>
              </a:rPr>
              <a:t>   console.log("You </a:t>
            </a:r>
            <a:r>
              <a:rPr lang="en-US" sz="1700" dirty="0" smtClean="0">
                <a:solidFill>
                  <a:schemeClr val="bg2"/>
                </a:solidFill>
                <a:latin typeface="Courier New" pitchFamily="49" charset="0"/>
              </a:rPr>
              <a:t>clicked " </a:t>
            </a:r>
            <a:r>
              <a:rPr lang="en-US" sz="1700" dirty="0">
                <a:solidFill>
                  <a:schemeClr val="bg2"/>
                </a:solidFill>
                <a:latin typeface="Courier New" pitchFamily="49" charset="0"/>
              </a:rPr>
              <a:t>+ </a:t>
            </a:r>
            <a:r>
              <a:rPr lang="en-US" sz="1700" dirty="0" smtClean="0">
                <a:solidFill>
                  <a:schemeClr val="bg2"/>
                </a:solidFill>
                <a:latin typeface="Courier New" pitchFamily="49" charset="0"/>
              </a:rPr>
              <a:t>theElem.id)</a:t>
            </a:r>
            <a:r>
              <a:rPr lang="en-US" sz="1700" dirty="0">
                <a:solidFill>
                  <a:schemeClr val="bg2"/>
                </a:solidFill>
                <a:latin typeface="Courier New" pitchFamily="49" charset="0"/>
              </a:rPr>
              <a:t>;</a:t>
            </a:r>
          </a:p>
          <a:p>
            <a:r>
              <a:rPr lang="en-US" sz="1700" dirty="0">
                <a:solidFill>
                  <a:schemeClr val="bg2"/>
                </a:solidFill>
                <a:latin typeface="Courier New" pitchFamily="49" charset="0"/>
              </a:rPr>
              <a:t>}</a:t>
            </a:r>
            <a:r>
              <a:rPr lang="en-US" sz="1700" dirty="0" smtClean="0">
                <a:solidFill>
                  <a:schemeClr val="bg2"/>
                </a:solidFill>
                <a:latin typeface="Courier New" pitchFamily="49" charset="0"/>
              </a:rPr>
              <a:t>;</a:t>
            </a:r>
          </a:p>
          <a:p>
            <a:r>
              <a:rPr lang="en-US" sz="1700" dirty="0" smtClean="0">
                <a:solidFill>
                  <a:schemeClr val="bg2"/>
                </a:solidFill>
                <a:latin typeface="Courier New" pitchFamily="49" charset="0"/>
              </a:rPr>
              <a:t>// Add a onmouseover event handler to the same element</a:t>
            </a:r>
            <a:endParaRPr lang="en-US" sz="1700" dirty="0">
              <a:solidFill>
                <a:schemeClr val="bg2"/>
              </a:solidFill>
              <a:latin typeface="Courier New" pitchFamily="49" charset="0"/>
            </a:endParaRPr>
          </a:p>
          <a:p>
            <a:r>
              <a:rPr lang="en-US" sz="1700" dirty="0" smtClean="0">
                <a:solidFill>
                  <a:schemeClr val="bg2"/>
                </a:solidFill>
                <a:latin typeface="Courier New" pitchFamily="49" charset="0"/>
              </a:rPr>
              <a:t>theElem.onmouseover </a:t>
            </a:r>
            <a:r>
              <a:rPr lang="en-US" sz="1700" dirty="0">
                <a:solidFill>
                  <a:schemeClr val="bg2"/>
                </a:solidFill>
                <a:latin typeface="Courier New" pitchFamily="49" charset="0"/>
              </a:rPr>
              <a:t>= function</a:t>
            </a:r>
            <a:r>
              <a:rPr lang="en-US" sz="1700" dirty="0" smtClean="0">
                <a:solidFill>
                  <a:schemeClr val="bg2"/>
                </a:solidFill>
                <a:latin typeface="Courier New" pitchFamily="49" charset="0"/>
              </a:rPr>
              <a:t>(e) </a:t>
            </a:r>
            <a:r>
              <a:rPr lang="en-US" sz="1700" dirty="0">
                <a:solidFill>
                  <a:schemeClr val="bg2"/>
                </a:solidFill>
                <a:latin typeface="Courier New" pitchFamily="49" charset="0"/>
              </a:rPr>
              <a:t>{</a:t>
            </a:r>
          </a:p>
          <a:p>
            <a:r>
              <a:rPr lang="en-US" sz="1700" dirty="0">
                <a:solidFill>
                  <a:schemeClr val="bg2"/>
                </a:solidFill>
                <a:latin typeface="Courier New" pitchFamily="49" charset="0"/>
              </a:rPr>
              <a:t>   console.log(</a:t>
            </a:r>
            <a:r>
              <a:rPr lang="en-US" sz="1700" dirty="0" smtClean="0">
                <a:solidFill>
                  <a:schemeClr val="bg2"/>
                </a:solidFill>
                <a:latin typeface="Courier New" pitchFamily="49" charset="0"/>
              </a:rPr>
              <a:t>"Mouse entered </a:t>
            </a:r>
            <a:r>
              <a:rPr lang="en-US" sz="1700" dirty="0">
                <a:solidFill>
                  <a:schemeClr val="bg2"/>
                </a:solidFill>
                <a:latin typeface="Courier New" pitchFamily="49" charset="0"/>
              </a:rPr>
              <a:t>" + theElem.id</a:t>
            </a:r>
            <a:r>
              <a:rPr lang="en-US" sz="1700" dirty="0" smtClean="0">
                <a:solidFill>
                  <a:schemeClr val="bg2"/>
                </a:solidFill>
                <a:latin typeface="Courier New" pitchFamily="49" charset="0"/>
              </a:rPr>
              <a:t>)</a:t>
            </a:r>
            <a:r>
              <a:rPr lang="en-US" sz="1700" dirty="0">
                <a:solidFill>
                  <a:schemeClr val="bg2"/>
                </a:solidFill>
                <a:latin typeface="Courier New" pitchFamily="49" charset="0"/>
              </a:rPr>
              <a:t>;</a:t>
            </a:r>
          </a:p>
          <a:p>
            <a:r>
              <a:rPr lang="en-US" sz="1700" dirty="0" smtClean="0">
                <a:solidFill>
                  <a:schemeClr val="bg2"/>
                </a:solidFill>
                <a:latin typeface="Courier New" pitchFamily="49" charset="0"/>
              </a:rPr>
              <a:t>};</a:t>
            </a:r>
          </a:p>
          <a:p>
            <a:r>
              <a:rPr lang="en-US" sz="1700" dirty="0" smtClean="0">
                <a:solidFill>
                  <a:schemeClr val="bg2"/>
                </a:solidFill>
                <a:latin typeface="Courier New" pitchFamily="49" charset="0"/>
              </a:rPr>
              <a:t>theElem.onmouseout </a:t>
            </a:r>
            <a:r>
              <a:rPr lang="en-US" sz="1700" dirty="0">
                <a:solidFill>
                  <a:schemeClr val="bg2"/>
                </a:solidFill>
                <a:latin typeface="Courier New" pitchFamily="49" charset="0"/>
              </a:rPr>
              <a:t>= function</a:t>
            </a:r>
            <a:r>
              <a:rPr lang="en-US" sz="1700" dirty="0" smtClean="0">
                <a:solidFill>
                  <a:schemeClr val="bg2"/>
                </a:solidFill>
                <a:latin typeface="Courier New" pitchFamily="49" charset="0"/>
              </a:rPr>
              <a:t>(e) </a:t>
            </a:r>
            <a:r>
              <a:rPr lang="en-US" sz="1700" dirty="0">
                <a:solidFill>
                  <a:schemeClr val="bg2"/>
                </a:solidFill>
                <a:latin typeface="Courier New" pitchFamily="49" charset="0"/>
              </a:rPr>
              <a:t>{</a:t>
            </a:r>
          </a:p>
          <a:p>
            <a:r>
              <a:rPr lang="en-US" sz="1700" dirty="0">
                <a:solidFill>
                  <a:schemeClr val="bg2"/>
                </a:solidFill>
                <a:latin typeface="Courier New" pitchFamily="49" charset="0"/>
              </a:rPr>
              <a:t>   console.log(</a:t>
            </a:r>
            <a:r>
              <a:rPr lang="en-US" sz="1700" dirty="0" smtClean="0">
                <a:solidFill>
                  <a:schemeClr val="bg2"/>
                </a:solidFill>
                <a:latin typeface="Courier New" pitchFamily="49" charset="0"/>
              </a:rPr>
              <a:t>"Mouse exited </a:t>
            </a:r>
            <a:r>
              <a:rPr lang="en-US" sz="1700" dirty="0">
                <a:solidFill>
                  <a:schemeClr val="bg2"/>
                </a:solidFill>
                <a:latin typeface="Courier New" pitchFamily="49" charset="0"/>
              </a:rPr>
              <a:t>" + theElem.id</a:t>
            </a:r>
            <a:r>
              <a:rPr lang="en-US" sz="1700" dirty="0" smtClean="0">
                <a:solidFill>
                  <a:schemeClr val="bg2"/>
                </a:solidFill>
                <a:latin typeface="Courier New" pitchFamily="49" charset="0"/>
              </a:rPr>
              <a:t>)</a:t>
            </a:r>
            <a:r>
              <a:rPr lang="en-US" sz="1700" dirty="0">
                <a:solidFill>
                  <a:schemeClr val="bg2"/>
                </a:solidFill>
                <a:latin typeface="Courier New" pitchFamily="49" charset="0"/>
              </a:rPr>
              <a:t>;</a:t>
            </a:r>
          </a:p>
          <a:p>
            <a:r>
              <a:rPr lang="en-US" sz="1700" dirty="0">
                <a:solidFill>
                  <a:schemeClr val="bg2"/>
                </a:solidFill>
                <a:latin typeface="Courier New" pitchFamily="49" charset="0"/>
              </a:rPr>
              <a:t>}</a:t>
            </a:r>
            <a:r>
              <a:rPr lang="en-US" sz="1700" dirty="0" smtClean="0">
                <a:solidFill>
                  <a:schemeClr val="bg2"/>
                </a:solidFill>
                <a:latin typeface="Courier New" pitchFamily="49" charset="0"/>
              </a:rPr>
              <a:t>;</a:t>
            </a:r>
            <a:endParaRPr lang="en-US" sz="1700" dirty="0">
              <a:solidFill>
                <a:schemeClr val="bg2"/>
              </a:solidFill>
              <a:latin typeface="Courier New" pitchFamily="49" charset="0"/>
            </a:endParaRPr>
          </a:p>
        </p:txBody>
      </p:sp>
    </p:spTree>
    <p:custDataLst>
      <p:tags r:id="rId1"/>
    </p:custDataLst>
    <p:extLst>
      <p:ext uri="{BB962C8B-B14F-4D97-AF65-F5344CB8AC3E}">
        <p14:creationId xmlns:p14="http://schemas.microsoft.com/office/powerpoint/2010/main" val="3584205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600363"/>
            <a:ext cx="8599488" cy="5119350"/>
          </a:xfrm>
        </p:spPr>
        <p:txBody>
          <a:bodyPr/>
          <a:lstStyle/>
          <a:p>
            <a:pPr marL="342900" indent="-342900">
              <a:lnSpc>
                <a:spcPts val="2000"/>
              </a:lnSpc>
              <a:buSzPct val="100000"/>
              <a:buFont typeface="+mj-lt"/>
              <a:buAutoNum type="arabicPeriod" startAt="2"/>
            </a:pPr>
            <a:r>
              <a:rPr lang="fr-FR" noProof="0" dirty="0" smtClean="0"/>
              <a:t>Technique plus récente : appeler la méthode  </a:t>
            </a:r>
            <a:r>
              <a:rPr lang="fr-FR" noProof="0" dirty="0" err="1" smtClean="0">
                <a:latin typeface="Courier New"/>
                <a:cs typeface="Courier New"/>
              </a:rPr>
              <a:t>addEventListener</a:t>
            </a:r>
            <a:r>
              <a:rPr lang="fr-FR" noProof="0" dirty="0" smtClean="0">
                <a:latin typeface="Courier New"/>
                <a:cs typeface="Courier New"/>
              </a:rPr>
              <a:t>()</a:t>
            </a:r>
            <a:r>
              <a:rPr lang="fr-FR" noProof="0" dirty="0" smtClean="0"/>
              <a:t> sur la cible</a:t>
            </a:r>
          </a:p>
          <a:p>
            <a:pPr lvl="1">
              <a:lnSpc>
                <a:spcPts val="2000"/>
              </a:lnSpc>
            </a:pPr>
            <a:r>
              <a:rPr lang="fr-FR" noProof="0" dirty="0" smtClean="0"/>
              <a:t>Accepte trois arguments</a:t>
            </a:r>
          </a:p>
          <a:p>
            <a:pPr lvl="2">
              <a:lnSpc>
                <a:spcPts val="2000"/>
              </a:lnSpc>
            </a:pPr>
            <a:r>
              <a:rPr lang="fr-FR" noProof="0" dirty="0" smtClean="0"/>
              <a:t>Le type de l’événement</a:t>
            </a:r>
          </a:p>
          <a:p>
            <a:pPr lvl="2">
              <a:lnSpc>
                <a:spcPts val="2000"/>
              </a:lnSpc>
            </a:pPr>
            <a:r>
              <a:rPr lang="fr-FR" noProof="0" dirty="0" smtClean="0"/>
              <a:t>La fonction à appeler quand l’événement a lieu</a:t>
            </a:r>
          </a:p>
          <a:p>
            <a:pPr lvl="2">
              <a:lnSpc>
                <a:spcPts val="2000"/>
              </a:lnSpc>
            </a:pPr>
            <a:r>
              <a:rPr lang="fr-FR" noProof="0" dirty="0" smtClean="0"/>
              <a:t>Un booléen indiquant la phase de capture</a:t>
            </a:r>
          </a:p>
          <a:p>
            <a:pPr>
              <a:lnSpc>
                <a:spcPts val="2000"/>
              </a:lnSpc>
            </a:pPr>
            <a:r>
              <a:rPr lang="fr-FR" noProof="0" dirty="0" smtClean="0"/>
              <a:t>Le type d’événement est une chaîne indiquant l’événement concerné</a:t>
            </a:r>
          </a:p>
          <a:p>
            <a:pPr lvl="1">
              <a:lnSpc>
                <a:spcPts val="2000"/>
              </a:lnSpc>
            </a:pPr>
            <a:r>
              <a:rPr lang="fr-FR" noProof="0" dirty="0" smtClean="0"/>
              <a:t>Même valeur que les propriétés  de gestionnaire d'événement sans « on »</a:t>
            </a:r>
          </a:p>
          <a:p>
            <a:pPr lvl="1">
              <a:lnSpc>
                <a:spcPts val="2000"/>
              </a:lnSpc>
            </a:pPr>
            <a:r>
              <a:rPr lang="fr-FR" noProof="0" dirty="0" smtClean="0">
                <a:latin typeface="Courier New"/>
                <a:cs typeface="Courier New"/>
              </a:rPr>
              <a:t>click</a:t>
            </a:r>
            <a:r>
              <a:rPr lang="fr-FR" noProof="0" dirty="0" smtClean="0">
                <a:cs typeface="Courier New"/>
              </a:rPr>
              <a:t>, </a:t>
            </a:r>
            <a:r>
              <a:rPr lang="fr-FR" noProof="0" dirty="0" err="1" smtClean="0">
                <a:latin typeface="Courier New"/>
                <a:cs typeface="Courier New"/>
              </a:rPr>
              <a:t>mouseover</a:t>
            </a:r>
            <a:r>
              <a:rPr lang="fr-FR" noProof="0" dirty="0" smtClean="0">
                <a:cs typeface="Courier New"/>
              </a:rPr>
              <a:t>, </a:t>
            </a:r>
            <a:r>
              <a:rPr lang="fr-FR" noProof="0" dirty="0" smtClean="0">
                <a:latin typeface="Courier New"/>
                <a:cs typeface="Courier New"/>
              </a:rPr>
              <a:t>change</a:t>
            </a:r>
            <a:r>
              <a:rPr lang="fr-FR" noProof="0" dirty="0" smtClean="0">
                <a:cs typeface="Courier New"/>
              </a:rPr>
              <a:t>,</a:t>
            </a:r>
            <a:r>
              <a:rPr lang="fr-FR" noProof="0" dirty="0" smtClean="0"/>
              <a:t> etc.</a:t>
            </a:r>
          </a:p>
          <a:p>
            <a:pPr>
              <a:lnSpc>
                <a:spcPts val="2000"/>
              </a:lnSpc>
            </a:pPr>
            <a:r>
              <a:rPr lang="fr-FR" noProof="0" dirty="0" smtClean="0"/>
              <a:t>Le booléen </a:t>
            </a:r>
            <a:r>
              <a:rPr lang="fr-FR" dirty="0" smtClean="0"/>
              <a:t>permet de contrôler quand l’événement sera appelé</a:t>
            </a:r>
            <a:endParaRPr lang="fr-FR" noProof="0" dirty="0" smtClean="0"/>
          </a:p>
          <a:p>
            <a:pPr lvl="1">
              <a:lnSpc>
                <a:spcPts val="2000"/>
              </a:lnSpc>
            </a:pPr>
            <a:r>
              <a:rPr lang="fr-FR" noProof="0" dirty="0" smtClean="0">
                <a:latin typeface="Courier New"/>
                <a:cs typeface="Courier New"/>
              </a:rPr>
              <a:t>false</a:t>
            </a:r>
            <a:r>
              <a:rPr lang="fr-FR" noProof="0" dirty="0" smtClean="0">
                <a:cs typeface="Arial"/>
              </a:rPr>
              <a:t> signifie utiliser la phase de remontée (</a:t>
            </a:r>
            <a:r>
              <a:rPr lang="fr-FR" i="1" noProof="0" dirty="0" err="1" smtClean="0">
                <a:cs typeface="Arial"/>
              </a:rPr>
              <a:t>bubbling</a:t>
            </a:r>
            <a:r>
              <a:rPr lang="fr-FR" i="1" noProof="0" dirty="0" smtClean="0">
                <a:cs typeface="Arial"/>
              </a:rPr>
              <a:t> phase</a:t>
            </a:r>
            <a:r>
              <a:rPr lang="fr-FR" noProof="0" dirty="0" smtClean="0">
                <a:cs typeface="Arial"/>
              </a:rPr>
              <a:t>)</a:t>
            </a:r>
          </a:p>
          <a:p>
            <a:pPr lvl="1">
              <a:lnSpc>
                <a:spcPts val="2000"/>
              </a:lnSpc>
            </a:pPr>
            <a:r>
              <a:rPr lang="fr-FR" noProof="0" dirty="0" err="1" smtClean="0">
                <a:latin typeface="Courier New"/>
                <a:cs typeface="Courier New"/>
              </a:rPr>
              <a:t>true</a:t>
            </a:r>
            <a:r>
              <a:rPr lang="fr-FR" noProof="0" dirty="0" smtClean="0">
                <a:latin typeface="Courier New"/>
                <a:cs typeface="Courier New"/>
              </a:rPr>
              <a:t> </a:t>
            </a:r>
            <a:r>
              <a:rPr lang="fr-FR" dirty="0">
                <a:cs typeface="Arial"/>
              </a:rPr>
              <a:t>signifie utiliser la phase de </a:t>
            </a:r>
            <a:r>
              <a:rPr lang="fr-FR" dirty="0" smtClean="0">
                <a:cs typeface="Arial"/>
              </a:rPr>
              <a:t>capture</a:t>
            </a:r>
            <a:endParaRPr lang="fr-FR" noProof="0" dirty="0" smtClean="0">
              <a:cs typeface="Arial"/>
            </a:endParaRPr>
          </a:p>
          <a:p>
            <a:pPr lvl="1">
              <a:lnSpc>
                <a:spcPts val="2000"/>
              </a:lnSpc>
            </a:pPr>
            <a:r>
              <a:rPr lang="fr-FR" noProof="0" dirty="0" smtClean="0"/>
              <a:t>Pour l’instant, contentez-vous de </a:t>
            </a:r>
            <a:r>
              <a:rPr lang="fr-FR" noProof="0" dirty="0" smtClean="0">
                <a:latin typeface="Courier New"/>
                <a:cs typeface="Courier New"/>
              </a:rPr>
              <a:t>false</a:t>
            </a:r>
          </a:p>
          <a:p>
            <a:pPr lvl="1">
              <a:lnSpc>
                <a:spcPts val="2000"/>
              </a:lnSpc>
            </a:pPr>
            <a:r>
              <a:rPr lang="fr-FR" noProof="0" dirty="0" smtClean="0"/>
              <a:t>Des détails bientôt</a:t>
            </a:r>
          </a:p>
          <a:p>
            <a:pPr lvl="1">
              <a:lnSpc>
                <a:spcPts val="2000"/>
              </a:lnSpc>
            </a:pPr>
            <a:r>
              <a:rPr lang="fr-FR" noProof="0" dirty="0" smtClean="0"/>
              <a:t>En l’absence de spécification, les navigateurs récents</a:t>
            </a:r>
            <a:br>
              <a:rPr lang="fr-FR" noProof="0" dirty="0" smtClean="0"/>
            </a:br>
            <a:r>
              <a:rPr lang="fr-FR" noProof="0" dirty="0" smtClean="0"/>
              <a:t>utilisent </a:t>
            </a:r>
            <a:r>
              <a:rPr lang="fr-FR" noProof="0" dirty="0" smtClean="0">
                <a:latin typeface="Courier New" pitchFamily="49" charset="0"/>
                <a:cs typeface="Courier New" pitchFamily="49" charset="0"/>
              </a:rPr>
              <a:t>false</a:t>
            </a:r>
            <a:r>
              <a:rPr lang="fr-FR" noProof="0" dirty="0" smtClean="0"/>
              <a:t> par défaut</a:t>
            </a:r>
          </a:p>
          <a:p>
            <a:pPr lvl="2">
              <a:lnSpc>
                <a:spcPts val="2000"/>
              </a:lnSpc>
            </a:pPr>
            <a:r>
              <a:rPr lang="fr-FR" noProof="0" dirty="0" smtClean="0"/>
              <a:t>Mieux vaut être en sécurité</a:t>
            </a:r>
          </a:p>
        </p:txBody>
      </p:sp>
      <p:sp>
        <p:nvSpPr>
          <p:cNvPr id="2" name="Title 1"/>
          <p:cNvSpPr>
            <a:spLocks noGrp="1"/>
          </p:cNvSpPr>
          <p:nvPr>
            <p:ph type="title"/>
          </p:nvPr>
        </p:nvSpPr>
        <p:spPr/>
        <p:txBody>
          <a:bodyPr/>
          <a:lstStyle/>
          <a:p>
            <a:r>
              <a:rPr lang="fr-FR" noProof="0" dirty="0" smtClean="0"/>
              <a:t/>
            </a:r>
            <a:br>
              <a:rPr lang="fr-FR" noProof="0" dirty="0" smtClean="0"/>
            </a:br>
            <a:r>
              <a:rPr lang="fr-FR" noProof="0" dirty="0" err="1" smtClean="0"/>
              <a:t>Adding</a:t>
            </a:r>
            <a:r>
              <a:rPr lang="fr-FR" noProof="0" dirty="0" smtClean="0"/>
              <a:t> gestionnaires d'événements</a:t>
            </a:r>
            <a:br>
              <a:rPr lang="fr-FR" noProof="0" dirty="0" smtClean="0"/>
            </a:br>
            <a:endParaRPr lang="fr-FR" noProof="0" dirty="0"/>
          </a:p>
        </p:txBody>
      </p:sp>
    </p:spTree>
    <p:custDataLst>
      <p:tags r:id="rId1"/>
    </p:custDataLst>
    <p:extLst>
      <p:ext uri="{BB962C8B-B14F-4D97-AF65-F5344CB8AC3E}">
        <p14:creationId xmlns:p14="http://schemas.microsoft.com/office/powerpoint/2010/main" val="251456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err="1" smtClean="0">
                <a:latin typeface="Courier New"/>
                <a:cs typeface="Courier New"/>
              </a:rPr>
              <a:t>addEventListener</a:t>
            </a:r>
            <a:r>
              <a:rPr lang="fr-FR" noProof="0" dirty="0" smtClean="0">
                <a:latin typeface="Courier New"/>
                <a:cs typeface="Courier New"/>
              </a:rPr>
              <a:t>()</a:t>
            </a:r>
            <a:r>
              <a:rPr lang="fr-FR" noProof="0" dirty="0" smtClean="0"/>
              <a:t> : Exemple</a:t>
            </a:r>
            <a:endParaRPr lang="fr-FR" noProof="0" dirty="0"/>
          </a:p>
        </p:txBody>
      </p:sp>
      <p:sp>
        <p:nvSpPr>
          <p:cNvPr id="4" name="TextBox 3"/>
          <p:cNvSpPr txBox="1"/>
          <p:nvPr/>
        </p:nvSpPr>
        <p:spPr>
          <a:xfrm>
            <a:off x="1093574" y="647320"/>
            <a:ext cx="6973384" cy="4770537"/>
          </a:xfrm>
          <a:prstGeom prst="rect">
            <a:avLst/>
          </a:prstGeom>
          <a:noFill/>
          <a:ln w="28575">
            <a:solidFill>
              <a:srgbClr val="8CC8FF"/>
            </a:solidFill>
          </a:ln>
        </p:spPr>
        <p:txBody>
          <a:bodyPr wrap="none" rtlCol="0">
            <a:spAutoFit/>
          </a:bodyPr>
          <a:lstStyle/>
          <a:p>
            <a:r>
              <a:rPr lang="en-US" sz="1600" dirty="0">
                <a:solidFill>
                  <a:schemeClr val="bg2"/>
                </a:solidFill>
                <a:latin typeface="Courier New" pitchFamily="49" charset="0"/>
              </a:rPr>
              <a:t>// Get the element the user will click on</a:t>
            </a:r>
          </a:p>
          <a:p>
            <a:r>
              <a:rPr lang="en-US" sz="1600" dirty="0" smtClean="0">
                <a:solidFill>
                  <a:schemeClr val="bg2"/>
                </a:solidFill>
                <a:latin typeface="Courier New" pitchFamily="49" charset="0"/>
              </a:rPr>
              <a:t>var theElem </a:t>
            </a:r>
            <a:r>
              <a:rPr lang="en-US" sz="1600" dirty="0">
                <a:solidFill>
                  <a:schemeClr val="bg2"/>
                </a:solidFill>
                <a:latin typeface="Courier New" pitchFamily="49" charset="0"/>
              </a:rPr>
              <a:t>= </a:t>
            </a:r>
            <a:r>
              <a:rPr lang="en-US" sz="1600" b="1" dirty="0">
                <a:solidFill>
                  <a:schemeClr val="bg2"/>
                </a:solidFill>
                <a:latin typeface="Courier New" pitchFamily="49" charset="0"/>
              </a:rPr>
              <a:t>document.getElementById("elemID");</a:t>
            </a:r>
          </a:p>
          <a:p>
            <a:r>
              <a:rPr lang="en-US" sz="1600" dirty="0">
                <a:solidFill>
                  <a:schemeClr val="bg2"/>
                </a:solidFill>
                <a:latin typeface="Courier New" pitchFamily="49" charset="0"/>
              </a:rPr>
              <a:t>// Add an onclick event handler to the element</a:t>
            </a:r>
          </a:p>
          <a:p>
            <a:r>
              <a:rPr lang="en-US" sz="1600" dirty="0" smtClean="0">
                <a:solidFill>
                  <a:schemeClr val="bg2"/>
                </a:solidFill>
                <a:latin typeface="Courier New" pitchFamily="49" charset="0"/>
              </a:rPr>
              <a:t>theElem.addEventListener</a:t>
            </a:r>
            <a:r>
              <a:rPr lang="en-US" sz="1600" dirty="0">
                <a:solidFill>
                  <a:schemeClr val="bg2"/>
                </a:solidFill>
                <a:latin typeface="Courier New" pitchFamily="49" charset="0"/>
              </a:rPr>
              <a:t>(</a:t>
            </a:r>
            <a:r>
              <a:rPr lang="en-US" sz="1600" dirty="0" smtClean="0">
                <a:solidFill>
                  <a:schemeClr val="bg2"/>
                </a:solidFill>
                <a:latin typeface="Courier New" pitchFamily="49" charset="0"/>
              </a:rPr>
              <a:t>"click"</a:t>
            </a:r>
            <a:r>
              <a:rPr lang="en-US" sz="1600" dirty="0">
                <a:solidFill>
                  <a:schemeClr val="bg2"/>
                </a:solidFill>
                <a:latin typeface="Courier New" pitchFamily="49" charset="0"/>
              </a:rPr>
              <a:t>, function</a:t>
            </a:r>
            <a:r>
              <a:rPr lang="en-US" sz="1600" dirty="0" smtClean="0">
                <a:solidFill>
                  <a:schemeClr val="bg2"/>
                </a:solidFill>
                <a:latin typeface="Courier New" pitchFamily="49" charset="0"/>
              </a:rPr>
              <a:t>(e) { </a:t>
            </a:r>
          </a:p>
          <a:p>
            <a:r>
              <a:rPr lang="en-US" sz="1600" dirty="0">
                <a:solidFill>
                  <a:schemeClr val="bg2"/>
                </a:solidFill>
                <a:latin typeface="Courier New" pitchFamily="49" charset="0"/>
              </a:rPr>
              <a:t> </a:t>
            </a:r>
            <a:r>
              <a:rPr lang="en-US" sz="1600" dirty="0" smtClean="0">
                <a:solidFill>
                  <a:schemeClr val="bg2"/>
                </a:solidFill>
                <a:latin typeface="Courier New" pitchFamily="49" charset="0"/>
              </a:rPr>
              <a:t>  console.log(</a:t>
            </a:r>
            <a:r>
              <a:rPr lang="en-US" sz="1600" dirty="0">
                <a:solidFill>
                  <a:schemeClr val="bg2"/>
                </a:solidFill>
                <a:latin typeface="Courier New" pitchFamily="49" charset="0"/>
              </a:rPr>
              <a:t>"You </a:t>
            </a:r>
            <a:r>
              <a:rPr lang="en-US" sz="1600" dirty="0" smtClean="0">
                <a:solidFill>
                  <a:schemeClr val="bg2"/>
                </a:solidFill>
                <a:latin typeface="Courier New" pitchFamily="49" charset="0"/>
              </a:rPr>
              <a:t>clicked " </a:t>
            </a:r>
            <a:r>
              <a:rPr lang="en-US" sz="1600" dirty="0">
                <a:solidFill>
                  <a:schemeClr val="bg2"/>
                </a:solidFill>
                <a:latin typeface="Courier New" pitchFamily="49" charset="0"/>
              </a:rPr>
              <a:t>+ </a:t>
            </a:r>
            <a:r>
              <a:rPr lang="en-US" sz="1600" dirty="0" smtClean="0">
                <a:solidFill>
                  <a:schemeClr val="bg2"/>
                </a:solidFill>
                <a:latin typeface="Courier New" pitchFamily="49" charset="0"/>
              </a:rPr>
              <a:t>e.target.id);</a:t>
            </a:r>
          </a:p>
          <a:p>
            <a:r>
              <a:rPr lang="en-US" sz="1600" dirty="0">
                <a:solidFill>
                  <a:schemeClr val="bg2"/>
                </a:solidFill>
                <a:latin typeface="Courier New" pitchFamily="49" charset="0"/>
              </a:rPr>
              <a:t> </a:t>
            </a:r>
            <a:r>
              <a:rPr lang="en-US" sz="1600" dirty="0" smtClean="0">
                <a:solidFill>
                  <a:schemeClr val="bg2"/>
                </a:solidFill>
                <a:latin typeface="Courier New" pitchFamily="49" charset="0"/>
              </a:rPr>
              <a:t>  }, false</a:t>
            </a:r>
            <a:r>
              <a:rPr lang="en-US" sz="1600" dirty="0">
                <a:solidFill>
                  <a:schemeClr val="bg2"/>
                </a:solidFill>
                <a:latin typeface="Courier New" pitchFamily="49" charset="0"/>
              </a:rPr>
              <a:t>);</a:t>
            </a:r>
          </a:p>
          <a:p>
            <a:endParaRPr lang="en-US" sz="1600" dirty="0">
              <a:solidFill>
                <a:schemeClr val="bg2"/>
              </a:solidFill>
              <a:latin typeface="Courier New" pitchFamily="49" charset="0"/>
            </a:endParaRPr>
          </a:p>
          <a:p>
            <a:r>
              <a:rPr lang="en-US" sz="1600" dirty="0">
                <a:solidFill>
                  <a:schemeClr val="bg2"/>
                </a:solidFill>
                <a:latin typeface="Courier New" pitchFamily="49" charset="0"/>
              </a:rPr>
              <a:t>// Add </a:t>
            </a:r>
            <a:r>
              <a:rPr lang="en-US" sz="1600" dirty="0" smtClean="0">
                <a:solidFill>
                  <a:schemeClr val="bg2"/>
                </a:solidFill>
                <a:latin typeface="Courier New" pitchFamily="49" charset="0"/>
              </a:rPr>
              <a:t>2 </a:t>
            </a:r>
            <a:r>
              <a:rPr lang="en-US" sz="1600" dirty="0">
                <a:solidFill>
                  <a:schemeClr val="bg2"/>
                </a:solidFill>
                <a:latin typeface="Courier New" pitchFamily="49" charset="0"/>
              </a:rPr>
              <a:t>onmouseover event </a:t>
            </a:r>
            <a:r>
              <a:rPr lang="en-US" sz="1600" dirty="0" smtClean="0">
                <a:solidFill>
                  <a:schemeClr val="bg2"/>
                </a:solidFill>
                <a:latin typeface="Courier New" pitchFamily="49" charset="0"/>
              </a:rPr>
              <a:t>handlers </a:t>
            </a:r>
            <a:r>
              <a:rPr lang="en-US" sz="1600" dirty="0">
                <a:solidFill>
                  <a:schemeClr val="bg2"/>
                </a:solidFill>
                <a:latin typeface="Courier New" pitchFamily="49" charset="0"/>
              </a:rPr>
              <a:t>to the same element</a:t>
            </a:r>
          </a:p>
          <a:p>
            <a:r>
              <a:rPr lang="en-US" sz="1600" dirty="0">
                <a:solidFill>
                  <a:schemeClr val="bg2"/>
                </a:solidFill>
                <a:latin typeface="Courier New" pitchFamily="49" charset="0"/>
              </a:rPr>
              <a:t>theElem.addEventListener(</a:t>
            </a:r>
            <a:r>
              <a:rPr lang="en-US" sz="1600" dirty="0" smtClean="0">
                <a:solidFill>
                  <a:schemeClr val="bg2"/>
                </a:solidFill>
                <a:latin typeface="Courier New" pitchFamily="49" charset="0"/>
              </a:rPr>
              <a:t>"mouseover"</a:t>
            </a:r>
            <a:r>
              <a:rPr lang="en-US" sz="1600" dirty="0">
                <a:solidFill>
                  <a:schemeClr val="bg2"/>
                </a:solidFill>
                <a:latin typeface="Courier New" pitchFamily="49" charset="0"/>
              </a:rPr>
              <a:t>, function</a:t>
            </a:r>
            <a:r>
              <a:rPr lang="en-US" sz="1600" dirty="0" smtClean="0">
                <a:solidFill>
                  <a:schemeClr val="bg2"/>
                </a:solidFill>
                <a:latin typeface="Courier New" pitchFamily="49" charset="0"/>
              </a:rPr>
              <a:t>(e) </a:t>
            </a:r>
            <a:r>
              <a:rPr lang="en-US" sz="1600" dirty="0">
                <a:solidFill>
                  <a:schemeClr val="bg2"/>
                </a:solidFill>
                <a:latin typeface="Courier New" pitchFamily="49" charset="0"/>
              </a:rPr>
              <a:t>{ </a:t>
            </a:r>
          </a:p>
          <a:p>
            <a:r>
              <a:rPr lang="en-US" sz="1600" dirty="0">
                <a:solidFill>
                  <a:schemeClr val="bg2"/>
                </a:solidFill>
                <a:latin typeface="Courier New" pitchFamily="49" charset="0"/>
              </a:rPr>
              <a:t>   console.log(</a:t>
            </a:r>
            <a:r>
              <a:rPr lang="en-US" sz="1600" dirty="0" smtClean="0">
                <a:solidFill>
                  <a:schemeClr val="bg2"/>
                </a:solidFill>
                <a:latin typeface="Courier New" pitchFamily="49" charset="0"/>
              </a:rPr>
              <a:t>"1: Mouse </a:t>
            </a:r>
            <a:r>
              <a:rPr lang="en-US" sz="1600" dirty="0">
                <a:solidFill>
                  <a:schemeClr val="bg2"/>
                </a:solidFill>
                <a:latin typeface="Courier New" pitchFamily="49" charset="0"/>
              </a:rPr>
              <a:t>entered </a:t>
            </a:r>
            <a:r>
              <a:rPr lang="en-US" sz="1600" dirty="0" smtClean="0">
                <a:solidFill>
                  <a:schemeClr val="bg2"/>
                </a:solidFill>
                <a:latin typeface="Courier New" pitchFamily="49" charset="0"/>
              </a:rPr>
              <a:t>" </a:t>
            </a:r>
            <a:r>
              <a:rPr lang="en-US" sz="1600" dirty="0">
                <a:solidFill>
                  <a:schemeClr val="bg2"/>
                </a:solidFill>
                <a:latin typeface="Courier New" pitchFamily="49" charset="0"/>
              </a:rPr>
              <a:t>+ e.target.id);</a:t>
            </a:r>
          </a:p>
          <a:p>
            <a:r>
              <a:rPr lang="en-US" sz="1600" dirty="0">
                <a:solidFill>
                  <a:schemeClr val="bg2"/>
                </a:solidFill>
                <a:latin typeface="Courier New" pitchFamily="49" charset="0"/>
              </a:rPr>
              <a:t>   }, false);</a:t>
            </a:r>
          </a:p>
          <a:p>
            <a:endParaRPr lang="en-US" sz="1600" dirty="0" smtClean="0">
              <a:solidFill>
                <a:schemeClr val="bg2"/>
              </a:solidFill>
              <a:latin typeface="Courier New" pitchFamily="49" charset="0"/>
            </a:endParaRPr>
          </a:p>
          <a:p>
            <a:r>
              <a:rPr lang="en-US" sz="1600" dirty="0">
                <a:solidFill>
                  <a:schemeClr val="bg2"/>
                </a:solidFill>
                <a:latin typeface="Courier New" pitchFamily="49" charset="0"/>
              </a:rPr>
              <a:t>theElem.addEventListener("mouseover", function</a:t>
            </a:r>
            <a:r>
              <a:rPr lang="en-US" sz="1600" dirty="0" smtClean="0">
                <a:solidFill>
                  <a:schemeClr val="bg2"/>
                </a:solidFill>
                <a:latin typeface="Courier New" pitchFamily="49" charset="0"/>
              </a:rPr>
              <a:t>(e) </a:t>
            </a:r>
            <a:r>
              <a:rPr lang="en-US" sz="1600" dirty="0">
                <a:solidFill>
                  <a:schemeClr val="bg2"/>
                </a:solidFill>
                <a:latin typeface="Courier New" pitchFamily="49" charset="0"/>
              </a:rPr>
              <a:t>{ </a:t>
            </a:r>
          </a:p>
          <a:p>
            <a:r>
              <a:rPr lang="en-US" sz="1600" dirty="0">
                <a:solidFill>
                  <a:schemeClr val="bg2"/>
                </a:solidFill>
                <a:latin typeface="Courier New" pitchFamily="49" charset="0"/>
              </a:rPr>
              <a:t>   console.log(</a:t>
            </a:r>
            <a:r>
              <a:rPr lang="en-US" sz="1600" dirty="0" smtClean="0">
                <a:solidFill>
                  <a:schemeClr val="bg2"/>
                </a:solidFill>
                <a:latin typeface="Courier New" pitchFamily="49" charset="0"/>
              </a:rPr>
              <a:t>"2: Mouse </a:t>
            </a:r>
            <a:r>
              <a:rPr lang="en-US" sz="1600" dirty="0">
                <a:solidFill>
                  <a:schemeClr val="bg2"/>
                </a:solidFill>
                <a:latin typeface="Courier New" pitchFamily="49" charset="0"/>
              </a:rPr>
              <a:t>entered " + e.target.id);</a:t>
            </a:r>
          </a:p>
          <a:p>
            <a:r>
              <a:rPr lang="en-US" sz="1600" dirty="0">
                <a:solidFill>
                  <a:schemeClr val="bg2"/>
                </a:solidFill>
                <a:latin typeface="Courier New" pitchFamily="49" charset="0"/>
              </a:rPr>
              <a:t>   }, false)</a:t>
            </a:r>
            <a:r>
              <a:rPr lang="en-US" sz="1600" dirty="0" smtClean="0">
                <a:solidFill>
                  <a:schemeClr val="bg2"/>
                </a:solidFill>
                <a:latin typeface="Courier New" pitchFamily="49" charset="0"/>
              </a:rPr>
              <a:t>;</a:t>
            </a:r>
          </a:p>
          <a:p>
            <a:endParaRPr lang="en-US" sz="1600" dirty="0">
              <a:solidFill>
                <a:schemeClr val="bg2"/>
              </a:solidFill>
              <a:latin typeface="Courier New" pitchFamily="49" charset="0"/>
            </a:endParaRPr>
          </a:p>
          <a:p>
            <a:r>
              <a:rPr lang="en-US" sz="1600" dirty="0">
                <a:solidFill>
                  <a:schemeClr val="bg2"/>
                </a:solidFill>
                <a:latin typeface="Courier New" pitchFamily="49" charset="0"/>
              </a:rPr>
              <a:t>theElem.addEventListener("</a:t>
            </a:r>
            <a:r>
              <a:rPr lang="en-US" sz="1600" dirty="0" smtClean="0">
                <a:solidFill>
                  <a:schemeClr val="bg2"/>
                </a:solidFill>
                <a:latin typeface="Courier New" pitchFamily="49" charset="0"/>
              </a:rPr>
              <a:t>mouseout"</a:t>
            </a:r>
            <a:r>
              <a:rPr lang="en-US" sz="1600" dirty="0">
                <a:solidFill>
                  <a:schemeClr val="bg2"/>
                </a:solidFill>
                <a:latin typeface="Courier New" pitchFamily="49" charset="0"/>
              </a:rPr>
              <a:t>, function(e) { </a:t>
            </a:r>
          </a:p>
          <a:p>
            <a:r>
              <a:rPr lang="en-US" sz="1600" dirty="0">
                <a:solidFill>
                  <a:schemeClr val="bg2"/>
                </a:solidFill>
                <a:latin typeface="Courier New" pitchFamily="49" charset="0"/>
              </a:rPr>
              <a:t>   console.log(</a:t>
            </a:r>
            <a:r>
              <a:rPr lang="en-US" sz="1600" dirty="0" smtClean="0">
                <a:solidFill>
                  <a:schemeClr val="bg2"/>
                </a:solidFill>
                <a:latin typeface="Courier New" pitchFamily="49" charset="0"/>
              </a:rPr>
              <a:t>"Mouse exited" </a:t>
            </a:r>
            <a:r>
              <a:rPr lang="en-US" sz="1600" dirty="0">
                <a:solidFill>
                  <a:schemeClr val="bg2"/>
                </a:solidFill>
                <a:latin typeface="Courier New" pitchFamily="49" charset="0"/>
              </a:rPr>
              <a:t>+ e.target.id);</a:t>
            </a:r>
          </a:p>
          <a:p>
            <a:r>
              <a:rPr lang="en-US" sz="1600" dirty="0">
                <a:solidFill>
                  <a:schemeClr val="bg2"/>
                </a:solidFill>
                <a:latin typeface="Courier New" pitchFamily="49" charset="0"/>
              </a:rPr>
              <a:t>   }, false</a:t>
            </a:r>
            <a:r>
              <a:rPr lang="en-US" sz="1600" dirty="0" smtClean="0">
                <a:solidFill>
                  <a:schemeClr val="bg2"/>
                </a:solidFill>
                <a:latin typeface="Courier New" pitchFamily="49" charset="0"/>
              </a:rPr>
              <a:t>);</a:t>
            </a:r>
            <a:endParaRPr lang="en-US" sz="1600" dirty="0">
              <a:solidFill>
                <a:schemeClr val="bg2"/>
              </a:solidFill>
              <a:latin typeface="Courier New" pitchFamily="49" charset="0"/>
            </a:endParaRPr>
          </a:p>
        </p:txBody>
      </p:sp>
    </p:spTree>
    <p:custDataLst>
      <p:tags r:id="rId1"/>
    </p:custDataLst>
    <p:extLst>
      <p:ext uri="{BB962C8B-B14F-4D97-AF65-F5344CB8AC3E}">
        <p14:creationId xmlns:p14="http://schemas.microsoft.com/office/powerpoint/2010/main" val="404179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p:cNvSpPr>
            <a:spLocks noGrp="1"/>
          </p:cNvSpPr>
          <p:nvPr>
            <p:ph idx="1"/>
          </p:nvPr>
        </p:nvSpPr>
        <p:spPr>
          <a:xfrm>
            <a:off x="279400" y="584200"/>
            <a:ext cx="8599488" cy="1431161"/>
          </a:xfrm>
        </p:spPr>
        <p:txBody>
          <a:bodyPr/>
          <a:lstStyle/>
          <a:p>
            <a:r>
              <a:rPr lang="fr-FR" noProof="0" dirty="0" smtClean="0"/>
              <a:t>Les navigateurs chargent le HTML en utilisant le DOM</a:t>
            </a:r>
          </a:p>
          <a:p>
            <a:pPr lvl="1"/>
            <a:r>
              <a:rPr lang="fr-FR" noProof="0" dirty="0" smtClean="0"/>
              <a:t>Le HTML n’est que du texte</a:t>
            </a:r>
          </a:p>
          <a:p>
            <a:r>
              <a:rPr lang="fr-FR" noProof="0" dirty="0" smtClean="0"/>
              <a:t>Le DOM convertit le texte HTML en arborescence</a:t>
            </a:r>
          </a:p>
          <a:p>
            <a:pPr lvl="1"/>
            <a:r>
              <a:rPr lang="fr-FR" noProof="0" dirty="0" smtClean="0"/>
              <a:t>Plus rapide et plus facile à traiter</a:t>
            </a:r>
          </a:p>
        </p:txBody>
      </p:sp>
      <p:sp>
        <p:nvSpPr>
          <p:cNvPr id="1196034" name="Rectangle 2"/>
          <p:cNvSpPr>
            <a:spLocks noGrp="1" noChangeArrowheads="1"/>
          </p:cNvSpPr>
          <p:nvPr>
            <p:ph type="title"/>
          </p:nvPr>
        </p:nvSpPr>
        <p:spPr/>
        <p:txBody>
          <a:bodyPr/>
          <a:lstStyle/>
          <a:p>
            <a:r>
              <a:rPr lang="fr-FR" noProof="0" dirty="0" smtClean="0"/>
              <a:t>Les navigateurs utilisent le DOM pour traiter le HTML</a:t>
            </a:r>
            <a:endParaRPr lang="fr-FR" noProof="0" dirty="0"/>
          </a:p>
        </p:txBody>
      </p:sp>
      <p:sp>
        <p:nvSpPr>
          <p:cNvPr id="1196036" name="Rectangle 4"/>
          <p:cNvSpPr>
            <a:spLocks noChangeArrowheads="1"/>
          </p:cNvSpPr>
          <p:nvPr/>
        </p:nvSpPr>
        <p:spPr bwMode="gray">
          <a:xfrm>
            <a:off x="131069" y="2089356"/>
            <a:ext cx="5080001" cy="3046988"/>
          </a:xfrm>
          <a:prstGeom prst="rect">
            <a:avLst/>
          </a:prstGeom>
          <a:noFill/>
          <a:ln w="28575">
            <a:solidFill>
              <a:srgbClr val="009905"/>
            </a:solidFill>
            <a:miter lim="800000"/>
            <a:headEnd/>
            <a:tailEnd/>
          </a:ln>
          <a:effectLst/>
        </p:spPr>
        <p:txBody>
          <a:bodyPr wrap="square">
            <a:spAutoFit/>
          </a:bodyPr>
          <a:lstStyle/>
          <a:p>
            <a:pPr>
              <a:spcBef>
                <a:spcPts val="0"/>
              </a:spcBef>
            </a:pPr>
            <a:r>
              <a:rPr lang="en-US" sz="1600" baseline="0" dirty="0" smtClean="0">
                <a:solidFill>
                  <a:schemeClr val="bg2"/>
                </a:solidFill>
                <a:latin typeface="Courier New" pitchFamily="49" charset="0"/>
              </a:rPr>
              <a:t>&lt;</a:t>
            </a:r>
            <a:r>
              <a:rPr lang="en-US" sz="1600" baseline="0" dirty="0">
                <a:solidFill>
                  <a:schemeClr val="bg2"/>
                </a:solidFill>
                <a:latin typeface="Courier New" pitchFamily="49" charset="0"/>
              </a:rPr>
              <a:t>html&gt;</a:t>
            </a:r>
            <a:br>
              <a:rPr lang="en-US" sz="1600" baseline="0" dirty="0">
                <a:solidFill>
                  <a:schemeClr val="bg2"/>
                </a:solidFill>
                <a:latin typeface="Courier New" pitchFamily="49" charset="0"/>
              </a:rPr>
            </a:br>
            <a:r>
              <a:rPr lang="en-US" sz="1600" baseline="0" dirty="0">
                <a:solidFill>
                  <a:schemeClr val="bg2"/>
                </a:solidFill>
                <a:latin typeface="Courier New" pitchFamily="49" charset="0"/>
              </a:rPr>
              <a:t>  &lt;head&gt;</a:t>
            </a:r>
            <a:br>
              <a:rPr lang="en-US" sz="1600" baseline="0" dirty="0">
                <a:solidFill>
                  <a:schemeClr val="bg2"/>
                </a:solidFill>
                <a:latin typeface="Courier New" pitchFamily="49" charset="0"/>
              </a:rPr>
            </a:br>
            <a:r>
              <a:rPr lang="en-US" sz="1600" baseline="0" dirty="0">
                <a:solidFill>
                  <a:schemeClr val="bg2"/>
                </a:solidFill>
                <a:latin typeface="Courier New" pitchFamily="49" charset="0"/>
              </a:rPr>
              <a:t>   </a:t>
            </a:r>
            <a:r>
              <a:rPr lang="en-US" sz="1600" baseline="0" dirty="0" smtClean="0">
                <a:solidFill>
                  <a:schemeClr val="bg2"/>
                </a:solidFill>
                <a:latin typeface="Courier New" pitchFamily="49" charset="0"/>
              </a:rPr>
              <a:t> &lt;title&gt;DOM&lt;/</a:t>
            </a:r>
            <a:r>
              <a:rPr lang="en-US" sz="1600" baseline="0" dirty="0">
                <a:solidFill>
                  <a:schemeClr val="bg2"/>
                </a:solidFill>
                <a:latin typeface="Courier New" pitchFamily="49" charset="0"/>
              </a:rPr>
              <a:t>title&gt;</a:t>
            </a:r>
            <a:br>
              <a:rPr lang="en-US" sz="1600" baseline="0" dirty="0">
                <a:solidFill>
                  <a:schemeClr val="bg2"/>
                </a:solidFill>
                <a:latin typeface="Courier New" pitchFamily="49" charset="0"/>
              </a:rPr>
            </a:br>
            <a:r>
              <a:rPr lang="en-US" sz="1600" baseline="0" dirty="0">
                <a:solidFill>
                  <a:schemeClr val="bg2"/>
                </a:solidFill>
                <a:latin typeface="Courier New" pitchFamily="49" charset="0"/>
              </a:rPr>
              <a:t>  &lt;/head</a:t>
            </a:r>
            <a:r>
              <a:rPr lang="en-US" sz="1600" baseline="0" dirty="0" smtClean="0">
                <a:solidFill>
                  <a:schemeClr val="bg2"/>
                </a:solidFill>
                <a:latin typeface="Courier New" pitchFamily="49" charset="0"/>
              </a:rPr>
              <a:t>&gt;</a:t>
            </a:r>
            <a:r>
              <a:rPr lang="en-US" sz="1600" baseline="0" dirty="0">
                <a:solidFill>
                  <a:schemeClr val="bg2"/>
                </a:solidFill>
                <a:latin typeface="Courier New" pitchFamily="49" charset="0"/>
              </a:rPr>
              <a:t/>
            </a:r>
            <a:br>
              <a:rPr lang="en-US" sz="1600" baseline="0" dirty="0">
                <a:solidFill>
                  <a:schemeClr val="bg2"/>
                </a:solidFill>
                <a:latin typeface="Courier New" pitchFamily="49" charset="0"/>
              </a:rPr>
            </a:br>
            <a:r>
              <a:rPr lang="en-US" sz="1600" baseline="0" dirty="0">
                <a:solidFill>
                  <a:schemeClr val="bg2"/>
                </a:solidFill>
                <a:latin typeface="Courier New" pitchFamily="49" charset="0"/>
              </a:rPr>
              <a:t>  &lt;</a:t>
            </a:r>
            <a:r>
              <a:rPr lang="en-US" sz="1600" baseline="0" dirty="0" smtClean="0">
                <a:solidFill>
                  <a:schemeClr val="bg2"/>
                </a:solidFill>
                <a:latin typeface="Courier New" pitchFamily="49" charset="0"/>
              </a:rPr>
              <a:t>body&gt;</a:t>
            </a:r>
            <a:r>
              <a:rPr lang="en-US" sz="1600" baseline="0" dirty="0">
                <a:solidFill>
                  <a:schemeClr val="bg2"/>
                </a:solidFill>
                <a:latin typeface="Courier New" pitchFamily="49" charset="0"/>
              </a:rPr>
              <a:t/>
            </a:r>
            <a:br>
              <a:rPr lang="en-US" sz="1600" baseline="0" dirty="0">
                <a:solidFill>
                  <a:schemeClr val="bg2"/>
                </a:solidFill>
                <a:latin typeface="Courier New" pitchFamily="49" charset="0"/>
              </a:rPr>
            </a:br>
            <a:r>
              <a:rPr lang="en-US" sz="1600" baseline="0" dirty="0" smtClean="0">
                <a:solidFill>
                  <a:schemeClr val="bg2"/>
                </a:solidFill>
                <a:latin typeface="Courier New" pitchFamily="49" charset="0"/>
              </a:rPr>
              <a:t>      &lt;p&gt; ... &lt;/p&gt;</a:t>
            </a:r>
          </a:p>
          <a:p>
            <a:pPr>
              <a:spcBef>
                <a:spcPts val="0"/>
              </a:spcBef>
            </a:pPr>
            <a:r>
              <a:rPr lang="en-US" sz="1600" baseline="0" dirty="0" smtClean="0">
                <a:solidFill>
                  <a:schemeClr val="bg2"/>
                </a:solidFill>
                <a:latin typeface="Courier New" pitchFamily="49" charset="0"/>
              </a:rPr>
              <a:t>      &lt;p&gt;Boeing 747&lt;</a:t>
            </a:r>
            <a:r>
              <a:rPr lang="en-US" sz="1600" baseline="0" dirty="0">
                <a:solidFill>
                  <a:schemeClr val="bg2"/>
                </a:solidFill>
                <a:latin typeface="Courier New" pitchFamily="49" charset="0"/>
              </a:rPr>
              <a:t>img </a:t>
            </a:r>
            <a:r>
              <a:rPr lang="en-US" sz="1600" baseline="0" dirty="0" smtClean="0">
                <a:solidFill>
                  <a:schemeClr val="bg2"/>
                </a:solidFill>
                <a:latin typeface="Courier New" pitchFamily="49" charset="0"/>
              </a:rPr>
              <a:t>src</a:t>
            </a:r>
            <a:r>
              <a:rPr lang="en-US" sz="1600" baseline="0" dirty="0">
                <a:solidFill>
                  <a:schemeClr val="bg2"/>
                </a:solidFill>
                <a:latin typeface="Courier New" pitchFamily="49" charset="0"/>
              </a:rPr>
              <a:t>=</a:t>
            </a:r>
            <a:r>
              <a:rPr lang="en-US" sz="1600" baseline="0" dirty="0" smtClean="0">
                <a:solidFill>
                  <a:schemeClr val="bg2"/>
                </a:solidFill>
                <a:latin typeface="Courier New" pitchFamily="49" charset="0"/>
              </a:rPr>
              <a:t>"</a:t>
            </a:r>
            <a:r>
              <a:rPr lang="en-US" sz="1600" dirty="0" smtClean="0">
                <a:solidFill>
                  <a:schemeClr val="bg2"/>
                </a:solidFill>
                <a:latin typeface="Courier New" pitchFamily="49" charset="0"/>
              </a:rPr>
              <a:t>747</a:t>
            </a:r>
            <a:r>
              <a:rPr lang="en-US" sz="1600" baseline="0" dirty="0" smtClean="0">
                <a:solidFill>
                  <a:schemeClr val="bg2"/>
                </a:solidFill>
                <a:latin typeface="Courier New" pitchFamily="49" charset="0"/>
              </a:rPr>
              <a:t>.gif"</a:t>
            </a:r>
            <a:r>
              <a:rPr lang="en-US" sz="1600" dirty="0">
                <a:solidFill>
                  <a:schemeClr val="bg2"/>
                </a:solidFill>
                <a:latin typeface="Courier New" pitchFamily="49" charset="0"/>
              </a:rPr>
              <a:t> </a:t>
            </a:r>
            <a:r>
              <a:rPr lang="en-US" sz="1600" dirty="0" smtClean="0">
                <a:solidFill>
                  <a:schemeClr val="bg2"/>
                </a:solidFill>
                <a:latin typeface="Courier New" pitchFamily="49" charset="0"/>
              </a:rPr>
              <a:t>  </a:t>
            </a:r>
            <a:br>
              <a:rPr lang="en-US" sz="1600" dirty="0" smtClean="0">
                <a:solidFill>
                  <a:schemeClr val="bg2"/>
                </a:solidFill>
                <a:latin typeface="Courier New" pitchFamily="49" charset="0"/>
              </a:rPr>
            </a:br>
            <a:r>
              <a:rPr lang="en-US" sz="1600" dirty="0" smtClean="0">
                <a:solidFill>
                  <a:schemeClr val="bg2"/>
                </a:solidFill>
                <a:latin typeface="Courier New" pitchFamily="49" charset="0"/>
              </a:rPr>
              <a:t>             </a:t>
            </a:r>
            <a:r>
              <a:rPr lang="en-US" sz="1600" baseline="0" dirty="0" smtClean="0">
                <a:solidFill>
                  <a:schemeClr val="bg2"/>
                </a:solidFill>
                <a:latin typeface="Courier New" pitchFamily="49" charset="0"/>
              </a:rPr>
              <a:t>width="330"</a:t>
            </a:r>
            <a:r>
              <a:rPr lang="en-US" sz="1600" dirty="0">
                <a:solidFill>
                  <a:schemeClr val="bg2"/>
                </a:solidFill>
                <a:latin typeface="Courier New" pitchFamily="49" charset="0"/>
              </a:rPr>
              <a:t> </a:t>
            </a:r>
            <a:r>
              <a:rPr lang="en-US" sz="1600" baseline="0" dirty="0" smtClean="0">
                <a:solidFill>
                  <a:schemeClr val="bg2"/>
                </a:solidFill>
                <a:latin typeface="Courier New" pitchFamily="49" charset="0"/>
              </a:rPr>
              <a:t>height="147" /&gt;</a:t>
            </a:r>
          </a:p>
          <a:p>
            <a:pPr>
              <a:spcBef>
                <a:spcPts val="0"/>
              </a:spcBef>
            </a:pPr>
            <a:r>
              <a:rPr lang="en-US" sz="1600" baseline="0" dirty="0" smtClean="0">
                <a:solidFill>
                  <a:schemeClr val="bg2"/>
                </a:solidFill>
                <a:latin typeface="Courier New" pitchFamily="49" charset="0"/>
              </a:rPr>
              <a:t>      &lt;/p&gt;</a:t>
            </a:r>
          </a:p>
          <a:p>
            <a:pPr>
              <a:spcBef>
                <a:spcPts val="0"/>
              </a:spcBef>
            </a:pPr>
            <a:r>
              <a:rPr lang="en-US" sz="1600" baseline="0" dirty="0" smtClean="0">
                <a:solidFill>
                  <a:schemeClr val="bg2"/>
                </a:solidFill>
                <a:latin typeface="Courier New" pitchFamily="49" charset="0"/>
              </a:rPr>
              <a:t>     &lt;h1 id="</a:t>
            </a:r>
            <a:r>
              <a:rPr lang="en-US" sz="1600" dirty="0" smtClean="0">
                <a:solidFill>
                  <a:schemeClr val="bg2"/>
                </a:solidFill>
                <a:latin typeface="Courier New" pitchFamily="49" charset="0"/>
              </a:rPr>
              <a:t>nui</a:t>
            </a:r>
            <a:r>
              <a:rPr lang="en-US" sz="1600" baseline="0" dirty="0" smtClean="0">
                <a:solidFill>
                  <a:schemeClr val="bg2"/>
                </a:solidFill>
                <a:latin typeface="Courier New" pitchFamily="49" charset="0"/>
              </a:rPr>
              <a:t>"&gt;Nui Manu&lt;/h1&gt;</a:t>
            </a:r>
            <a:r>
              <a:rPr lang="en-US" sz="1600" baseline="0" dirty="0">
                <a:solidFill>
                  <a:schemeClr val="bg2"/>
                </a:solidFill>
                <a:latin typeface="Courier New" pitchFamily="49" charset="0"/>
              </a:rPr>
              <a:t/>
            </a:r>
            <a:br>
              <a:rPr lang="en-US" sz="1600" baseline="0" dirty="0">
                <a:solidFill>
                  <a:schemeClr val="bg2"/>
                </a:solidFill>
                <a:latin typeface="Courier New" pitchFamily="49" charset="0"/>
              </a:rPr>
            </a:br>
            <a:r>
              <a:rPr lang="en-US" sz="1600" baseline="0" dirty="0">
                <a:solidFill>
                  <a:schemeClr val="bg2"/>
                </a:solidFill>
                <a:latin typeface="Courier New" pitchFamily="49" charset="0"/>
              </a:rPr>
              <a:t>  &lt;/body&gt;</a:t>
            </a:r>
            <a:br>
              <a:rPr lang="en-US" sz="1600" baseline="0" dirty="0">
                <a:solidFill>
                  <a:schemeClr val="bg2"/>
                </a:solidFill>
                <a:latin typeface="Courier New" pitchFamily="49" charset="0"/>
              </a:rPr>
            </a:br>
            <a:r>
              <a:rPr lang="en-US" sz="1600" baseline="0" dirty="0">
                <a:solidFill>
                  <a:schemeClr val="bg2"/>
                </a:solidFill>
                <a:latin typeface="Courier New" pitchFamily="49" charset="0"/>
              </a:rPr>
              <a:t>&lt;/html</a:t>
            </a:r>
            <a:r>
              <a:rPr lang="en-US" sz="1600" baseline="0" dirty="0" smtClean="0">
                <a:solidFill>
                  <a:schemeClr val="bg2"/>
                </a:solidFill>
                <a:latin typeface="Courier New" pitchFamily="49" charset="0"/>
              </a:rPr>
              <a:t>&gt;</a:t>
            </a:r>
          </a:p>
        </p:txBody>
      </p:sp>
      <p:sp>
        <p:nvSpPr>
          <p:cNvPr id="1196041" name="AutoShape 9"/>
          <p:cNvSpPr>
            <a:spLocks noChangeArrowheads="1"/>
          </p:cNvSpPr>
          <p:nvPr/>
        </p:nvSpPr>
        <p:spPr bwMode="gray">
          <a:xfrm>
            <a:off x="5256634" y="3945214"/>
            <a:ext cx="592942" cy="330200"/>
          </a:xfrm>
          <a:prstGeom prst="wedgeRoundRectCallout">
            <a:avLst>
              <a:gd name="adj1" fmla="val 31414"/>
              <a:gd name="adj2" fmla="val -150659"/>
              <a:gd name="adj3" fmla="val 16667"/>
            </a:avLst>
          </a:prstGeom>
          <a:solidFill>
            <a:schemeClr val="accent1"/>
          </a:solidFill>
          <a:ln w="12700">
            <a:solidFill>
              <a:schemeClr val="tx1"/>
            </a:solidFill>
            <a:miter lim="800000"/>
            <a:headEnd/>
            <a:tailEnd/>
          </a:ln>
          <a:effectLst/>
        </p:spPr>
        <p:txBody>
          <a:bodyPr/>
          <a:lstStyle/>
          <a:p>
            <a:pPr algn="ctr"/>
            <a:r>
              <a:rPr lang="en-GB" sz="1200" baseline="0" dirty="0">
                <a:solidFill>
                  <a:schemeClr val="bg2"/>
                </a:solidFill>
                <a:latin typeface="+mj-lt"/>
                <a:cs typeface="Courier New"/>
              </a:rPr>
              <a:t>DOM</a:t>
            </a:r>
            <a:endParaRPr lang="en-US" sz="1200" baseline="0" dirty="0">
              <a:solidFill>
                <a:schemeClr val="bg2"/>
              </a:solidFill>
              <a:latin typeface="+mj-lt"/>
              <a:cs typeface="Courier New"/>
            </a:endParaRPr>
          </a:p>
        </p:txBody>
      </p:sp>
      <p:sp>
        <p:nvSpPr>
          <p:cNvPr id="1196043" name="Text Box 11"/>
          <p:cNvSpPr txBox="1">
            <a:spLocks noChangeArrowheads="1"/>
          </p:cNvSpPr>
          <p:nvPr/>
        </p:nvSpPr>
        <p:spPr bwMode="gray">
          <a:xfrm>
            <a:off x="6167111" y="2122051"/>
            <a:ext cx="698500" cy="338554"/>
          </a:xfrm>
          <a:prstGeom prst="rect">
            <a:avLst/>
          </a:prstGeom>
          <a:solidFill>
            <a:schemeClr val="accent1"/>
          </a:solidFill>
          <a:ln w="12700">
            <a:solidFill>
              <a:schemeClr val="tx1"/>
            </a:solidFill>
            <a:miter lim="800000"/>
            <a:headEnd/>
            <a:tailEnd/>
          </a:ln>
          <a:effectLst/>
        </p:spPr>
        <p:txBody>
          <a:bodyPr>
            <a:spAutoFit/>
          </a:bodyPr>
          <a:lstStyle/>
          <a:p>
            <a:pPr algn="ctr">
              <a:spcBef>
                <a:spcPct val="50000"/>
              </a:spcBef>
            </a:pPr>
            <a:r>
              <a:rPr lang="en-GB" sz="1600" baseline="0" dirty="0">
                <a:solidFill>
                  <a:schemeClr val="bg2"/>
                </a:solidFill>
                <a:latin typeface="Courier New" pitchFamily="49" charset="0"/>
                <a:cs typeface="Courier New" pitchFamily="49" charset="0"/>
              </a:rPr>
              <a:t>html</a:t>
            </a:r>
            <a:endParaRPr lang="en-US" sz="1600" baseline="0" dirty="0">
              <a:solidFill>
                <a:schemeClr val="bg2"/>
              </a:solidFill>
              <a:latin typeface="Courier New" pitchFamily="49" charset="0"/>
              <a:cs typeface="Courier New" pitchFamily="49" charset="0"/>
            </a:endParaRPr>
          </a:p>
        </p:txBody>
      </p:sp>
      <p:sp>
        <p:nvSpPr>
          <p:cNvPr id="1196046" name="Text Box 14"/>
          <p:cNvSpPr txBox="1">
            <a:spLocks noChangeArrowheads="1"/>
          </p:cNvSpPr>
          <p:nvPr/>
        </p:nvSpPr>
        <p:spPr bwMode="gray">
          <a:xfrm>
            <a:off x="5318550" y="3306287"/>
            <a:ext cx="870751" cy="338554"/>
          </a:xfrm>
          <a:prstGeom prst="rect">
            <a:avLst/>
          </a:prstGeom>
          <a:solidFill>
            <a:schemeClr val="accent1"/>
          </a:solidFill>
          <a:ln w="12700">
            <a:solidFill>
              <a:schemeClr val="tx1"/>
            </a:solidFill>
            <a:miter lim="800000"/>
            <a:headEnd/>
            <a:tailEnd/>
          </a:ln>
          <a:effectLst/>
        </p:spPr>
        <p:txBody>
          <a:bodyPr wrap="square">
            <a:spAutoFit/>
          </a:bodyPr>
          <a:lstStyle/>
          <a:p>
            <a:pPr algn="ctr">
              <a:spcBef>
                <a:spcPct val="50000"/>
              </a:spcBef>
            </a:pPr>
            <a:r>
              <a:rPr lang="en-GB" sz="1600" baseline="0" dirty="0">
                <a:solidFill>
                  <a:schemeClr val="bg2"/>
                </a:solidFill>
                <a:latin typeface="Courier New" pitchFamily="49" charset="0"/>
                <a:cs typeface="Courier New" pitchFamily="49" charset="0"/>
              </a:rPr>
              <a:t>title</a:t>
            </a:r>
            <a:endParaRPr lang="en-US" sz="1600" baseline="0" dirty="0">
              <a:solidFill>
                <a:schemeClr val="bg2"/>
              </a:solidFill>
              <a:latin typeface="Courier New" pitchFamily="49" charset="0"/>
              <a:cs typeface="Courier New" pitchFamily="49" charset="0"/>
            </a:endParaRPr>
          </a:p>
        </p:txBody>
      </p:sp>
      <p:sp>
        <p:nvSpPr>
          <p:cNvPr id="1196051" name="Line 19"/>
          <p:cNvSpPr>
            <a:spLocks noChangeShapeType="1"/>
          </p:cNvSpPr>
          <p:nvPr/>
        </p:nvSpPr>
        <p:spPr bwMode="gray">
          <a:xfrm flipV="1">
            <a:off x="5878151" y="2468087"/>
            <a:ext cx="622300" cy="266700"/>
          </a:xfrm>
          <a:prstGeom prst="line">
            <a:avLst/>
          </a:prstGeom>
          <a:noFill/>
          <a:ln w="12700">
            <a:solidFill>
              <a:schemeClr val="tx1"/>
            </a:solidFill>
            <a:round/>
            <a:headEnd/>
            <a:tailEnd/>
          </a:ln>
          <a:effectLst/>
        </p:spPr>
        <p:txBody>
          <a:bodyPr>
            <a:spAutoFit/>
          </a:bodyPr>
          <a:lstStyle/>
          <a:p>
            <a:endParaRPr lang="en-US" sz="1600" dirty="0"/>
          </a:p>
        </p:txBody>
      </p:sp>
      <p:sp>
        <p:nvSpPr>
          <p:cNvPr id="1196052" name="Line 20"/>
          <p:cNvSpPr>
            <a:spLocks noChangeShapeType="1"/>
          </p:cNvSpPr>
          <p:nvPr/>
        </p:nvSpPr>
        <p:spPr bwMode="gray">
          <a:xfrm>
            <a:off x="6500451" y="2468087"/>
            <a:ext cx="546100" cy="266700"/>
          </a:xfrm>
          <a:prstGeom prst="line">
            <a:avLst/>
          </a:prstGeom>
          <a:noFill/>
          <a:ln w="12700">
            <a:solidFill>
              <a:schemeClr val="tx1"/>
            </a:solidFill>
            <a:round/>
            <a:headEnd/>
            <a:tailEnd/>
          </a:ln>
          <a:effectLst/>
        </p:spPr>
        <p:txBody>
          <a:bodyPr>
            <a:spAutoFit/>
          </a:bodyPr>
          <a:lstStyle/>
          <a:p>
            <a:endParaRPr lang="en-US" sz="1600" dirty="0"/>
          </a:p>
        </p:txBody>
      </p:sp>
      <p:sp>
        <p:nvSpPr>
          <p:cNvPr id="1196053" name="Line 21"/>
          <p:cNvSpPr>
            <a:spLocks noChangeShapeType="1"/>
          </p:cNvSpPr>
          <p:nvPr/>
        </p:nvSpPr>
        <p:spPr bwMode="gray">
          <a:xfrm flipH="1">
            <a:off x="6887801" y="3048804"/>
            <a:ext cx="254000" cy="273049"/>
          </a:xfrm>
          <a:prstGeom prst="line">
            <a:avLst/>
          </a:prstGeom>
          <a:noFill/>
          <a:ln w="12700">
            <a:solidFill>
              <a:schemeClr val="tx1"/>
            </a:solidFill>
            <a:round/>
            <a:headEnd/>
            <a:tailEnd/>
          </a:ln>
          <a:effectLst/>
        </p:spPr>
        <p:txBody>
          <a:bodyPr wrap="square">
            <a:spAutoFit/>
          </a:bodyPr>
          <a:lstStyle/>
          <a:p>
            <a:endParaRPr lang="en-US" sz="1600" dirty="0"/>
          </a:p>
        </p:txBody>
      </p:sp>
      <p:sp>
        <p:nvSpPr>
          <p:cNvPr id="1196054" name="Line 22"/>
          <p:cNvSpPr>
            <a:spLocks noChangeShapeType="1"/>
          </p:cNvSpPr>
          <p:nvPr/>
        </p:nvSpPr>
        <p:spPr bwMode="gray">
          <a:xfrm>
            <a:off x="5739721" y="3052287"/>
            <a:ext cx="0" cy="254000"/>
          </a:xfrm>
          <a:prstGeom prst="line">
            <a:avLst/>
          </a:prstGeom>
          <a:noFill/>
          <a:ln w="12700">
            <a:solidFill>
              <a:schemeClr val="tx1"/>
            </a:solidFill>
            <a:round/>
            <a:headEnd/>
            <a:tailEnd/>
          </a:ln>
          <a:effectLst/>
        </p:spPr>
        <p:txBody>
          <a:bodyPr>
            <a:spAutoFit/>
          </a:bodyPr>
          <a:lstStyle/>
          <a:p>
            <a:endParaRPr lang="en-US" sz="1600" dirty="0"/>
          </a:p>
        </p:txBody>
      </p:sp>
      <p:sp>
        <p:nvSpPr>
          <p:cNvPr id="29" name="Line 21"/>
          <p:cNvSpPr>
            <a:spLocks noChangeShapeType="1"/>
          </p:cNvSpPr>
          <p:nvPr/>
        </p:nvSpPr>
        <p:spPr bwMode="gray">
          <a:xfrm>
            <a:off x="7148151" y="3048804"/>
            <a:ext cx="419100" cy="285749"/>
          </a:xfrm>
          <a:prstGeom prst="line">
            <a:avLst/>
          </a:prstGeom>
          <a:noFill/>
          <a:ln w="12700">
            <a:solidFill>
              <a:schemeClr val="tx1"/>
            </a:solidFill>
            <a:round/>
            <a:headEnd/>
            <a:tailEnd/>
          </a:ln>
          <a:effectLst/>
        </p:spPr>
        <p:txBody>
          <a:bodyPr wrap="square">
            <a:spAutoFit/>
          </a:bodyPr>
          <a:lstStyle/>
          <a:p>
            <a:endParaRPr lang="en-US" sz="1600" dirty="0"/>
          </a:p>
        </p:txBody>
      </p:sp>
      <p:sp>
        <p:nvSpPr>
          <p:cNvPr id="30" name="AutoShape 9"/>
          <p:cNvSpPr>
            <a:spLocks noChangeArrowheads="1"/>
          </p:cNvSpPr>
          <p:nvPr/>
        </p:nvSpPr>
        <p:spPr bwMode="gray">
          <a:xfrm>
            <a:off x="7817300" y="3948996"/>
            <a:ext cx="1243657" cy="330200"/>
          </a:xfrm>
          <a:prstGeom prst="wedgeRoundRectCallout">
            <a:avLst>
              <a:gd name="adj1" fmla="val -60468"/>
              <a:gd name="adj2" fmla="val -129036"/>
              <a:gd name="adj3" fmla="val 16667"/>
            </a:avLst>
          </a:prstGeom>
          <a:solidFill>
            <a:schemeClr val="accent1"/>
          </a:solidFill>
          <a:ln w="12700">
            <a:solidFill>
              <a:schemeClr val="tx1"/>
            </a:solidFill>
            <a:miter lim="800000"/>
            <a:headEnd/>
            <a:tailEnd/>
          </a:ln>
          <a:effectLst/>
        </p:spPr>
        <p:txBody>
          <a:bodyPr/>
          <a:lstStyle/>
          <a:p>
            <a:pPr algn="ctr"/>
            <a:r>
              <a:rPr lang="en-US" sz="1600" dirty="0" smtClean="0">
                <a:solidFill>
                  <a:schemeClr val="bg2"/>
                </a:solidFill>
                <a:latin typeface="+mn-lt"/>
              </a:rPr>
              <a:t>Nui</a:t>
            </a:r>
            <a:r>
              <a:rPr lang="en-US" sz="1600" dirty="0" smtClean="0">
                <a:latin typeface="+mn-lt"/>
              </a:rPr>
              <a:t> </a:t>
            </a:r>
            <a:r>
              <a:rPr lang="en-US" sz="1600" dirty="0" smtClean="0">
                <a:solidFill>
                  <a:schemeClr val="bg2"/>
                </a:solidFill>
                <a:latin typeface="+mn-lt"/>
              </a:rPr>
              <a:t>Manu</a:t>
            </a:r>
            <a:endParaRPr lang="en-US" sz="1600" baseline="0" dirty="0">
              <a:solidFill>
                <a:schemeClr val="bg2"/>
              </a:solidFill>
              <a:latin typeface="+mn-lt"/>
            </a:endParaRPr>
          </a:p>
        </p:txBody>
      </p:sp>
      <p:sp>
        <p:nvSpPr>
          <p:cNvPr id="1196045" name="Text Box 13"/>
          <p:cNvSpPr txBox="1">
            <a:spLocks noChangeArrowheads="1"/>
          </p:cNvSpPr>
          <p:nvPr/>
        </p:nvSpPr>
        <p:spPr bwMode="gray">
          <a:xfrm>
            <a:off x="6774286" y="2713385"/>
            <a:ext cx="736600" cy="338554"/>
          </a:xfrm>
          <a:prstGeom prst="rect">
            <a:avLst/>
          </a:prstGeom>
          <a:solidFill>
            <a:schemeClr val="accent1"/>
          </a:solidFill>
          <a:ln w="12700">
            <a:solidFill>
              <a:schemeClr val="tx1"/>
            </a:solidFill>
            <a:miter lim="800000"/>
            <a:headEnd/>
            <a:tailEnd/>
          </a:ln>
          <a:effectLst/>
        </p:spPr>
        <p:txBody>
          <a:bodyPr>
            <a:spAutoFit/>
          </a:bodyPr>
          <a:lstStyle/>
          <a:p>
            <a:pPr algn="ctr">
              <a:spcBef>
                <a:spcPct val="50000"/>
              </a:spcBef>
            </a:pPr>
            <a:r>
              <a:rPr lang="en-GB" sz="1600" baseline="0" dirty="0">
                <a:solidFill>
                  <a:schemeClr val="bg2"/>
                </a:solidFill>
                <a:latin typeface="Courier New" pitchFamily="49" charset="0"/>
                <a:cs typeface="Courier New" pitchFamily="49" charset="0"/>
              </a:rPr>
              <a:t>body</a:t>
            </a:r>
            <a:endParaRPr lang="en-US" sz="1600" baseline="0" dirty="0">
              <a:solidFill>
                <a:schemeClr val="bg2"/>
              </a:solidFill>
              <a:latin typeface="Courier New" pitchFamily="49" charset="0"/>
              <a:cs typeface="Courier New" pitchFamily="49" charset="0"/>
            </a:endParaRPr>
          </a:p>
        </p:txBody>
      </p:sp>
      <p:sp>
        <p:nvSpPr>
          <p:cNvPr id="1196044" name="Text Box 12"/>
          <p:cNvSpPr txBox="1">
            <a:spLocks noChangeArrowheads="1"/>
          </p:cNvSpPr>
          <p:nvPr/>
        </p:nvSpPr>
        <p:spPr bwMode="gray">
          <a:xfrm>
            <a:off x="5387585" y="2706251"/>
            <a:ext cx="698500" cy="338554"/>
          </a:xfrm>
          <a:prstGeom prst="rect">
            <a:avLst/>
          </a:prstGeom>
          <a:solidFill>
            <a:schemeClr val="accent1"/>
          </a:solidFill>
          <a:ln w="12700">
            <a:solidFill>
              <a:schemeClr val="tx1"/>
            </a:solidFill>
            <a:miter lim="800000"/>
            <a:headEnd/>
            <a:tailEnd/>
          </a:ln>
          <a:effectLst/>
        </p:spPr>
        <p:txBody>
          <a:bodyPr>
            <a:spAutoFit/>
          </a:bodyPr>
          <a:lstStyle/>
          <a:p>
            <a:pPr algn="ctr">
              <a:spcBef>
                <a:spcPct val="50000"/>
              </a:spcBef>
            </a:pPr>
            <a:r>
              <a:rPr lang="en-GB" sz="1600" baseline="0" dirty="0">
                <a:solidFill>
                  <a:schemeClr val="bg2"/>
                </a:solidFill>
                <a:latin typeface="Courier New" pitchFamily="49" charset="0"/>
                <a:cs typeface="Courier New" pitchFamily="49" charset="0"/>
              </a:rPr>
              <a:t>head</a:t>
            </a:r>
            <a:endParaRPr lang="en-US" sz="1600" baseline="0" dirty="0">
              <a:solidFill>
                <a:schemeClr val="bg2"/>
              </a:solidFill>
              <a:latin typeface="Courier New" pitchFamily="49" charset="0"/>
              <a:cs typeface="Courier New" pitchFamily="49" charset="0"/>
            </a:endParaRPr>
          </a:p>
        </p:txBody>
      </p:sp>
      <p:sp>
        <p:nvSpPr>
          <p:cNvPr id="1196047" name="Text Box 15"/>
          <p:cNvSpPr txBox="1">
            <a:spLocks noChangeArrowheads="1"/>
          </p:cNvSpPr>
          <p:nvPr/>
        </p:nvSpPr>
        <p:spPr bwMode="gray">
          <a:xfrm>
            <a:off x="6715462" y="3315726"/>
            <a:ext cx="363355" cy="338554"/>
          </a:xfrm>
          <a:prstGeom prst="rect">
            <a:avLst/>
          </a:prstGeom>
          <a:solidFill>
            <a:schemeClr val="accent1"/>
          </a:solidFill>
          <a:ln w="12700">
            <a:solidFill>
              <a:schemeClr val="tx1"/>
            </a:solidFill>
            <a:miter lim="800000"/>
            <a:headEnd/>
            <a:tailEnd/>
          </a:ln>
          <a:effectLst/>
        </p:spPr>
        <p:txBody>
          <a:bodyPr wrap="square">
            <a:spAutoFit/>
          </a:bodyPr>
          <a:lstStyle/>
          <a:p>
            <a:pPr algn="ctr">
              <a:spcBef>
                <a:spcPct val="50000"/>
              </a:spcBef>
            </a:pPr>
            <a:r>
              <a:rPr lang="en-GB" sz="1600" baseline="0" dirty="0" smtClean="0">
                <a:solidFill>
                  <a:schemeClr val="bg2"/>
                </a:solidFill>
                <a:latin typeface="Courier New" pitchFamily="49" charset="0"/>
                <a:cs typeface="Courier New" pitchFamily="49" charset="0"/>
              </a:rPr>
              <a:t>p</a:t>
            </a:r>
            <a:endParaRPr lang="en-US" sz="1600" baseline="0" dirty="0">
              <a:solidFill>
                <a:schemeClr val="bg2"/>
              </a:solidFill>
              <a:latin typeface="Courier New" pitchFamily="49" charset="0"/>
              <a:cs typeface="Courier New" pitchFamily="49" charset="0"/>
            </a:endParaRPr>
          </a:p>
        </p:txBody>
      </p:sp>
      <p:sp>
        <p:nvSpPr>
          <p:cNvPr id="28" name="Text Box 15"/>
          <p:cNvSpPr txBox="1">
            <a:spLocks noChangeArrowheads="1"/>
          </p:cNvSpPr>
          <p:nvPr/>
        </p:nvSpPr>
        <p:spPr bwMode="gray">
          <a:xfrm>
            <a:off x="7357700" y="3309501"/>
            <a:ext cx="571453" cy="338554"/>
          </a:xfrm>
          <a:prstGeom prst="rect">
            <a:avLst/>
          </a:prstGeom>
          <a:solidFill>
            <a:schemeClr val="accent1"/>
          </a:solidFill>
          <a:ln w="12700">
            <a:solidFill>
              <a:schemeClr val="tx1"/>
            </a:solidFill>
            <a:miter lim="800000"/>
            <a:headEnd/>
            <a:tailEnd/>
          </a:ln>
          <a:effectLst/>
        </p:spPr>
        <p:txBody>
          <a:bodyPr wrap="square">
            <a:spAutoFit/>
          </a:bodyPr>
          <a:lstStyle/>
          <a:p>
            <a:pPr algn="ctr">
              <a:spcBef>
                <a:spcPct val="50000"/>
              </a:spcBef>
            </a:pPr>
            <a:r>
              <a:rPr lang="en-US" sz="1600" baseline="0" dirty="0" smtClean="0">
                <a:solidFill>
                  <a:schemeClr val="bg2"/>
                </a:solidFill>
                <a:latin typeface="Courier New" pitchFamily="49" charset="0"/>
                <a:cs typeface="Courier New" pitchFamily="49" charset="0"/>
              </a:rPr>
              <a:t>h1</a:t>
            </a:r>
          </a:p>
        </p:txBody>
      </p:sp>
      <p:sp>
        <p:nvSpPr>
          <p:cNvPr id="1196050" name="Text Box 18"/>
          <p:cNvSpPr txBox="1">
            <a:spLocks noChangeArrowheads="1"/>
          </p:cNvSpPr>
          <p:nvPr/>
        </p:nvSpPr>
        <p:spPr bwMode="gray">
          <a:xfrm>
            <a:off x="7046551" y="3956130"/>
            <a:ext cx="693799" cy="338554"/>
          </a:xfrm>
          <a:prstGeom prst="rect">
            <a:avLst/>
          </a:prstGeom>
          <a:solidFill>
            <a:schemeClr val="accent1"/>
          </a:solidFill>
          <a:ln w="12700">
            <a:solidFill>
              <a:schemeClr val="tx1"/>
            </a:solidFill>
            <a:miter lim="800000"/>
            <a:headEnd/>
            <a:tailEnd/>
          </a:ln>
          <a:effectLst/>
        </p:spPr>
        <p:txBody>
          <a:bodyPr wrap="square">
            <a:spAutoFit/>
          </a:bodyPr>
          <a:lstStyle/>
          <a:p>
            <a:pPr>
              <a:spcBef>
                <a:spcPct val="50000"/>
              </a:spcBef>
            </a:pPr>
            <a:r>
              <a:rPr lang="en-GB" sz="1600" baseline="0" dirty="0">
                <a:solidFill>
                  <a:schemeClr val="bg2"/>
                </a:solidFill>
                <a:latin typeface="Courier New" pitchFamily="49" charset="0"/>
                <a:cs typeface="Courier New" pitchFamily="49" charset="0"/>
              </a:rPr>
              <a:t>img</a:t>
            </a:r>
            <a:endParaRPr lang="en-US" sz="1600" baseline="0" dirty="0">
              <a:solidFill>
                <a:schemeClr val="bg2"/>
              </a:solidFill>
              <a:latin typeface="Courier New" pitchFamily="49" charset="0"/>
              <a:cs typeface="Courier New" pitchFamily="49" charset="0"/>
            </a:endParaRPr>
          </a:p>
        </p:txBody>
      </p:sp>
      <p:sp>
        <p:nvSpPr>
          <p:cNvPr id="31" name="AutoShape 7"/>
          <p:cNvSpPr>
            <a:spLocks noChangeArrowheads="1"/>
          </p:cNvSpPr>
          <p:nvPr/>
        </p:nvSpPr>
        <p:spPr bwMode="gray">
          <a:xfrm>
            <a:off x="7188204" y="1983859"/>
            <a:ext cx="1892295" cy="625546"/>
          </a:xfrm>
          <a:prstGeom prst="wedgeEllipseCallout">
            <a:avLst>
              <a:gd name="adj1" fmla="val -25645"/>
              <a:gd name="adj2" fmla="val 171489"/>
            </a:avLst>
          </a:prstGeom>
          <a:solidFill>
            <a:srgbClr val="CCECFF"/>
          </a:solidFill>
          <a:ln w="12700">
            <a:solidFill>
              <a:schemeClr val="tx1"/>
            </a:solidFill>
            <a:miter lim="800000"/>
            <a:headEnd/>
            <a:tailEnd/>
          </a:ln>
          <a:effectLst/>
        </p:spPr>
        <p:txBody>
          <a:bodyPr lIns="0" rIns="0" anchor="ctr" anchorCtr="0"/>
          <a:lstStyle/>
          <a:p>
            <a:pPr algn="ctr"/>
            <a:r>
              <a:rPr lang="en-GB" sz="1600" baseline="0" dirty="0" smtClean="0">
                <a:solidFill>
                  <a:schemeClr val="bg2"/>
                </a:solidFill>
                <a:latin typeface="Courier New" pitchFamily="49" charset="0"/>
              </a:rPr>
              <a:t>id="findMe"</a:t>
            </a:r>
            <a:endParaRPr lang="en-US" sz="1600" baseline="0" dirty="0">
              <a:solidFill>
                <a:schemeClr val="bg2"/>
              </a:solidFill>
              <a:latin typeface="Courier New" pitchFamily="49" charset="0"/>
            </a:endParaRPr>
          </a:p>
        </p:txBody>
      </p:sp>
      <p:sp>
        <p:nvSpPr>
          <p:cNvPr id="22" name="AutoShape 9"/>
          <p:cNvSpPr>
            <a:spLocks noChangeArrowheads="1"/>
          </p:cNvSpPr>
          <p:nvPr/>
        </p:nvSpPr>
        <p:spPr bwMode="gray">
          <a:xfrm>
            <a:off x="5878151" y="3973789"/>
            <a:ext cx="1136649" cy="330200"/>
          </a:xfrm>
          <a:prstGeom prst="wedgeRoundRectCallout">
            <a:avLst>
              <a:gd name="adj1" fmla="val 30373"/>
              <a:gd name="adj2" fmla="val -158611"/>
              <a:gd name="adj3" fmla="val 16667"/>
            </a:avLst>
          </a:prstGeom>
          <a:solidFill>
            <a:schemeClr val="accent1"/>
          </a:solidFill>
          <a:ln w="12700">
            <a:solidFill>
              <a:schemeClr val="tx1"/>
            </a:solidFill>
            <a:miter lim="800000"/>
            <a:headEnd/>
            <a:tailEnd/>
          </a:ln>
          <a:effectLst/>
        </p:spPr>
        <p:txBody>
          <a:bodyPr/>
          <a:lstStyle/>
          <a:p>
            <a:pPr algn="ctr"/>
            <a:r>
              <a:rPr lang="en-GB" baseline="0" dirty="0" smtClean="0">
                <a:solidFill>
                  <a:schemeClr val="bg2"/>
                </a:solidFill>
              </a:rPr>
              <a:t>Boeing 747</a:t>
            </a:r>
            <a:endParaRPr lang="en-US" baseline="0" dirty="0">
              <a:solidFill>
                <a:schemeClr val="bg2"/>
              </a:solidFill>
            </a:endParaRPr>
          </a:p>
        </p:txBody>
      </p:sp>
      <p:cxnSp>
        <p:nvCxnSpPr>
          <p:cNvPr id="23" name="Elbow Connector 22"/>
          <p:cNvCxnSpPr>
            <a:stCxn id="1196050" idx="0"/>
            <a:endCxn id="1196047" idx="2"/>
          </p:cNvCxnSpPr>
          <p:nvPr/>
        </p:nvCxnSpPr>
        <p:spPr bwMode="gray">
          <a:xfrm rot="16200000" flipV="1">
            <a:off x="6994371" y="3557049"/>
            <a:ext cx="301850" cy="496311"/>
          </a:xfrm>
          <a:prstGeom prst="bentConnector3">
            <a:avLst>
              <a:gd name="adj1" fmla="val 50000"/>
            </a:avLst>
          </a:prstGeom>
          <a:solidFill>
            <a:schemeClr val="accent1"/>
          </a:solidFill>
          <a:ln w="12700" cap="flat" cmpd="sng" algn="ctr">
            <a:solidFill>
              <a:schemeClr val="tx1"/>
            </a:solidFill>
            <a:prstDash val="solid"/>
            <a:round/>
            <a:headEnd type="none" w="med" len="med"/>
            <a:tailEnd type="none" w="med" len="med"/>
          </a:ln>
          <a:effectLst/>
        </p:spPr>
      </p:cxnSp>
      <p:sp>
        <p:nvSpPr>
          <p:cNvPr id="1196039" name="AutoShape 7"/>
          <p:cNvSpPr>
            <a:spLocks noChangeArrowheads="1"/>
          </p:cNvSpPr>
          <p:nvPr/>
        </p:nvSpPr>
        <p:spPr bwMode="gray">
          <a:xfrm>
            <a:off x="5768807" y="4677040"/>
            <a:ext cx="2551946" cy="1027355"/>
          </a:xfrm>
          <a:prstGeom prst="wedgeEllipseCallout">
            <a:avLst>
              <a:gd name="adj1" fmla="val 19815"/>
              <a:gd name="adj2" fmla="val -90450"/>
            </a:avLst>
          </a:prstGeom>
          <a:solidFill>
            <a:srgbClr val="CCECFF"/>
          </a:solidFill>
          <a:ln w="12700">
            <a:solidFill>
              <a:schemeClr val="tx1"/>
            </a:solidFill>
            <a:miter lim="800000"/>
            <a:headEnd/>
            <a:tailEnd/>
          </a:ln>
          <a:effectLst/>
        </p:spPr>
        <p:txBody>
          <a:bodyPr/>
          <a:lstStyle/>
          <a:p>
            <a:pPr algn="ctr"/>
            <a:r>
              <a:rPr lang="en-US" sz="1600" dirty="0">
                <a:solidFill>
                  <a:schemeClr val="bg2"/>
                </a:solidFill>
                <a:latin typeface="Courier New" pitchFamily="49" charset="0"/>
              </a:rPr>
              <a:t>src=</a:t>
            </a:r>
            <a:r>
              <a:rPr lang="en-US" sz="1600" dirty="0" smtClean="0">
                <a:solidFill>
                  <a:schemeClr val="bg2"/>
                </a:solidFill>
                <a:latin typeface="Courier New" pitchFamily="49" charset="0"/>
              </a:rPr>
              <a:t>"747.gif" </a:t>
            </a:r>
            <a:r>
              <a:rPr lang="en-US" sz="1600" dirty="0">
                <a:solidFill>
                  <a:schemeClr val="bg2"/>
                </a:solidFill>
                <a:latin typeface="Courier New" pitchFamily="49" charset="0"/>
              </a:rPr>
              <a:t>width="</a:t>
            </a:r>
            <a:r>
              <a:rPr lang="en-US" sz="1600" dirty="0" smtClean="0">
                <a:solidFill>
                  <a:schemeClr val="bg2"/>
                </a:solidFill>
                <a:latin typeface="Courier New" pitchFamily="49" charset="0"/>
              </a:rPr>
              <a:t>330" </a:t>
            </a:r>
            <a:r>
              <a:rPr lang="en-US" sz="1600" dirty="0">
                <a:solidFill>
                  <a:schemeClr val="bg2"/>
                </a:solidFill>
                <a:latin typeface="Courier New" pitchFamily="49" charset="0"/>
              </a:rPr>
              <a:t>height="147</a:t>
            </a:r>
            <a:r>
              <a:rPr lang="en-US" sz="1600" dirty="0" smtClean="0">
                <a:solidFill>
                  <a:schemeClr val="bg2"/>
                </a:solidFill>
                <a:latin typeface="Courier New" pitchFamily="49" charset="0"/>
              </a:rPr>
              <a:t>"</a:t>
            </a:r>
            <a:endParaRPr lang="en-US" sz="1600" baseline="0" dirty="0">
              <a:solidFill>
                <a:schemeClr val="bg2"/>
              </a:solidFill>
              <a:latin typeface="Courier New" pitchFamily="49" charset="0"/>
            </a:endParaRPr>
          </a:p>
        </p:txBody>
      </p:sp>
      <p:sp>
        <p:nvSpPr>
          <p:cNvPr id="27" name="Text Box 15"/>
          <p:cNvSpPr txBox="1">
            <a:spLocks noChangeArrowheads="1"/>
          </p:cNvSpPr>
          <p:nvPr/>
        </p:nvSpPr>
        <p:spPr bwMode="gray">
          <a:xfrm>
            <a:off x="6278386" y="3304653"/>
            <a:ext cx="349259" cy="338554"/>
          </a:xfrm>
          <a:prstGeom prst="rect">
            <a:avLst/>
          </a:prstGeom>
          <a:solidFill>
            <a:schemeClr val="accent1"/>
          </a:solidFill>
          <a:ln w="12700">
            <a:solidFill>
              <a:schemeClr val="tx1"/>
            </a:solidFill>
            <a:miter lim="800000"/>
            <a:headEnd/>
            <a:tailEnd/>
          </a:ln>
          <a:effectLst/>
        </p:spPr>
        <p:txBody>
          <a:bodyPr wrap="square">
            <a:spAutoFit/>
          </a:bodyPr>
          <a:lstStyle/>
          <a:p>
            <a:pPr algn="ctr">
              <a:spcBef>
                <a:spcPct val="50000"/>
              </a:spcBef>
            </a:pPr>
            <a:r>
              <a:rPr lang="en-GB" sz="1600" baseline="0" dirty="0" smtClean="0">
                <a:latin typeface="Courier New" pitchFamily="49" charset="0"/>
                <a:cs typeface="Courier New" pitchFamily="49" charset="0"/>
              </a:rPr>
              <a:t>p</a:t>
            </a:r>
            <a:endParaRPr lang="en-US" sz="1600" baseline="0" dirty="0">
              <a:latin typeface="Courier New" pitchFamily="49" charset="0"/>
              <a:cs typeface="Courier New" pitchFamily="49" charset="0"/>
            </a:endParaRPr>
          </a:p>
        </p:txBody>
      </p:sp>
      <p:sp>
        <p:nvSpPr>
          <p:cNvPr id="32" name="Line 21"/>
          <p:cNvSpPr>
            <a:spLocks noChangeShapeType="1"/>
          </p:cNvSpPr>
          <p:nvPr/>
        </p:nvSpPr>
        <p:spPr bwMode="gray">
          <a:xfrm flipH="1">
            <a:off x="6399857" y="3062050"/>
            <a:ext cx="729257" cy="238921"/>
          </a:xfrm>
          <a:prstGeom prst="line">
            <a:avLst/>
          </a:prstGeom>
          <a:noFill/>
          <a:ln w="12700">
            <a:solidFill>
              <a:schemeClr val="tx1"/>
            </a:solidFill>
            <a:round/>
            <a:headEnd/>
            <a:tailEnd/>
          </a:ln>
          <a:effectLst/>
        </p:spPr>
        <p:txBody>
          <a:bodyPr wrap="square">
            <a:spAutoFit/>
          </a:bodyPr>
          <a:lstStyle/>
          <a:p>
            <a:endParaRPr lang="en-US" sz="1600" dirty="0"/>
          </a:p>
        </p:txBody>
      </p:sp>
    </p:spTree>
    <p:custDataLst>
      <p:tags r:id="rId1"/>
    </p:custDataLst>
    <p:extLst>
      <p:ext uri="{BB962C8B-B14F-4D97-AF65-F5344CB8AC3E}">
        <p14:creationId xmlns:p14="http://schemas.microsoft.com/office/powerpoint/2010/main" val="23948946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8488"/>
            <a:ext cx="8599488" cy="3170099"/>
          </a:xfrm>
        </p:spPr>
        <p:txBody>
          <a:bodyPr/>
          <a:lstStyle/>
          <a:p>
            <a:r>
              <a:rPr lang="fr-FR" noProof="0" dirty="0" smtClean="0"/>
              <a:t>Autorise plusieurs gestionnaires pour un même événement</a:t>
            </a:r>
          </a:p>
          <a:p>
            <a:pPr lvl="1"/>
            <a:r>
              <a:rPr lang="fr-FR" noProof="0" dirty="0" smtClean="0"/>
              <a:t>La technique de la propriété de gestionnaire d'événement n’autorise qu’un seul gestionnaire d'événement</a:t>
            </a:r>
          </a:p>
          <a:p>
            <a:pPr lvl="2"/>
            <a:r>
              <a:rPr lang="fr-FR" noProof="0" dirty="0" smtClean="0"/>
              <a:t>Définir la propriété écrase tout gestionnaire d'événement précédemment associé</a:t>
            </a:r>
          </a:p>
          <a:p>
            <a:pPr lvl="1"/>
            <a:r>
              <a:rPr lang="fr-FR" noProof="0" dirty="0" smtClean="0"/>
              <a:t>Très important lorsqu’on utilise des bibliothèques tierces ou qu’on intègre le code à un autre code</a:t>
            </a:r>
          </a:p>
          <a:p>
            <a:pPr lvl="2"/>
            <a:r>
              <a:rPr lang="fr-FR" noProof="0" dirty="0" smtClean="0"/>
              <a:t>Pour garantir qu’on n’a pas détruit un autre gestionnaire d'événement</a:t>
            </a:r>
          </a:p>
          <a:p>
            <a:r>
              <a:rPr lang="fr-FR" noProof="0" dirty="0" smtClean="0"/>
              <a:t>Permet de contrôler quand l’écouteur d’événements sera appelé</a:t>
            </a:r>
          </a:p>
          <a:p>
            <a:pPr lvl="1"/>
            <a:r>
              <a:rPr lang="fr-FR" noProof="0" dirty="0" smtClean="0"/>
              <a:t>Capture ou remontée</a:t>
            </a:r>
            <a:endParaRPr lang="fr-FR" noProof="0" dirty="0"/>
          </a:p>
        </p:txBody>
      </p:sp>
      <p:sp>
        <p:nvSpPr>
          <p:cNvPr id="2" name="Title 1"/>
          <p:cNvSpPr>
            <a:spLocks noGrp="1"/>
          </p:cNvSpPr>
          <p:nvPr>
            <p:ph type="title"/>
          </p:nvPr>
        </p:nvSpPr>
        <p:spPr>
          <a:xfrm>
            <a:off x="0" y="1"/>
            <a:ext cx="9144000" cy="415636"/>
          </a:xfrm>
        </p:spPr>
        <p:txBody>
          <a:bodyPr/>
          <a:lstStyle/>
          <a:p>
            <a:r>
              <a:rPr lang="fr-FR" noProof="0" dirty="0" smtClean="0">
                <a:latin typeface="Arial"/>
                <a:cs typeface="Arial"/>
              </a:rPr>
              <a:t>Avantages de la technique </a:t>
            </a:r>
            <a:r>
              <a:rPr lang="fr-FR" noProof="0" dirty="0" err="1" smtClean="0">
                <a:latin typeface="Courier New"/>
                <a:cs typeface="Courier New"/>
              </a:rPr>
              <a:t>addEventListener</a:t>
            </a:r>
            <a:r>
              <a:rPr lang="fr-FR" noProof="0" dirty="0" smtClean="0">
                <a:latin typeface="Courier New"/>
                <a:cs typeface="Courier New"/>
              </a:rPr>
              <a:t>()</a:t>
            </a:r>
            <a:endParaRPr lang="fr-FR" noProof="0" dirty="0"/>
          </a:p>
        </p:txBody>
      </p:sp>
    </p:spTree>
    <p:custDataLst>
      <p:tags r:id="rId1"/>
    </p:custDataLst>
    <p:extLst>
      <p:ext uri="{BB962C8B-B14F-4D97-AF65-F5344CB8AC3E}">
        <p14:creationId xmlns:p14="http://schemas.microsoft.com/office/powerpoint/2010/main" val="4180882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494218"/>
            <a:ext cx="8599488" cy="4380686"/>
          </a:xfrm>
        </p:spPr>
        <p:txBody>
          <a:bodyPr/>
          <a:lstStyle/>
          <a:p>
            <a:r>
              <a:rPr lang="fr-FR" noProof="0" dirty="0" smtClean="0"/>
              <a:t>Les fonctions gestionnaires d'événement reçoivent normalement un objet </a:t>
            </a:r>
            <a:r>
              <a:rPr lang="fr-FR" dirty="0" err="1" smtClean="0">
                <a:latin typeface="Courier New"/>
                <a:ea typeface="+mj-ea"/>
                <a:cs typeface="Courier New"/>
              </a:rPr>
              <a:t>event</a:t>
            </a:r>
            <a:r>
              <a:rPr lang="fr-FR" sz="1400" noProof="0" dirty="0" smtClean="0"/>
              <a:t> </a:t>
            </a:r>
            <a:r>
              <a:rPr lang="fr-FR" noProof="0" dirty="0" smtClean="0"/>
              <a:t> en argument</a:t>
            </a:r>
          </a:p>
          <a:p>
            <a:pPr lvl="1"/>
            <a:r>
              <a:rPr lang="fr-FR" noProof="0" dirty="0" smtClean="0"/>
              <a:t>Plusieurs propriétés contiennent les détails de l’événement</a:t>
            </a:r>
          </a:p>
          <a:p>
            <a:pPr lvl="2"/>
            <a:r>
              <a:rPr lang="fr-FR" noProof="0" dirty="0" smtClean="0"/>
              <a:t>Objet cible qui a généré l’événement, type de l’événement, etc.</a:t>
            </a:r>
          </a:p>
          <a:p>
            <a:pPr lvl="2"/>
            <a:r>
              <a:rPr lang="fr-FR" noProof="0" dirty="0" smtClean="0"/>
              <a:t>Pour un événement de la souris : coordonnées, etc.</a:t>
            </a:r>
          </a:p>
          <a:p>
            <a:pPr lvl="2"/>
            <a:r>
              <a:rPr lang="fr-FR" noProof="0" dirty="0" smtClean="0"/>
              <a:t>Pour un événement du clavier : données sur la touche frappée, etc.</a:t>
            </a:r>
          </a:p>
          <a:p>
            <a:pPr lvl="2"/>
            <a:r>
              <a:rPr lang="fr-FR" noProof="0" dirty="0" smtClean="0"/>
              <a:t>Etc.</a:t>
            </a:r>
          </a:p>
          <a:p>
            <a:pPr lvl="1"/>
            <a:r>
              <a:rPr lang="fr-FR" noProof="0" dirty="0" smtClean="0"/>
              <a:t>Plusieurs méthodes pour contrôler l’événement</a:t>
            </a:r>
          </a:p>
          <a:p>
            <a:pPr lvl="2"/>
            <a:r>
              <a:rPr lang="fr-FR" noProof="0" dirty="0" smtClean="0"/>
              <a:t>Annuler l’événement, l’empêcher de se propager, etc.</a:t>
            </a:r>
          </a:p>
          <a:p>
            <a:r>
              <a:rPr lang="fr-FR" noProof="0" dirty="0" smtClean="0"/>
              <a:t>IE8 et les versions antérieures ne transmettent pas d’objet </a:t>
            </a:r>
            <a:r>
              <a:rPr lang="fr-FR" dirty="0" err="1" smtClean="0">
                <a:latin typeface="Courier New"/>
                <a:ea typeface="+mj-ea"/>
                <a:cs typeface="Courier New"/>
              </a:rPr>
              <a:t>event</a:t>
            </a:r>
            <a:r>
              <a:rPr lang="fr-FR" noProof="0" dirty="0" smtClean="0"/>
              <a:t> au gestionnaire d'événement</a:t>
            </a:r>
          </a:p>
          <a:p>
            <a:pPr lvl="1"/>
            <a:r>
              <a:rPr lang="fr-FR" noProof="0" dirty="0" smtClean="0"/>
              <a:t>L’accès à l’objet se fait </a:t>
            </a:r>
            <a:r>
              <a:rPr lang="fr-FR" i="1" noProof="0" dirty="0" smtClean="0"/>
              <a:t>via </a:t>
            </a:r>
            <a:r>
              <a:rPr lang="fr-FR" noProof="0" dirty="0" err="1" smtClean="0">
                <a:latin typeface="Courier New"/>
                <a:cs typeface="Courier New"/>
              </a:rPr>
              <a:t>window.event</a:t>
            </a:r>
            <a:r>
              <a:rPr lang="fr-FR" noProof="0" dirty="0" smtClean="0">
                <a:latin typeface="Courier New"/>
                <a:cs typeface="Courier New"/>
              </a:rPr>
              <a:t>;</a:t>
            </a:r>
          </a:p>
          <a:p>
            <a:pPr lvl="1"/>
            <a:r>
              <a:rPr lang="fr-FR" noProof="0" dirty="0" smtClean="0">
                <a:latin typeface="Arial"/>
                <a:cs typeface="Arial"/>
              </a:rPr>
              <a:t>Vous pouvez écrire vos gestionnaires pour fonctionner dans de nombreux navigateurs</a:t>
            </a:r>
            <a:endParaRPr lang="fr-FR" noProof="0" dirty="0">
              <a:latin typeface="Arial"/>
              <a:cs typeface="Arial"/>
            </a:endParaRPr>
          </a:p>
        </p:txBody>
      </p:sp>
      <p:sp>
        <p:nvSpPr>
          <p:cNvPr id="2" name="Title 1"/>
          <p:cNvSpPr>
            <a:spLocks noGrp="1"/>
          </p:cNvSpPr>
          <p:nvPr>
            <p:ph type="title"/>
          </p:nvPr>
        </p:nvSpPr>
        <p:spPr/>
        <p:txBody>
          <a:bodyPr/>
          <a:lstStyle/>
          <a:p>
            <a:r>
              <a:rPr lang="fr-FR" noProof="0" dirty="0" smtClean="0"/>
              <a:t>L’objet </a:t>
            </a:r>
            <a:r>
              <a:rPr lang="fr-FR" noProof="0" dirty="0" err="1" smtClean="0">
                <a:latin typeface="Courier New"/>
                <a:cs typeface="Courier New"/>
              </a:rPr>
              <a:t>event</a:t>
            </a:r>
            <a:endParaRPr lang="fr-FR" noProof="0" dirty="0"/>
          </a:p>
        </p:txBody>
      </p:sp>
      <p:sp>
        <p:nvSpPr>
          <p:cNvPr id="5" name="TextBox 4"/>
          <p:cNvSpPr txBox="1"/>
          <p:nvPr/>
        </p:nvSpPr>
        <p:spPr>
          <a:xfrm>
            <a:off x="2263315" y="4623939"/>
            <a:ext cx="4755892" cy="1200329"/>
          </a:xfrm>
          <a:prstGeom prst="rect">
            <a:avLst/>
          </a:prstGeom>
          <a:noFill/>
          <a:ln w="28575">
            <a:solidFill>
              <a:srgbClr val="8CC8FF"/>
            </a:solidFill>
          </a:ln>
        </p:spPr>
        <p:txBody>
          <a:bodyPr wrap="none" rtlCol="0">
            <a:spAutoFit/>
          </a:bodyPr>
          <a:lstStyle/>
          <a:p>
            <a:r>
              <a:rPr lang="en-US" sz="1800" dirty="0" smtClean="0">
                <a:solidFill>
                  <a:schemeClr val="bg2"/>
                </a:solidFill>
                <a:latin typeface="Courier New" pitchFamily="49" charset="0"/>
              </a:rPr>
              <a:t>var handler = function(event) {</a:t>
            </a:r>
          </a:p>
          <a:p>
            <a:r>
              <a:rPr lang="en-US" sz="1800" dirty="0">
                <a:solidFill>
                  <a:schemeClr val="bg2"/>
                </a:solidFill>
                <a:latin typeface="Courier New" pitchFamily="49" charset="0"/>
              </a:rPr>
              <a:t> </a:t>
            </a:r>
            <a:r>
              <a:rPr lang="en-US" sz="1800" dirty="0" smtClean="0">
                <a:solidFill>
                  <a:schemeClr val="bg2"/>
                </a:solidFill>
                <a:latin typeface="Courier New" pitchFamily="49" charset="0"/>
              </a:rPr>
              <a:t>  event = event || window.event;</a:t>
            </a:r>
          </a:p>
          <a:p>
            <a:r>
              <a:rPr lang="en-US" sz="1800" dirty="0" smtClean="0">
                <a:solidFill>
                  <a:schemeClr val="bg2"/>
                </a:solidFill>
                <a:latin typeface="Courier New" pitchFamily="49" charset="0"/>
              </a:rPr>
              <a:t>   ...</a:t>
            </a:r>
          </a:p>
          <a:p>
            <a:r>
              <a:rPr lang="en-US" sz="1800" dirty="0" smtClean="0">
                <a:solidFill>
                  <a:schemeClr val="bg2"/>
                </a:solidFill>
                <a:latin typeface="Courier New" pitchFamily="49" charset="0"/>
              </a:rPr>
              <a:t>}</a:t>
            </a:r>
          </a:p>
        </p:txBody>
      </p:sp>
    </p:spTree>
    <p:custDataLst>
      <p:tags r:id="rId1"/>
    </p:custDataLst>
    <p:extLst>
      <p:ext uri="{BB962C8B-B14F-4D97-AF65-F5344CB8AC3E}">
        <p14:creationId xmlns:p14="http://schemas.microsoft.com/office/powerpoint/2010/main" val="3729405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612238"/>
            <a:ext cx="8599488" cy="948978"/>
          </a:xfrm>
        </p:spPr>
        <p:txBody>
          <a:bodyPr/>
          <a:lstStyle/>
          <a:p>
            <a:r>
              <a:rPr lang="fr-FR" noProof="0" dirty="0" smtClean="0"/>
              <a:t>La méthode </a:t>
            </a:r>
            <a:r>
              <a:rPr lang="fr-FR" noProof="0" dirty="0" err="1" smtClean="0">
                <a:latin typeface="Courier New"/>
                <a:cs typeface="Courier New"/>
              </a:rPr>
              <a:t>removeEventListener</a:t>
            </a:r>
            <a:r>
              <a:rPr lang="fr-FR" noProof="0" dirty="0" smtClean="0">
                <a:latin typeface="Courier New"/>
                <a:cs typeface="Courier New"/>
              </a:rPr>
              <a:t>()</a:t>
            </a:r>
            <a:r>
              <a:rPr lang="fr-FR" noProof="0" dirty="0" smtClean="0"/>
              <a:t> sert à supprimer un gestionnaire d'événement</a:t>
            </a:r>
          </a:p>
          <a:p>
            <a:pPr lvl="1"/>
            <a:r>
              <a:rPr lang="fr-FR" noProof="0" dirty="0" smtClean="0"/>
              <a:t>Accepte </a:t>
            </a:r>
            <a:r>
              <a:rPr lang="fr-FR" dirty="0"/>
              <a:t>les trois mêmes arguments </a:t>
            </a:r>
            <a:r>
              <a:rPr lang="fr-FR" noProof="0" dirty="0" smtClean="0"/>
              <a:t>que </a:t>
            </a:r>
            <a:r>
              <a:rPr lang="fr-FR" noProof="0" dirty="0" err="1" smtClean="0">
                <a:latin typeface="Courier New"/>
                <a:cs typeface="Courier New"/>
              </a:rPr>
              <a:t>addEventListener</a:t>
            </a:r>
            <a:r>
              <a:rPr lang="fr-FR" noProof="0" dirty="0" smtClean="0">
                <a:latin typeface="Courier New"/>
                <a:cs typeface="Courier New"/>
              </a:rPr>
              <a:t>() </a:t>
            </a:r>
            <a:endParaRPr lang="fr-FR" noProof="0" dirty="0"/>
          </a:p>
        </p:txBody>
      </p:sp>
      <p:sp>
        <p:nvSpPr>
          <p:cNvPr id="2" name="Title 1"/>
          <p:cNvSpPr>
            <a:spLocks noGrp="1"/>
          </p:cNvSpPr>
          <p:nvPr>
            <p:ph type="title"/>
          </p:nvPr>
        </p:nvSpPr>
        <p:spPr/>
        <p:txBody>
          <a:bodyPr/>
          <a:lstStyle/>
          <a:p>
            <a:r>
              <a:rPr lang="fr-FR" noProof="0" dirty="0" smtClean="0"/>
              <a:t>Supprimer des gestionnaires d'événements</a:t>
            </a:r>
            <a:endParaRPr lang="fr-FR" noProof="0" dirty="0"/>
          </a:p>
        </p:txBody>
      </p:sp>
      <p:sp>
        <p:nvSpPr>
          <p:cNvPr id="4" name="TextBox 3"/>
          <p:cNvSpPr txBox="1"/>
          <p:nvPr/>
        </p:nvSpPr>
        <p:spPr>
          <a:xfrm>
            <a:off x="908878" y="1927951"/>
            <a:ext cx="7326244" cy="2554545"/>
          </a:xfrm>
          <a:prstGeom prst="rect">
            <a:avLst/>
          </a:prstGeom>
          <a:noFill/>
          <a:ln w="28575">
            <a:solidFill>
              <a:srgbClr val="8CC8FF"/>
            </a:solidFill>
          </a:ln>
        </p:spPr>
        <p:txBody>
          <a:bodyPr wrap="none" rtlCol="0">
            <a:spAutoFit/>
          </a:bodyPr>
          <a:lstStyle/>
          <a:p>
            <a:r>
              <a:rPr lang="en-US" sz="1600" dirty="0" smtClean="0">
                <a:solidFill>
                  <a:schemeClr val="bg2"/>
                </a:solidFill>
                <a:latin typeface="Courier New" pitchFamily="49" charset="0"/>
              </a:rPr>
              <a:t>var theElem </a:t>
            </a:r>
            <a:r>
              <a:rPr lang="en-US" sz="1600" dirty="0">
                <a:solidFill>
                  <a:schemeClr val="bg2"/>
                </a:solidFill>
                <a:latin typeface="Courier New" pitchFamily="49" charset="0"/>
              </a:rPr>
              <a:t>= document.getElementById("elemID");</a:t>
            </a:r>
          </a:p>
          <a:p>
            <a:r>
              <a:rPr lang="en-US" sz="1600" dirty="0" smtClean="0">
                <a:solidFill>
                  <a:schemeClr val="bg2"/>
                </a:solidFill>
                <a:latin typeface="Courier New" pitchFamily="49" charset="0"/>
              </a:rPr>
              <a:t>var handleClick = function(e) {</a:t>
            </a:r>
          </a:p>
          <a:p>
            <a:r>
              <a:rPr lang="en-US" sz="1600" dirty="0">
                <a:solidFill>
                  <a:schemeClr val="bg2"/>
                </a:solidFill>
                <a:latin typeface="Courier New" pitchFamily="49" charset="0"/>
              </a:rPr>
              <a:t> </a:t>
            </a:r>
            <a:r>
              <a:rPr lang="en-US" sz="1600" dirty="0" smtClean="0">
                <a:solidFill>
                  <a:schemeClr val="bg2"/>
                </a:solidFill>
                <a:latin typeface="Courier New" pitchFamily="49" charset="0"/>
              </a:rPr>
              <a:t>  console.log("Mouse move");</a:t>
            </a:r>
          </a:p>
          <a:p>
            <a:r>
              <a:rPr lang="en-US" sz="1600" dirty="0">
                <a:solidFill>
                  <a:schemeClr val="bg2"/>
                </a:solidFill>
                <a:latin typeface="Courier New" pitchFamily="49" charset="0"/>
              </a:rPr>
              <a:t>}</a:t>
            </a:r>
            <a:endParaRPr lang="en-US" sz="1600" dirty="0" smtClean="0">
              <a:solidFill>
                <a:schemeClr val="bg2"/>
              </a:solidFill>
              <a:latin typeface="Courier New" pitchFamily="49" charset="0"/>
            </a:endParaRPr>
          </a:p>
          <a:p>
            <a:endParaRPr lang="en-US" sz="1600" dirty="0" smtClean="0">
              <a:solidFill>
                <a:schemeClr val="bg2"/>
              </a:solidFill>
              <a:latin typeface="Courier New" pitchFamily="49" charset="0"/>
            </a:endParaRPr>
          </a:p>
          <a:p>
            <a:r>
              <a:rPr lang="en-US" sz="1600" dirty="0" smtClean="0">
                <a:solidFill>
                  <a:schemeClr val="bg2"/>
                </a:solidFill>
                <a:latin typeface="Courier New" pitchFamily="49" charset="0"/>
              </a:rPr>
              <a:t>// Add mouse move listener</a:t>
            </a:r>
            <a:endParaRPr lang="en-US" sz="1600" dirty="0">
              <a:solidFill>
                <a:schemeClr val="bg2"/>
              </a:solidFill>
              <a:latin typeface="Courier New" pitchFamily="49" charset="0"/>
            </a:endParaRPr>
          </a:p>
          <a:p>
            <a:r>
              <a:rPr lang="en-US" sz="1600" dirty="0" smtClean="0">
                <a:solidFill>
                  <a:schemeClr val="bg2"/>
                </a:solidFill>
                <a:latin typeface="Courier New" pitchFamily="49" charset="0"/>
              </a:rPr>
              <a:t>theElem.addEventListener</a:t>
            </a:r>
            <a:r>
              <a:rPr lang="en-US" sz="1600" dirty="0">
                <a:solidFill>
                  <a:schemeClr val="bg2"/>
                </a:solidFill>
                <a:latin typeface="Courier New" pitchFamily="49" charset="0"/>
              </a:rPr>
              <a:t>(</a:t>
            </a:r>
            <a:r>
              <a:rPr lang="en-US" sz="1600" dirty="0" smtClean="0">
                <a:solidFill>
                  <a:schemeClr val="bg2"/>
                </a:solidFill>
                <a:latin typeface="Courier New" pitchFamily="49" charset="0"/>
              </a:rPr>
              <a:t>"click"</a:t>
            </a:r>
            <a:r>
              <a:rPr lang="en-US" sz="1600" dirty="0">
                <a:solidFill>
                  <a:schemeClr val="bg2"/>
                </a:solidFill>
                <a:latin typeface="Courier New" pitchFamily="49" charset="0"/>
              </a:rPr>
              <a:t>, handleClick , </a:t>
            </a:r>
            <a:r>
              <a:rPr lang="en-US" sz="1600" dirty="0" smtClean="0">
                <a:solidFill>
                  <a:schemeClr val="bg2"/>
                </a:solidFill>
                <a:latin typeface="Courier New" pitchFamily="49" charset="0"/>
              </a:rPr>
              <a:t>false</a:t>
            </a:r>
            <a:r>
              <a:rPr lang="en-US" sz="1600" dirty="0">
                <a:solidFill>
                  <a:schemeClr val="bg2"/>
                </a:solidFill>
                <a:latin typeface="Courier New" pitchFamily="49" charset="0"/>
              </a:rPr>
              <a:t>);</a:t>
            </a:r>
          </a:p>
          <a:p>
            <a:r>
              <a:rPr lang="en-US" sz="1600" dirty="0" smtClean="0">
                <a:solidFill>
                  <a:schemeClr val="bg2"/>
                </a:solidFill>
                <a:latin typeface="Courier New" pitchFamily="49" charset="0"/>
              </a:rPr>
              <a:t>// Remove mouse move listener</a:t>
            </a:r>
          </a:p>
          <a:p>
            <a:r>
              <a:rPr lang="en-US" sz="1600" b="1" dirty="0" smtClean="0">
                <a:solidFill>
                  <a:schemeClr val="bg2"/>
                </a:solidFill>
                <a:latin typeface="Courier New" pitchFamily="49" charset="0"/>
              </a:rPr>
              <a:t>theElem.removeEventListener</a:t>
            </a:r>
            <a:r>
              <a:rPr lang="en-US" sz="1600" b="1" dirty="0">
                <a:solidFill>
                  <a:schemeClr val="bg2"/>
                </a:solidFill>
                <a:latin typeface="Courier New" pitchFamily="49" charset="0"/>
              </a:rPr>
              <a:t>(</a:t>
            </a:r>
            <a:r>
              <a:rPr lang="en-US" sz="1600" b="1" dirty="0" smtClean="0">
                <a:solidFill>
                  <a:schemeClr val="bg2"/>
                </a:solidFill>
                <a:latin typeface="Courier New" pitchFamily="49" charset="0"/>
              </a:rPr>
              <a:t>"click", </a:t>
            </a:r>
            <a:r>
              <a:rPr lang="en-US" sz="1600" b="1" dirty="0">
                <a:solidFill>
                  <a:schemeClr val="bg2"/>
                </a:solidFill>
                <a:latin typeface="Courier New" pitchFamily="49" charset="0"/>
              </a:rPr>
              <a:t>handleClick </a:t>
            </a:r>
            <a:r>
              <a:rPr lang="en-US" sz="1600" b="1" dirty="0" smtClean="0">
                <a:solidFill>
                  <a:schemeClr val="bg2"/>
                </a:solidFill>
                <a:latin typeface="Courier New" pitchFamily="49" charset="0"/>
              </a:rPr>
              <a:t>, </a:t>
            </a:r>
            <a:r>
              <a:rPr lang="en-US" sz="1600" b="1" dirty="0">
                <a:solidFill>
                  <a:schemeClr val="bg2"/>
                </a:solidFill>
                <a:latin typeface="Courier New" pitchFamily="49" charset="0"/>
              </a:rPr>
              <a:t>false);</a:t>
            </a:r>
          </a:p>
          <a:p>
            <a:endParaRPr lang="en-US" sz="1600" dirty="0">
              <a:solidFill>
                <a:schemeClr val="bg2"/>
              </a:solidFill>
              <a:latin typeface="Courier New" pitchFamily="49" charset="0"/>
            </a:endParaRPr>
          </a:p>
        </p:txBody>
      </p:sp>
    </p:spTree>
    <p:custDataLst>
      <p:tags r:id="rId1"/>
    </p:custDataLst>
    <p:extLst>
      <p:ext uri="{BB962C8B-B14F-4D97-AF65-F5344CB8AC3E}">
        <p14:creationId xmlns:p14="http://schemas.microsoft.com/office/powerpoint/2010/main" val="1024355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8488"/>
            <a:ext cx="8599488" cy="2590453"/>
          </a:xfrm>
        </p:spPr>
        <p:txBody>
          <a:bodyPr/>
          <a:lstStyle/>
          <a:p>
            <a:r>
              <a:rPr lang="fr-FR" noProof="0" dirty="0" smtClean="0"/>
              <a:t>Nombre d’événements ont des actions par défaut effectuées par le navigateur ; par exemple :</a:t>
            </a:r>
          </a:p>
          <a:p>
            <a:pPr lvl="1"/>
            <a:r>
              <a:rPr lang="fr-FR" noProof="0" dirty="0" smtClean="0"/>
              <a:t>Cliquer sur le bouton d’envoi d’un formulaire envoie le formulaire</a:t>
            </a:r>
          </a:p>
          <a:p>
            <a:pPr lvl="1"/>
            <a:r>
              <a:rPr lang="fr-FR" noProof="0" dirty="0" smtClean="0"/>
              <a:t>Cliquer sur un lien suit le lien</a:t>
            </a:r>
          </a:p>
          <a:p>
            <a:r>
              <a:rPr lang="fr-FR" noProof="0" dirty="0" smtClean="0"/>
              <a:t>Les gestionnaires d'événements peuvent empêcher l’action par défaut</a:t>
            </a:r>
          </a:p>
          <a:p>
            <a:pPr lvl="1"/>
            <a:r>
              <a:rPr lang="fr-FR" noProof="0" dirty="0" smtClean="0"/>
              <a:t>Dans le cas d’une propriété de gestionnaire d'événement, retourner </a:t>
            </a:r>
            <a:r>
              <a:rPr lang="fr-FR" noProof="0" dirty="0" smtClean="0">
                <a:latin typeface="Courier New"/>
                <a:cs typeface="Courier New"/>
              </a:rPr>
              <a:t>false</a:t>
            </a:r>
          </a:p>
          <a:p>
            <a:pPr lvl="1"/>
            <a:r>
              <a:rPr lang="fr-FR" dirty="0"/>
              <a:t>Dans le cas </a:t>
            </a:r>
            <a:r>
              <a:rPr lang="fr-FR" dirty="0" smtClean="0"/>
              <a:t>d’</a:t>
            </a:r>
            <a:r>
              <a:rPr lang="fr-FR" noProof="0" dirty="0" err="1" smtClean="0">
                <a:latin typeface="Courier New"/>
                <a:cs typeface="Courier New"/>
              </a:rPr>
              <a:t>addEventListener</a:t>
            </a:r>
            <a:r>
              <a:rPr lang="fr-FR" noProof="0" dirty="0" smtClean="0">
                <a:latin typeface="Courier New"/>
                <a:cs typeface="Courier New"/>
              </a:rPr>
              <a:t>()</a:t>
            </a:r>
            <a:r>
              <a:rPr lang="fr-FR" dirty="0"/>
              <a:t>, </a:t>
            </a:r>
            <a:r>
              <a:rPr lang="fr-FR" noProof="0" dirty="0" smtClean="0"/>
              <a:t> appeler </a:t>
            </a:r>
            <a:r>
              <a:rPr lang="fr-FR" noProof="0" dirty="0" err="1" smtClean="0">
                <a:latin typeface="Courier New"/>
                <a:cs typeface="Courier New"/>
              </a:rPr>
              <a:t>preventDefault</a:t>
            </a:r>
            <a:r>
              <a:rPr lang="fr-FR" noProof="0" dirty="0" smtClean="0">
                <a:latin typeface="Courier New"/>
                <a:cs typeface="Courier New"/>
              </a:rPr>
              <a:t>()</a:t>
            </a:r>
            <a:r>
              <a:rPr lang="fr-FR" noProof="0" dirty="0" smtClean="0"/>
              <a:t> sur l’événement</a:t>
            </a:r>
          </a:p>
        </p:txBody>
      </p:sp>
      <p:sp>
        <p:nvSpPr>
          <p:cNvPr id="2" name="Title 1"/>
          <p:cNvSpPr>
            <a:spLocks noGrp="1"/>
          </p:cNvSpPr>
          <p:nvPr>
            <p:ph type="title"/>
          </p:nvPr>
        </p:nvSpPr>
        <p:spPr/>
        <p:txBody>
          <a:bodyPr/>
          <a:lstStyle/>
          <a:p>
            <a:r>
              <a:rPr lang="fr-FR" noProof="0" dirty="0" smtClean="0"/>
              <a:t>Empêcher le comportement par défaut</a:t>
            </a:r>
            <a:endParaRPr lang="fr-FR" noProof="0" dirty="0"/>
          </a:p>
        </p:txBody>
      </p:sp>
      <p:sp>
        <p:nvSpPr>
          <p:cNvPr id="4" name="TextBox 3"/>
          <p:cNvSpPr txBox="1"/>
          <p:nvPr/>
        </p:nvSpPr>
        <p:spPr>
          <a:xfrm>
            <a:off x="1639966" y="3553007"/>
            <a:ext cx="5864068" cy="923330"/>
          </a:xfrm>
          <a:prstGeom prst="rect">
            <a:avLst/>
          </a:prstGeom>
          <a:noFill/>
          <a:ln w="28575">
            <a:solidFill>
              <a:srgbClr val="8CC8FF"/>
            </a:solidFill>
          </a:ln>
        </p:spPr>
        <p:txBody>
          <a:bodyPr wrap="none" rtlCol="0">
            <a:spAutoFit/>
          </a:bodyPr>
          <a:lstStyle/>
          <a:p>
            <a:r>
              <a:rPr lang="en-US" sz="1800" dirty="0" smtClean="0">
                <a:solidFill>
                  <a:schemeClr val="bg2"/>
                </a:solidFill>
                <a:latin typeface="Courier New" pitchFamily="49" charset="0"/>
              </a:rPr>
              <a:t>var preventDefaultLis = </a:t>
            </a:r>
            <a:r>
              <a:rPr lang="en-US" sz="1800" dirty="0">
                <a:solidFill>
                  <a:schemeClr val="bg2"/>
                </a:solidFill>
                <a:latin typeface="Courier New" pitchFamily="49" charset="0"/>
              </a:rPr>
              <a:t>function(event) {</a:t>
            </a:r>
          </a:p>
          <a:p>
            <a:r>
              <a:rPr lang="en-US" sz="1800" dirty="0">
                <a:solidFill>
                  <a:schemeClr val="bg2"/>
                </a:solidFill>
                <a:latin typeface="Courier New" pitchFamily="49" charset="0"/>
              </a:rPr>
              <a:t>     event.preventDefault();</a:t>
            </a:r>
          </a:p>
          <a:p>
            <a:r>
              <a:rPr lang="en-US" sz="1800" dirty="0" smtClean="0">
                <a:solidFill>
                  <a:schemeClr val="bg2"/>
                </a:solidFill>
                <a:latin typeface="Courier New" pitchFamily="49" charset="0"/>
              </a:rPr>
              <a:t>}</a:t>
            </a:r>
            <a:r>
              <a:rPr lang="en-US" sz="1800" dirty="0">
                <a:solidFill>
                  <a:schemeClr val="bg2"/>
                </a:solidFill>
                <a:latin typeface="Courier New" pitchFamily="49" charset="0"/>
              </a:rPr>
              <a:t>;</a:t>
            </a:r>
          </a:p>
        </p:txBody>
      </p:sp>
    </p:spTree>
    <p:custDataLst>
      <p:tags r:id="rId1"/>
    </p:custDataLst>
    <p:extLst>
      <p:ext uri="{BB962C8B-B14F-4D97-AF65-F5344CB8AC3E}">
        <p14:creationId xmlns:p14="http://schemas.microsoft.com/office/powerpoint/2010/main" val="3446900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399" y="588488"/>
            <a:ext cx="8729011" cy="5298886"/>
          </a:xfrm>
        </p:spPr>
        <p:txBody>
          <a:bodyPr/>
          <a:lstStyle/>
          <a:p>
            <a:pPr>
              <a:lnSpc>
                <a:spcPts val="2000"/>
              </a:lnSpc>
            </a:pPr>
            <a:r>
              <a:rPr lang="fr-FR" noProof="0" dirty="0" smtClean="0"/>
              <a:t>Les événements peuvent être traités en deux phases</a:t>
            </a:r>
          </a:p>
          <a:p>
            <a:pPr lvl="1">
              <a:lnSpc>
                <a:spcPts val="2000"/>
              </a:lnSpc>
            </a:pPr>
            <a:r>
              <a:rPr lang="fr-FR" noProof="0" dirty="0" smtClean="0"/>
              <a:t>La première phase est la phase de capture</a:t>
            </a:r>
          </a:p>
          <a:p>
            <a:pPr lvl="2">
              <a:lnSpc>
                <a:spcPts val="2000"/>
              </a:lnSpc>
            </a:pPr>
            <a:r>
              <a:rPr lang="fr-FR" noProof="0" dirty="0" smtClean="0"/>
              <a:t>L’événement commence au premier élément parent et descend jusqu’à</a:t>
            </a:r>
            <a:br>
              <a:rPr lang="fr-FR" noProof="0" dirty="0" smtClean="0"/>
            </a:br>
            <a:r>
              <a:rPr lang="fr-FR" noProof="0" dirty="0" smtClean="0"/>
              <a:t>la cible</a:t>
            </a:r>
          </a:p>
          <a:p>
            <a:pPr lvl="2">
              <a:lnSpc>
                <a:spcPts val="2000"/>
              </a:lnSpc>
            </a:pPr>
            <a:r>
              <a:rPr lang="fr-FR" noProof="0" dirty="0" smtClean="0"/>
              <a:t>À chaque élément, le navigateur recherche un gestionnaire d'événement</a:t>
            </a:r>
          </a:p>
          <a:p>
            <a:pPr lvl="1">
              <a:lnSpc>
                <a:spcPts val="2000"/>
              </a:lnSpc>
            </a:pPr>
            <a:r>
              <a:rPr lang="fr-FR" noProof="0" dirty="0" smtClean="0"/>
              <a:t>La seconde phase est la phase de remontée</a:t>
            </a:r>
          </a:p>
          <a:p>
            <a:pPr lvl="2">
              <a:lnSpc>
                <a:spcPts val="2000"/>
              </a:lnSpc>
            </a:pPr>
            <a:r>
              <a:rPr lang="fr-FR" noProof="0" dirty="0" smtClean="0"/>
              <a:t>Une fois la phase de capture terminée, l’événement commence à la cible et remonte jusqu’au parent</a:t>
            </a:r>
          </a:p>
          <a:p>
            <a:pPr>
              <a:lnSpc>
                <a:spcPts val="2000"/>
              </a:lnSpc>
              <a:spcBef>
                <a:spcPts val="1200"/>
              </a:spcBef>
            </a:pPr>
            <a:r>
              <a:rPr lang="fr-FR" noProof="0" dirty="0" smtClean="0"/>
              <a:t>La technique de la propriété de gestionnaire d'événement ne peut écouter les événements que pendant la phase de remontée</a:t>
            </a:r>
          </a:p>
          <a:p>
            <a:pPr lvl="1">
              <a:lnSpc>
                <a:spcPts val="2000"/>
              </a:lnSpc>
            </a:pPr>
            <a:r>
              <a:rPr lang="fr-FR" noProof="0" dirty="0" smtClean="0"/>
              <a:t>Aucun contrôle possible</a:t>
            </a:r>
          </a:p>
          <a:p>
            <a:pPr>
              <a:lnSpc>
                <a:spcPts val="2000"/>
              </a:lnSpc>
              <a:spcBef>
                <a:spcPts val="1200"/>
              </a:spcBef>
            </a:pPr>
            <a:r>
              <a:rPr lang="fr-FR" noProof="0" dirty="0" err="1" smtClean="0">
                <a:latin typeface="Courier New"/>
                <a:cs typeface="Courier New"/>
              </a:rPr>
              <a:t>addEventListener</a:t>
            </a:r>
            <a:r>
              <a:rPr lang="fr-FR" noProof="0" dirty="0" smtClean="0">
                <a:cs typeface="Arial"/>
              </a:rPr>
              <a:t> peut contrôler la phase à utiliser</a:t>
            </a:r>
            <a:endParaRPr lang="fr-FR" noProof="0" dirty="0" smtClean="0"/>
          </a:p>
          <a:p>
            <a:pPr lvl="1">
              <a:lnSpc>
                <a:spcPts val="2000"/>
              </a:lnSpc>
            </a:pPr>
            <a:r>
              <a:rPr lang="fr-FR" noProof="0" dirty="0" smtClean="0"/>
              <a:t>Le troisième </a:t>
            </a:r>
            <a:r>
              <a:rPr lang="fr-FR" noProof="0" dirty="0" smtClean="0">
                <a:latin typeface="Arial"/>
                <a:cs typeface="Arial"/>
              </a:rPr>
              <a:t>argument de </a:t>
            </a:r>
            <a:r>
              <a:rPr lang="fr-FR" noProof="0" dirty="0" err="1" smtClean="0">
                <a:latin typeface="Courier New"/>
                <a:cs typeface="Courier New"/>
              </a:rPr>
              <a:t>addEventListener</a:t>
            </a:r>
            <a:r>
              <a:rPr lang="fr-FR" noProof="0" dirty="0" smtClean="0">
                <a:cs typeface="Arial"/>
              </a:rPr>
              <a:t> </a:t>
            </a:r>
            <a:r>
              <a:rPr lang="fr-FR" noProof="0" dirty="0" smtClean="0">
                <a:latin typeface="Arial"/>
                <a:cs typeface="Arial"/>
              </a:rPr>
              <a:t>est un booléen qui permet de contrôler la phase</a:t>
            </a:r>
          </a:p>
          <a:p>
            <a:pPr lvl="1">
              <a:lnSpc>
                <a:spcPts val="2000"/>
              </a:lnSpc>
            </a:pPr>
            <a:r>
              <a:rPr lang="fr-FR" noProof="0" dirty="0" smtClean="0">
                <a:latin typeface="Courier New"/>
                <a:cs typeface="Courier New"/>
              </a:rPr>
              <a:t>false</a:t>
            </a:r>
            <a:r>
              <a:rPr lang="fr-FR" noProof="0" dirty="0" smtClean="0">
                <a:latin typeface="Arial"/>
                <a:cs typeface="Arial"/>
              </a:rPr>
              <a:t> signifie utiliser la phase de remontée</a:t>
            </a:r>
          </a:p>
          <a:p>
            <a:pPr lvl="1">
              <a:lnSpc>
                <a:spcPts val="2000"/>
              </a:lnSpc>
            </a:pPr>
            <a:r>
              <a:rPr lang="fr-FR" noProof="0" dirty="0" err="1" smtClean="0">
                <a:latin typeface="Courier New"/>
                <a:cs typeface="Courier New"/>
              </a:rPr>
              <a:t>true</a:t>
            </a:r>
            <a:r>
              <a:rPr lang="fr-FR" noProof="0" dirty="0" smtClean="0">
                <a:cs typeface="Courier New"/>
              </a:rPr>
              <a:t> </a:t>
            </a:r>
            <a:r>
              <a:rPr lang="fr-FR" dirty="0">
                <a:cs typeface="Arial"/>
              </a:rPr>
              <a:t>signifie utiliser la phase de </a:t>
            </a:r>
            <a:r>
              <a:rPr lang="fr-FR" dirty="0" smtClean="0">
                <a:cs typeface="Arial"/>
              </a:rPr>
              <a:t>capture</a:t>
            </a:r>
            <a:endParaRPr lang="fr-FR" noProof="0" dirty="0" smtClean="0">
              <a:latin typeface="Arial"/>
              <a:cs typeface="Arial"/>
            </a:endParaRPr>
          </a:p>
          <a:p>
            <a:pPr lvl="2">
              <a:lnSpc>
                <a:spcPts val="2000"/>
              </a:lnSpc>
            </a:pPr>
            <a:r>
              <a:rPr lang="fr-FR" noProof="0" dirty="0" smtClean="0">
                <a:latin typeface="Arial"/>
                <a:cs typeface="Arial"/>
              </a:rPr>
              <a:t>Indisponible dans IE8 ou avant</a:t>
            </a:r>
          </a:p>
          <a:p>
            <a:pPr lvl="2">
              <a:lnSpc>
                <a:spcPts val="2000"/>
              </a:lnSpc>
            </a:pPr>
            <a:r>
              <a:rPr lang="fr-FR" noProof="0" dirty="0" smtClean="0">
                <a:latin typeface="Arial"/>
                <a:cs typeface="Arial"/>
              </a:rPr>
              <a:t>La phase de capture est rarement utilisée</a:t>
            </a:r>
          </a:p>
        </p:txBody>
      </p:sp>
      <p:sp>
        <p:nvSpPr>
          <p:cNvPr id="2" name="Title 1"/>
          <p:cNvSpPr>
            <a:spLocks noGrp="1"/>
          </p:cNvSpPr>
          <p:nvPr>
            <p:ph type="title"/>
          </p:nvPr>
        </p:nvSpPr>
        <p:spPr/>
        <p:txBody>
          <a:bodyPr/>
          <a:lstStyle/>
          <a:p>
            <a:r>
              <a:rPr lang="fr-FR" noProof="0" dirty="0" smtClean="0"/>
              <a:t>Phases des événements</a:t>
            </a:r>
            <a:endParaRPr lang="fr-FR" noProof="0" dirty="0"/>
          </a:p>
        </p:txBody>
      </p:sp>
    </p:spTree>
    <p:custDataLst>
      <p:tags r:id="rId1"/>
    </p:custDataLst>
    <p:extLst>
      <p:ext uri="{BB962C8B-B14F-4D97-AF65-F5344CB8AC3E}">
        <p14:creationId xmlns:p14="http://schemas.microsoft.com/office/powerpoint/2010/main" val="561215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a:xfrm>
            <a:off x="274763" y="586923"/>
            <a:ext cx="8599488" cy="2262158"/>
          </a:xfrm>
        </p:spPr>
        <p:txBody>
          <a:bodyPr/>
          <a:lstStyle/>
          <a:p>
            <a:r>
              <a:rPr lang="fr-FR" noProof="0" dirty="0" smtClean="0"/>
              <a:t>Dans la phase de capture</a:t>
            </a:r>
          </a:p>
          <a:p>
            <a:pPr lvl="1"/>
            <a:r>
              <a:rPr lang="fr-FR" noProof="0" dirty="0" smtClean="0"/>
              <a:t>Les événements sont dispatchés aux objets parents avant d’être dispatchés aux objets </a:t>
            </a:r>
            <a:r>
              <a:rPr lang="fr-FR" dirty="0"/>
              <a:t>événements </a:t>
            </a:r>
            <a:r>
              <a:rPr lang="fr-FR" noProof="0" dirty="0" smtClean="0"/>
              <a:t>qui sont plus bas dans </a:t>
            </a:r>
            <a:br>
              <a:rPr lang="fr-FR" noProof="0" dirty="0" smtClean="0"/>
            </a:br>
            <a:r>
              <a:rPr lang="fr-FR" noProof="0" dirty="0" smtClean="0"/>
              <a:t>la hiérarchie d’objets</a:t>
            </a:r>
          </a:p>
          <a:p>
            <a:r>
              <a:rPr lang="fr-FR" noProof="0" dirty="0" smtClean="0"/>
              <a:t>Dans la phase de remontée</a:t>
            </a:r>
          </a:p>
          <a:p>
            <a:pPr lvl="1"/>
            <a:r>
              <a:rPr lang="fr-FR" noProof="0" dirty="0" smtClean="0"/>
              <a:t>Les événements sont dispatchés d’abord aux</a:t>
            </a:r>
            <a:br>
              <a:rPr lang="fr-FR" noProof="0" dirty="0" smtClean="0"/>
            </a:br>
            <a:r>
              <a:rPr lang="fr-FR" noProof="0" dirty="0" smtClean="0"/>
              <a:t>éléments cibles, puis aux</a:t>
            </a:r>
            <a:r>
              <a:rPr lang="fr-FR" dirty="0"/>
              <a:t> </a:t>
            </a:r>
            <a:r>
              <a:rPr lang="fr-FR" noProof="0" dirty="0" smtClean="0"/>
              <a:t>éléments parents</a:t>
            </a:r>
            <a:endParaRPr lang="fr-FR" noProof="0" dirty="0"/>
          </a:p>
        </p:txBody>
      </p:sp>
      <p:sp>
        <p:nvSpPr>
          <p:cNvPr id="2" name="Title 1"/>
          <p:cNvSpPr>
            <a:spLocks noGrp="1"/>
          </p:cNvSpPr>
          <p:nvPr>
            <p:ph type="title"/>
          </p:nvPr>
        </p:nvSpPr>
        <p:spPr/>
        <p:txBody>
          <a:bodyPr/>
          <a:lstStyle/>
          <a:p>
            <a:r>
              <a:rPr lang="fr-FR" dirty="0"/>
              <a:t>Phases des événements</a:t>
            </a:r>
            <a:endParaRPr lang="fr-FR" noProof="0" dirty="0"/>
          </a:p>
        </p:txBody>
      </p:sp>
      <p:sp>
        <p:nvSpPr>
          <p:cNvPr id="13" name="TextBox 12"/>
          <p:cNvSpPr txBox="1"/>
          <p:nvPr/>
        </p:nvSpPr>
        <p:spPr>
          <a:xfrm>
            <a:off x="694154" y="3117026"/>
            <a:ext cx="4891050" cy="2308324"/>
          </a:xfrm>
          <a:prstGeom prst="rect">
            <a:avLst/>
          </a:prstGeom>
          <a:noFill/>
          <a:ln w="28575">
            <a:solidFill>
              <a:srgbClr val="009905"/>
            </a:solidFill>
          </a:ln>
        </p:spPr>
        <p:txBody>
          <a:bodyPr wrap="square" rtlCol="0">
            <a:spAutoFit/>
          </a:bodyPr>
          <a:lstStyle/>
          <a:p>
            <a:r>
              <a:rPr lang="en-US" sz="1600" dirty="0" smtClean="0">
                <a:solidFill>
                  <a:schemeClr val="bg2"/>
                </a:solidFill>
                <a:latin typeface="Courier New"/>
                <a:cs typeface="Courier New"/>
              </a:rPr>
              <a:t>&lt;body&gt;</a:t>
            </a:r>
          </a:p>
          <a:p>
            <a:r>
              <a:rPr lang="en-US" sz="1600" dirty="0">
                <a:solidFill>
                  <a:schemeClr val="bg2"/>
                </a:solidFill>
                <a:latin typeface="Courier New"/>
                <a:cs typeface="Courier New"/>
              </a:rPr>
              <a:t>&lt;div&gt;</a:t>
            </a:r>
          </a:p>
          <a:p>
            <a:r>
              <a:rPr lang="en-US" sz="1600" dirty="0">
                <a:solidFill>
                  <a:schemeClr val="bg2"/>
                </a:solidFill>
                <a:latin typeface="Courier New"/>
                <a:cs typeface="Courier New"/>
              </a:rPr>
              <a:t>   &lt;</a:t>
            </a:r>
            <a:r>
              <a:rPr lang="en-US" sz="1600" dirty="0" smtClean="0">
                <a:solidFill>
                  <a:schemeClr val="bg2"/>
                </a:solidFill>
                <a:latin typeface="Courier New"/>
                <a:cs typeface="Courier New"/>
              </a:rPr>
              <a:t>h1&gt;</a:t>
            </a:r>
            <a:r>
              <a:rPr lang="en-US" sz="1600" dirty="0">
                <a:solidFill>
                  <a:schemeClr val="bg2"/>
                </a:solidFill>
                <a:latin typeface="Courier New"/>
                <a:cs typeface="Courier New"/>
              </a:rPr>
              <a:t>Airports&lt;/</a:t>
            </a:r>
            <a:r>
              <a:rPr lang="en-US" sz="1600" dirty="0" smtClean="0">
                <a:solidFill>
                  <a:schemeClr val="bg2"/>
                </a:solidFill>
                <a:latin typeface="Courier New"/>
                <a:cs typeface="Courier New"/>
              </a:rPr>
              <a:t>h1&gt;</a:t>
            </a:r>
            <a:endParaRPr lang="en-US" sz="1600" dirty="0">
              <a:solidFill>
                <a:schemeClr val="bg2"/>
              </a:solidFill>
              <a:latin typeface="Courier New"/>
              <a:cs typeface="Courier New"/>
            </a:endParaRPr>
          </a:p>
          <a:p>
            <a:r>
              <a:rPr lang="en-US" sz="1600" dirty="0">
                <a:solidFill>
                  <a:schemeClr val="bg2"/>
                </a:solidFill>
                <a:latin typeface="Courier New"/>
                <a:cs typeface="Courier New"/>
              </a:rPr>
              <a:t>   &lt;ul id = "airports"&gt;</a:t>
            </a:r>
          </a:p>
          <a:p>
            <a:r>
              <a:rPr lang="en-US" sz="1600" dirty="0">
                <a:solidFill>
                  <a:schemeClr val="bg2"/>
                </a:solidFill>
                <a:latin typeface="Courier New"/>
                <a:cs typeface="Courier New"/>
              </a:rPr>
              <a:t>      &lt;li</a:t>
            </a:r>
            <a:r>
              <a:rPr lang="en-US" sz="1600" dirty="0" smtClean="0">
                <a:solidFill>
                  <a:schemeClr val="bg2"/>
                </a:solidFill>
                <a:latin typeface="Courier New"/>
                <a:cs typeface="Courier New"/>
              </a:rPr>
              <a:t>&gt;</a:t>
            </a:r>
            <a:r>
              <a:rPr lang="en-US" sz="1600" b="1" dirty="0" smtClean="0">
                <a:solidFill>
                  <a:schemeClr val="bg2"/>
                </a:solidFill>
                <a:latin typeface="Courier New"/>
                <a:cs typeface="Courier New"/>
              </a:rPr>
              <a:t>&lt;a href="..."&gt;JFK&lt;/a&gt;</a:t>
            </a:r>
            <a:r>
              <a:rPr lang="en-US" sz="1600" dirty="0" smtClean="0">
                <a:solidFill>
                  <a:schemeClr val="bg2"/>
                </a:solidFill>
                <a:latin typeface="Courier New"/>
                <a:cs typeface="Courier New"/>
              </a:rPr>
              <a:t>&lt;/</a:t>
            </a:r>
            <a:r>
              <a:rPr lang="en-US" sz="1600" dirty="0">
                <a:solidFill>
                  <a:schemeClr val="bg2"/>
                </a:solidFill>
                <a:latin typeface="Courier New"/>
                <a:cs typeface="Courier New"/>
              </a:rPr>
              <a:t>li&gt;</a:t>
            </a:r>
          </a:p>
          <a:p>
            <a:r>
              <a:rPr lang="en-US" sz="1600" dirty="0">
                <a:solidFill>
                  <a:schemeClr val="bg2"/>
                </a:solidFill>
                <a:latin typeface="Courier New"/>
                <a:cs typeface="Courier New"/>
              </a:rPr>
              <a:t>      &lt;li&gt;LHR&lt;/li&gt;</a:t>
            </a:r>
          </a:p>
          <a:p>
            <a:r>
              <a:rPr lang="en-US" sz="1600" dirty="0">
                <a:solidFill>
                  <a:schemeClr val="bg2"/>
                </a:solidFill>
                <a:latin typeface="Courier New"/>
                <a:cs typeface="Courier New"/>
              </a:rPr>
              <a:t>   &lt;/ul&gt;</a:t>
            </a:r>
          </a:p>
          <a:p>
            <a:r>
              <a:rPr lang="en-US" sz="1600" dirty="0">
                <a:solidFill>
                  <a:schemeClr val="bg2"/>
                </a:solidFill>
                <a:latin typeface="Courier New"/>
                <a:cs typeface="Courier New"/>
              </a:rPr>
              <a:t>&lt;/div&gt;</a:t>
            </a:r>
          </a:p>
          <a:p>
            <a:r>
              <a:rPr lang="en-US" sz="1600" dirty="0" smtClean="0">
                <a:solidFill>
                  <a:schemeClr val="bg2"/>
                </a:solidFill>
                <a:latin typeface="Courier New"/>
                <a:cs typeface="Courier New"/>
              </a:rPr>
              <a:t>&lt;/body&gt;</a:t>
            </a:r>
            <a:endParaRPr lang="en-US" sz="1600" dirty="0">
              <a:solidFill>
                <a:schemeClr val="bg2"/>
              </a:solidFill>
              <a:latin typeface="Courier New"/>
              <a:cs typeface="Courier New"/>
            </a:endParaRPr>
          </a:p>
        </p:txBody>
      </p:sp>
      <p:sp>
        <p:nvSpPr>
          <p:cNvPr id="14" name="Rounded Rectangular Callout 13"/>
          <p:cNvSpPr/>
          <p:nvPr/>
        </p:nvSpPr>
        <p:spPr bwMode="auto">
          <a:xfrm>
            <a:off x="3686916" y="4921675"/>
            <a:ext cx="2001707" cy="646986"/>
          </a:xfrm>
          <a:prstGeom prst="wedgeRoundRectCallout">
            <a:avLst>
              <a:gd name="adj1" fmla="val -35779"/>
              <a:gd name="adj2" fmla="val -125713"/>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smtClean="0">
                <a:ln>
                  <a:noFill/>
                </a:ln>
                <a:solidFill>
                  <a:schemeClr val="bg2"/>
                </a:solidFill>
                <a:effectLst/>
                <a:latin typeface="Arial" charset="0"/>
              </a:rPr>
              <a:t>L’utilisateur clique sur l’ancre</a:t>
            </a:r>
          </a:p>
        </p:txBody>
      </p:sp>
      <p:grpSp>
        <p:nvGrpSpPr>
          <p:cNvPr id="22" name="Group 21"/>
          <p:cNvGrpSpPr/>
          <p:nvPr/>
        </p:nvGrpSpPr>
        <p:grpSpPr>
          <a:xfrm>
            <a:off x="5969032" y="1269147"/>
            <a:ext cx="3217426" cy="4019201"/>
            <a:chOff x="5808908" y="1848500"/>
            <a:chExt cx="3217426" cy="4019201"/>
          </a:xfrm>
          <a:solidFill>
            <a:srgbClr val="CCFF66"/>
          </a:solidFill>
        </p:grpSpPr>
        <p:sp>
          <p:nvSpPr>
            <p:cNvPr id="4" name="Rounded Rectangle 3"/>
            <p:cNvSpPr/>
            <p:nvPr/>
          </p:nvSpPr>
          <p:spPr bwMode="auto">
            <a:xfrm>
              <a:off x="5808909" y="3057188"/>
              <a:ext cx="1672262" cy="408623"/>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Courier New"/>
                  <a:cs typeface="Courier New"/>
                </a:rPr>
                <a:t>document</a:t>
              </a:r>
            </a:p>
          </p:txBody>
        </p:sp>
        <p:sp>
          <p:nvSpPr>
            <p:cNvPr id="5" name="Rounded Rectangle 4"/>
            <p:cNvSpPr/>
            <p:nvPr/>
          </p:nvSpPr>
          <p:spPr bwMode="auto">
            <a:xfrm>
              <a:off x="5808908" y="2555696"/>
              <a:ext cx="1673782" cy="408623"/>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Courier New"/>
                  <a:cs typeface="Courier New"/>
                </a:rPr>
                <a:t>window</a:t>
              </a:r>
            </a:p>
          </p:txBody>
        </p:sp>
        <p:sp>
          <p:nvSpPr>
            <p:cNvPr id="6" name="Rounded Rectangle 5"/>
            <p:cNvSpPr/>
            <p:nvPr/>
          </p:nvSpPr>
          <p:spPr bwMode="auto">
            <a:xfrm>
              <a:off x="5808909" y="3549113"/>
              <a:ext cx="1673786" cy="408623"/>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Courier New"/>
                  <a:cs typeface="Courier New"/>
                </a:rPr>
                <a:t>body</a:t>
              </a:r>
            </a:p>
          </p:txBody>
        </p:sp>
        <p:sp>
          <p:nvSpPr>
            <p:cNvPr id="7" name="Rounded Rectangle 6"/>
            <p:cNvSpPr/>
            <p:nvPr/>
          </p:nvSpPr>
          <p:spPr bwMode="auto">
            <a:xfrm>
              <a:off x="5808909" y="4038025"/>
              <a:ext cx="1672262" cy="408623"/>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Courier New"/>
                  <a:cs typeface="Courier New"/>
                </a:rPr>
                <a:t>div</a:t>
              </a:r>
            </a:p>
          </p:txBody>
        </p:sp>
        <p:sp>
          <p:nvSpPr>
            <p:cNvPr id="8" name="Rounded Rectangle 7"/>
            <p:cNvSpPr/>
            <p:nvPr/>
          </p:nvSpPr>
          <p:spPr bwMode="auto">
            <a:xfrm>
              <a:off x="5811952" y="4542520"/>
              <a:ext cx="537616" cy="408623"/>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Courier New"/>
                  <a:cs typeface="Courier New"/>
                </a:rPr>
                <a:t>h1</a:t>
              </a:r>
            </a:p>
          </p:txBody>
        </p:sp>
        <p:sp>
          <p:nvSpPr>
            <p:cNvPr id="9" name="Rounded Rectangle 8"/>
            <p:cNvSpPr/>
            <p:nvPr/>
          </p:nvSpPr>
          <p:spPr bwMode="auto">
            <a:xfrm>
              <a:off x="6412430" y="4531447"/>
              <a:ext cx="1057684" cy="408623"/>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Courier New"/>
                  <a:cs typeface="Courier New"/>
                </a:rPr>
                <a:t>ul</a:t>
              </a:r>
            </a:p>
          </p:txBody>
        </p:sp>
        <p:sp>
          <p:nvSpPr>
            <p:cNvPr id="10" name="Rounded Rectangle 9"/>
            <p:cNvSpPr/>
            <p:nvPr/>
          </p:nvSpPr>
          <p:spPr bwMode="auto">
            <a:xfrm>
              <a:off x="6978235" y="5010793"/>
              <a:ext cx="515509" cy="374571"/>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2"/>
                  </a:solidFill>
                  <a:effectLst/>
                  <a:latin typeface="Courier New"/>
                  <a:cs typeface="Courier New"/>
                </a:rPr>
                <a:t>li</a:t>
              </a:r>
            </a:p>
          </p:txBody>
        </p:sp>
        <p:sp>
          <p:nvSpPr>
            <p:cNvPr id="11" name="Rounded Rectangle 10"/>
            <p:cNvSpPr/>
            <p:nvPr/>
          </p:nvSpPr>
          <p:spPr bwMode="auto">
            <a:xfrm>
              <a:off x="6978233" y="5459078"/>
              <a:ext cx="493399" cy="408623"/>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solidFill>
                    <a:schemeClr val="bg2"/>
                  </a:solidFill>
                  <a:latin typeface="Courier New"/>
                  <a:cs typeface="Courier New"/>
                </a:rPr>
                <a:t>a</a:t>
              </a:r>
              <a:endParaRPr kumimoji="0" lang="en-US" sz="1800" b="0" i="0" u="none" strike="noStrike" cap="none" normalizeH="0" baseline="0" dirty="0" smtClean="0">
                <a:ln>
                  <a:noFill/>
                </a:ln>
                <a:solidFill>
                  <a:schemeClr val="bg2"/>
                </a:solidFill>
                <a:effectLst/>
                <a:latin typeface="Courier New"/>
                <a:cs typeface="Courier New"/>
              </a:endParaRPr>
            </a:p>
          </p:txBody>
        </p:sp>
        <p:sp>
          <p:nvSpPr>
            <p:cNvPr id="15" name="TextBox 14"/>
            <p:cNvSpPr txBox="1"/>
            <p:nvPr/>
          </p:nvSpPr>
          <p:spPr>
            <a:xfrm>
              <a:off x="6454806" y="1848500"/>
              <a:ext cx="1200970" cy="338554"/>
            </a:xfrm>
            <a:prstGeom prst="rect">
              <a:avLst/>
            </a:prstGeom>
            <a:solidFill>
              <a:srgbClr val="FFFFFF"/>
            </a:solidFill>
          </p:spPr>
          <p:txBody>
            <a:bodyPr wrap="none" rtlCol="0">
              <a:spAutoFit/>
            </a:bodyPr>
            <a:lstStyle/>
            <a:p>
              <a:pPr algn="r"/>
              <a:r>
                <a:rPr lang="en-US" sz="1600" dirty="0" smtClean="0">
                  <a:solidFill>
                    <a:schemeClr val="bg2"/>
                  </a:solidFill>
                </a:rPr>
                <a:t>1, Capture </a:t>
              </a:r>
            </a:p>
          </p:txBody>
        </p:sp>
        <p:cxnSp>
          <p:nvCxnSpPr>
            <p:cNvPr id="17" name="Straight Arrow Connector 16"/>
            <p:cNvCxnSpPr/>
            <p:nvPr/>
          </p:nvCxnSpPr>
          <p:spPr bwMode="auto">
            <a:xfrm>
              <a:off x="7619476" y="1961674"/>
              <a:ext cx="0" cy="3772451"/>
            </a:xfrm>
            <a:prstGeom prst="straightConnector1">
              <a:avLst/>
            </a:prstGeom>
            <a:grpFill/>
            <a:ln w="38100" cap="flat" cmpd="sng" algn="ctr">
              <a:solidFill>
                <a:schemeClr val="tx1"/>
              </a:solidFill>
              <a:prstDash val="solid"/>
              <a:round/>
              <a:headEnd type="none" w="med" len="med"/>
              <a:tailEnd type="triangle" w="lg" len="lg"/>
            </a:ln>
            <a:effectLst/>
          </p:spPr>
        </p:cxnSp>
        <p:cxnSp>
          <p:nvCxnSpPr>
            <p:cNvPr id="18" name="Straight Arrow Connector 17"/>
            <p:cNvCxnSpPr/>
            <p:nvPr/>
          </p:nvCxnSpPr>
          <p:spPr bwMode="auto">
            <a:xfrm>
              <a:off x="7935331" y="1950601"/>
              <a:ext cx="0" cy="3772451"/>
            </a:xfrm>
            <a:prstGeom prst="straightConnector1">
              <a:avLst/>
            </a:prstGeom>
            <a:grpFill/>
            <a:ln w="38100" cap="flat" cmpd="sng" algn="ctr">
              <a:solidFill>
                <a:schemeClr val="tx1"/>
              </a:solidFill>
              <a:prstDash val="solid"/>
              <a:round/>
              <a:headEnd type="triangle" w="lg" len="lg"/>
              <a:tailEnd type="none"/>
            </a:ln>
            <a:effectLst/>
          </p:spPr>
        </p:cxnSp>
        <p:sp>
          <p:nvSpPr>
            <p:cNvPr id="19" name="TextBox 18"/>
            <p:cNvSpPr txBox="1"/>
            <p:nvPr/>
          </p:nvSpPr>
          <p:spPr>
            <a:xfrm>
              <a:off x="7895896" y="2126652"/>
              <a:ext cx="1130438" cy="584775"/>
            </a:xfrm>
            <a:prstGeom prst="rect">
              <a:avLst/>
            </a:prstGeom>
            <a:noFill/>
          </p:spPr>
          <p:txBody>
            <a:bodyPr wrap="none" rtlCol="0">
              <a:spAutoFit/>
            </a:bodyPr>
            <a:lstStyle/>
            <a:p>
              <a:r>
                <a:rPr lang="fr-FR" sz="1600" dirty="0" smtClean="0">
                  <a:solidFill>
                    <a:schemeClr val="bg2"/>
                  </a:solidFill>
                </a:rPr>
                <a:t>2, </a:t>
              </a:r>
              <a:br>
                <a:rPr lang="fr-FR" sz="1600" dirty="0" smtClean="0">
                  <a:solidFill>
                    <a:schemeClr val="bg2"/>
                  </a:solidFill>
                </a:rPr>
              </a:br>
              <a:r>
                <a:rPr lang="fr-FR" sz="1600" dirty="0" smtClean="0">
                  <a:solidFill>
                    <a:schemeClr val="bg2"/>
                  </a:solidFill>
                </a:rPr>
                <a:t>Remontée</a:t>
              </a:r>
              <a:endParaRPr lang="fr-FR" sz="1600" dirty="0">
                <a:solidFill>
                  <a:schemeClr val="bg2"/>
                </a:solidFill>
              </a:endParaRPr>
            </a:p>
          </p:txBody>
        </p:sp>
        <p:sp>
          <p:nvSpPr>
            <p:cNvPr id="21" name="Rounded Rectangle 20"/>
            <p:cNvSpPr/>
            <p:nvPr/>
          </p:nvSpPr>
          <p:spPr bwMode="auto">
            <a:xfrm>
              <a:off x="6399861" y="5012295"/>
              <a:ext cx="545214" cy="374571"/>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2"/>
                  </a:solidFill>
                  <a:effectLst/>
                  <a:latin typeface="Courier New"/>
                  <a:cs typeface="Courier New"/>
                </a:rPr>
                <a:t>li</a:t>
              </a:r>
            </a:p>
          </p:txBody>
        </p:sp>
      </p:grpSp>
    </p:spTree>
    <p:custDataLst>
      <p:tags r:id="rId1"/>
    </p:custDataLst>
    <p:extLst>
      <p:ext uri="{BB962C8B-B14F-4D97-AF65-F5344CB8AC3E}">
        <p14:creationId xmlns:p14="http://schemas.microsoft.com/office/powerpoint/2010/main" val="3678835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Exemple de capture </a:t>
            </a:r>
            <a:r>
              <a:rPr lang="fr-FR" i="1" noProof="0" dirty="0" smtClean="0"/>
              <a:t>vs </a:t>
            </a:r>
            <a:r>
              <a:rPr lang="fr-FR" noProof="0" dirty="0" smtClean="0"/>
              <a:t>remontée</a:t>
            </a:r>
            <a:endParaRPr lang="fr-FR" noProof="0" dirty="0"/>
          </a:p>
        </p:txBody>
      </p:sp>
      <p:sp>
        <p:nvSpPr>
          <p:cNvPr id="5" name="TextBox 4"/>
          <p:cNvSpPr txBox="1"/>
          <p:nvPr/>
        </p:nvSpPr>
        <p:spPr>
          <a:xfrm>
            <a:off x="2519947" y="658813"/>
            <a:ext cx="4104106" cy="1569660"/>
          </a:xfrm>
          <a:prstGeom prst="rect">
            <a:avLst/>
          </a:prstGeom>
          <a:noFill/>
          <a:ln w="28575">
            <a:solidFill>
              <a:srgbClr val="009905"/>
            </a:solidFill>
          </a:ln>
        </p:spPr>
        <p:txBody>
          <a:bodyPr wrap="square" rtlCol="0">
            <a:spAutoFit/>
          </a:bodyPr>
          <a:lstStyle/>
          <a:p>
            <a:r>
              <a:rPr lang="en-US" sz="1600" dirty="0">
                <a:solidFill>
                  <a:schemeClr val="bg2"/>
                </a:solidFill>
                <a:latin typeface="Courier New"/>
                <a:cs typeface="Courier New"/>
              </a:rPr>
              <a:t>&lt;div id="D1" class="D1"</a:t>
            </a:r>
            <a:r>
              <a:rPr lang="en-US" sz="1600" dirty="0" smtClean="0">
                <a:solidFill>
                  <a:schemeClr val="bg2"/>
                </a:solidFill>
                <a:latin typeface="Courier New"/>
                <a:cs typeface="Courier New"/>
              </a:rPr>
              <a:t>&gt;D1</a:t>
            </a:r>
            <a:endParaRPr lang="en-US" sz="1600" dirty="0">
              <a:solidFill>
                <a:schemeClr val="bg2"/>
              </a:solidFill>
              <a:latin typeface="Courier New"/>
              <a:cs typeface="Courier New"/>
            </a:endParaRPr>
          </a:p>
          <a:p>
            <a:r>
              <a:rPr lang="en-US" sz="1600" dirty="0">
                <a:solidFill>
                  <a:schemeClr val="bg2"/>
                </a:solidFill>
                <a:latin typeface="Courier New"/>
                <a:cs typeface="Courier New"/>
              </a:rPr>
              <a:t>   &lt;div id="D2" class="D2"</a:t>
            </a:r>
            <a:r>
              <a:rPr lang="en-US" sz="1600" dirty="0" smtClean="0">
                <a:solidFill>
                  <a:schemeClr val="bg2"/>
                </a:solidFill>
                <a:latin typeface="Courier New"/>
                <a:cs typeface="Courier New"/>
              </a:rPr>
              <a:t>&gt;D2</a:t>
            </a:r>
            <a:endParaRPr lang="en-US" sz="1600" dirty="0">
              <a:solidFill>
                <a:schemeClr val="bg2"/>
              </a:solidFill>
              <a:latin typeface="Courier New"/>
              <a:cs typeface="Courier New"/>
            </a:endParaRPr>
          </a:p>
          <a:p>
            <a:r>
              <a:rPr lang="en-US" sz="1600" dirty="0">
                <a:solidFill>
                  <a:schemeClr val="bg2"/>
                </a:solidFill>
                <a:latin typeface="Courier New"/>
                <a:cs typeface="Courier New"/>
              </a:rPr>
              <a:t>      &lt;div id="D3" class="D3"</a:t>
            </a:r>
            <a:r>
              <a:rPr lang="en-US" sz="1600" dirty="0" smtClean="0">
                <a:solidFill>
                  <a:schemeClr val="bg2"/>
                </a:solidFill>
                <a:latin typeface="Courier New"/>
                <a:cs typeface="Courier New"/>
              </a:rPr>
              <a:t>&gt;D3</a:t>
            </a:r>
            <a:endParaRPr lang="en-US" sz="1600" dirty="0">
              <a:solidFill>
                <a:schemeClr val="bg2"/>
              </a:solidFill>
              <a:latin typeface="Courier New"/>
              <a:cs typeface="Courier New"/>
            </a:endParaRPr>
          </a:p>
          <a:p>
            <a:r>
              <a:rPr lang="en-US" sz="1600" dirty="0" smtClean="0">
                <a:solidFill>
                  <a:schemeClr val="bg2"/>
                </a:solidFill>
                <a:latin typeface="Courier New"/>
                <a:cs typeface="Courier New"/>
              </a:rPr>
              <a:t>      &lt;</a:t>
            </a:r>
            <a:r>
              <a:rPr lang="en-US" sz="1600" dirty="0">
                <a:solidFill>
                  <a:schemeClr val="bg2"/>
                </a:solidFill>
                <a:latin typeface="Courier New"/>
                <a:cs typeface="Courier New"/>
              </a:rPr>
              <a:t>/div&gt;</a:t>
            </a:r>
          </a:p>
          <a:p>
            <a:r>
              <a:rPr lang="en-US" sz="1600" dirty="0">
                <a:solidFill>
                  <a:schemeClr val="bg2"/>
                </a:solidFill>
                <a:latin typeface="Courier New"/>
                <a:cs typeface="Courier New"/>
              </a:rPr>
              <a:t>   &lt;/div&gt;</a:t>
            </a:r>
          </a:p>
          <a:p>
            <a:r>
              <a:rPr lang="en-US" sz="1600" dirty="0">
                <a:solidFill>
                  <a:schemeClr val="bg2"/>
                </a:solidFill>
                <a:latin typeface="Courier New"/>
                <a:cs typeface="Courier New"/>
              </a:rPr>
              <a:t>&lt;/div</a:t>
            </a:r>
            <a:r>
              <a:rPr lang="en-US" sz="1600" dirty="0" smtClean="0">
                <a:solidFill>
                  <a:schemeClr val="bg2"/>
                </a:solidFill>
                <a:latin typeface="Courier New"/>
                <a:cs typeface="Courier New"/>
              </a:rPr>
              <a:t>&gt;</a:t>
            </a:r>
            <a:endParaRPr lang="en-US" sz="1600" dirty="0">
              <a:solidFill>
                <a:schemeClr val="bg2"/>
              </a:solidFill>
              <a:latin typeface="Courier New"/>
              <a:cs typeface="Courier New"/>
            </a:endParaRPr>
          </a:p>
        </p:txBody>
      </p:sp>
      <p:sp>
        <p:nvSpPr>
          <p:cNvPr id="6" name="TextBox 5"/>
          <p:cNvSpPr txBox="1"/>
          <p:nvPr/>
        </p:nvSpPr>
        <p:spPr>
          <a:xfrm>
            <a:off x="213885" y="2630689"/>
            <a:ext cx="8676106" cy="784830"/>
          </a:xfrm>
          <a:prstGeom prst="rect">
            <a:avLst/>
          </a:prstGeom>
          <a:noFill/>
          <a:ln w="28575">
            <a:solidFill>
              <a:srgbClr val="8CC8FF"/>
            </a:solidFill>
          </a:ln>
        </p:spPr>
        <p:txBody>
          <a:bodyPr wrap="square" rtlCol="0">
            <a:spAutoFit/>
          </a:bodyPr>
          <a:lstStyle/>
          <a:p>
            <a:r>
              <a:rPr lang="en-US" sz="1500" dirty="0">
                <a:solidFill>
                  <a:schemeClr val="bg2"/>
                </a:solidFill>
                <a:latin typeface="Courier New"/>
                <a:cs typeface="Courier New"/>
              </a:rPr>
              <a:t>document.getElementById("D1").addEventListener("click", clickLis, </a:t>
            </a:r>
            <a:r>
              <a:rPr lang="en-US" sz="1500" b="1" dirty="0">
                <a:solidFill>
                  <a:schemeClr val="bg2"/>
                </a:solidFill>
                <a:latin typeface="Courier New"/>
                <a:cs typeface="Courier New"/>
              </a:rPr>
              <a:t>false</a:t>
            </a:r>
            <a:r>
              <a:rPr lang="en-US" sz="1500" dirty="0">
                <a:solidFill>
                  <a:schemeClr val="bg2"/>
                </a:solidFill>
                <a:latin typeface="Courier New"/>
                <a:cs typeface="Courier New"/>
              </a:rPr>
              <a:t>);</a:t>
            </a:r>
          </a:p>
          <a:p>
            <a:r>
              <a:rPr lang="en-US" sz="1500" dirty="0">
                <a:solidFill>
                  <a:schemeClr val="bg2"/>
                </a:solidFill>
                <a:latin typeface="Courier New"/>
                <a:cs typeface="Courier New"/>
              </a:rPr>
              <a:t>document.getElementById("D2").addEventListener("click", clickLis, </a:t>
            </a:r>
            <a:r>
              <a:rPr lang="en-US" sz="1500" b="1" dirty="0">
                <a:solidFill>
                  <a:schemeClr val="bg2"/>
                </a:solidFill>
                <a:latin typeface="Courier New"/>
                <a:cs typeface="Courier New"/>
              </a:rPr>
              <a:t>false</a:t>
            </a:r>
            <a:r>
              <a:rPr lang="en-US" sz="1500" dirty="0">
                <a:solidFill>
                  <a:schemeClr val="bg2"/>
                </a:solidFill>
                <a:latin typeface="Courier New"/>
                <a:cs typeface="Courier New"/>
              </a:rPr>
              <a:t>);</a:t>
            </a:r>
          </a:p>
          <a:p>
            <a:r>
              <a:rPr lang="en-US" sz="1500" dirty="0">
                <a:solidFill>
                  <a:schemeClr val="bg2"/>
                </a:solidFill>
                <a:latin typeface="Courier New"/>
                <a:cs typeface="Courier New"/>
              </a:rPr>
              <a:t>document.getElementById("D3").addEventListener("click", clickLis, </a:t>
            </a:r>
            <a:r>
              <a:rPr lang="en-US" sz="1500" b="1" dirty="0">
                <a:solidFill>
                  <a:schemeClr val="bg2"/>
                </a:solidFill>
                <a:latin typeface="Courier New"/>
                <a:cs typeface="Courier New"/>
              </a:rPr>
              <a:t>false</a:t>
            </a:r>
            <a:r>
              <a:rPr lang="en-US" sz="1500" dirty="0">
                <a:solidFill>
                  <a:schemeClr val="bg2"/>
                </a:solidFill>
                <a:latin typeface="Courier New"/>
                <a:cs typeface="Courier New"/>
              </a:rPr>
              <a:t>)</a:t>
            </a:r>
            <a:r>
              <a:rPr lang="en-US" sz="1500" dirty="0" smtClean="0">
                <a:solidFill>
                  <a:schemeClr val="bg2"/>
                </a:solidFill>
                <a:latin typeface="Courier New"/>
                <a:cs typeface="Courier New"/>
              </a:rPr>
              <a:t>;</a:t>
            </a:r>
            <a:endParaRPr lang="en-US" sz="1500" dirty="0">
              <a:solidFill>
                <a:schemeClr val="bg2"/>
              </a:solidFill>
              <a:latin typeface="Courier New"/>
              <a:cs typeface="Courier New"/>
            </a:endParaRPr>
          </a:p>
        </p:txBody>
      </p:sp>
      <p:sp>
        <p:nvSpPr>
          <p:cNvPr id="8" name="TextBox 7"/>
          <p:cNvSpPr txBox="1"/>
          <p:nvPr/>
        </p:nvSpPr>
        <p:spPr>
          <a:xfrm>
            <a:off x="200527" y="3611930"/>
            <a:ext cx="8702842" cy="784830"/>
          </a:xfrm>
          <a:prstGeom prst="rect">
            <a:avLst/>
          </a:prstGeom>
          <a:noFill/>
          <a:ln w="28575">
            <a:solidFill>
              <a:srgbClr val="8CC8FF"/>
            </a:solidFill>
          </a:ln>
        </p:spPr>
        <p:txBody>
          <a:bodyPr wrap="square" rtlCol="0">
            <a:spAutoFit/>
          </a:bodyPr>
          <a:lstStyle/>
          <a:p>
            <a:r>
              <a:rPr lang="en-US" sz="1500" dirty="0">
                <a:solidFill>
                  <a:schemeClr val="bg2"/>
                </a:solidFill>
                <a:latin typeface="Courier New"/>
                <a:cs typeface="Courier New"/>
              </a:rPr>
              <a:t>document.getElementById("D1").addEventListener("click", clickLis, </a:t>
            </a:r>
            <a:r>
              <a:rPr lang="en-US" sz="1500" b="1" dirty="0" smtClean="0">
                <a:solidFill>
                  <a:schemeClr val="bg2"/>
                </a:solidFill>
                <a:latin typeface="Courier New"/>
                <a:cs typeface="Courier New"/>
              </a:rPr>
              <a:t>true</a:t>
            </a:r>
            <a:r>
              <a:rPr lang="en-US" sz="1500" dirty="0" smtClean="0">
                <a:solidFill>
                  <a:schemeClr val="bg2"/>
                </a:solidFill>
                <a:latin typeface="Courier New"/>
                <a:cs typeface="Courier New"/>
              </a:rPr>
              <a:t>)</a:t>
            </a:r>
            <a:r>
              <a:rPr lang="en-US" sz="1500" dirty="0">
                <a:solidFill>
                  <a:schemeClr val="bg2"/>
                </a:solidFill>
                <a:latin typeface="Courier New"/>
                <a:cs typeface="Courier New"/>
              </a:rPr>
              <a:t>;</a:t>
            </a:r>
          </a:p>
          <a:p>
            <a:r>
              <a:rPr lang="en-US" sz="1500" dirty="0">
                <a:solidFill>
                  <a:schemeClr val="bg2"/>
                </a:solidFill>
                <a:latin typeface="Courier New"/>
                <a:cs typeface="Courier New"/>
              </a:rPr>
              <a:t>document.getElementById("D2").addEventListener("click", clickLis, </a:t>
            </a:r>
            <a:r>
              <a:rPr lang="en-US" sz="1500" b="1" dirty="0" smtClean="0">
                <a:solidFill>
                  <a:schemeClr val="bg2"/>
                </a:solidFill>
                <a:latin typeface="Courier New"/>
                <a:cs typeface="Courier New"/>
              </a:rPr>
              <a:t>true</a:t>
            </a:r>
            <a:r>
              <a:rPr lang="en-US" sz="1500" dirty="0" smtClean="0">
                <a:solidFill>
                  <a:schemeClr val="bg2"/>
                </a:solidFill>
                <a:latin typeface="Courier New"/>
                <a:cs typeface="Courier New"/>
              </a:rPr>
              <a:t>)</a:t>
            </a:r>
            <a:r>
              <a:rPr lang="en-US" sz="1500" dirty="0">
                <a:solidFill>
                  <a:schemeClr val="bg2"/>
                </a:solidFill>
                <a:latin typeface="Courier New"/>
                <a:cs typeface="Courier New"/>
              </a:rPr>
              <a:t>;</a:t>
            </a:r>
          </a:p>
          <a:p>
            <a:r>
              <a:rPr lang="en-US" sz="1500" dirty="0">
                <a:solidFill>
                  <a:schemeClr val="bg2"/>
                </a:solidFill>
                <a:latin typeface="Courier New"/>
                <a:cs typeface="Courier New"/>
              </a:rPr>
              <a:t>document.getElementById("D3").addEventListener("click", clickLis, </a:t>
            </a:r>
            <a:r>
              <a:rPr lang="en-US" sz="1500" b="1" dirty="0" smtClean="0">
                <a:solidFill>
                  <a:schemeClr val="bg2"/>
                </a:solidFill>
                <a:latin typeface="Courier New"/>
                <a:cs typeface="Courier New"/>
              </a:rPr>
              <a:t>true</a:t>
            </a:r>
            <a:r>
              <a:rPr lang="en-US" sz="1500" dirty="0" smtClean="0">
                <a:solidFill>
                  <a:schemeClr val="bg2"/>
                </a:solidFill>
                <a:latin typeface="Courier New"/>
                <a:cs typeface="Courier New"/>
              </a:rPr>
              <a:t>);</a:t>
            </a:r>
            <a:endParaRPr lang="en-US" sz="1500" dirty="0">
              <a:solidFill>
                <a:schemeClr val="bg2"/>
              </a:solidFill>
              <a:latin typeface="Courier New"/>
              <a:cs typeface="Courier New"/>
            </a:endParaRPr>
          </a:p>
        </p:txBody>
      </p:sp>
    </p:spTree>
    <p:custDataLst>
      <p:tags r:id="rId1"/>
    </p:custDataLst>
    <p:extLst>
      <p:ext uri="{BB962C8B-B14F-4D97-AF65-F5344CB8AC3E}">
        <p14:creationId xmlns:p14="http://schemas.microsoft.com/office/powerpoint/2010/main" val="1359170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8488"/>
            <a:ext cx="8599488" cy="1836400"/>
          </a:xfrm>
        </p:spPr>
        <p:txBody>
          <a:bodyPr/>
          <a:lstStyle/>
          <a:p>
            <a:pPr lvl="0"/>
            <a:r>
              <a:rPr lang="fr-FR" noProof="0" dirty="0" smtClean="0"/>
              <a:t>En règle générale, utiliser la remontée : elle est mieux prise en charge par les navigateurs</a:t>
            </a:r>
          </a:p>
          <a:p>
            <a:pPr lvl="0"/>
            <a:r>
              <a:rPr lang="fr-FR" noProof="0" dirty="0" smtClean="0"/>
              <a:t>La remontée ne fonctionne pas avec </a:t>
            </a:r>
            <a:r>
              <a:rPr lang="fr-FR" dirty="0"/>
              <a:t>focus/</a:t>
            </a:r>
            <a:r>
              <a:rPr lang="fr-FR" dirty="0" err="1"/>
              <a:t>blur</a:t>
            </a:r>
            <a:r>
              <a:rPr lang="fr-FR" noProof="0" smtClean="0"/>
              <a:t>, alors que la capture oui</a:t>
            </a:r>
            <a:endParaRPr lang="fr-FR" noProof="0" dirty="0" smtClean="0"/>
          </a:p>
          <a:p>
            <a:pPr lvl="0"/>
            <a:r>
              <a:rPr lang="fr-FR" noProof="0" dirty="0" smtClean="0"/>
              <a:t>La capture peut améliorer les performances si la taille du DOM</a:t>
            </a:r>
            <a:br>
              <a:rPr lang="fr-FR" noProof="0" dirty="0" smtClean="0"/>
            </a:br>
            <a:r>
              <a:rPr lang="fr-FR" noProof="0" dirty="0" smtClean="0"/>
              <a:t>est importante</a:t>
            </a:r>
            <a:endParaRPr lang="fr-FR" noProof="0" dirty="0"/>
          </a:p>
        </p:txBody>
      </p:sp>
      <p:sp>
        <p:nvSpPr>
          <p:cNvPr id="2" name="Title 1"/>
          <p:cNvSpPr>
            <a:spLocks noGrp="1"/>
          </p:cNvSpPr>
          <p:nvPr>
            <p:ph type="title"/>
          </p:nvPr>
        </p:nvSpPr>
        <p:spPr/>
        <p:txBody>
          <a:bodyPr/>
          <a:lstStyle/>
          <a:p>
            <a:r>
              <a:rPr lang="fr-FR" noProof="0" dirty="0" smtClean="0"/>
              <a:t>Que dois-je utiliser : Remontée ou capture ?</a:t>
            </a:r>
            <a:endParaRPr lang="fr-FR" noProof="0" dirty="0"/>
          </a:p>
        </p:txBody>
      </p:sp>
    </p:spTree>
    <p:custDataLst>
      <p:tags r:id="rId1"/>
    </p:custDataLst>
    <p:extLst>
      <p:ext uri="{BB962C8B-B14F-4D97-AF65-F5344CB8AC3E}">
        <p14:creationId xmlns:p14="http://schemas.microsoft.com/office/powerpoint/2010/main" val="2949129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612238"/>
            <a:ext cx="8599488" cy="1856919"/>
          </a:xfrm>
        </p:spPr>
        <p:txBody>
          <a:bodyPr/>
          <a:lstStyle/>
          <a:p>
            <a:r>
              <a:rPr lang="fr-FR" noProof="0" dirty="0" smtClean="0"/>
              <a:t>Dans un gestionnaire d'événement, </a:t>
            </a:r>
            <a:r>
              <a:rPr lang="fr-FR" noProof="0" dirty="0" err="1" smtClean="0">
                <a:latin typeface="Courier New"/>
                <a:cs typeface="Courier New"/>
              </a:rPr>
              <a:t>this</a:t>
            </a:r>
            <a:r>
              <a:rPr lang="fr-FR" noProof="0" dirty="0" smtClean="0"/>
              <a:t> se réfère à l’élément auquel le gestionnaire a été ajouté</a:t>
            </a:r>
          </a:p>
          <a:p>
            <a:pPr lvl="1"/>
            <a:r>
              <a:rPr lang="fr-FR" noProof="0" dirty="0" smtClean="0"/>
              <a:t>Sera souvent identique à </a:t>
            </a:r>
            <a:r>
              <a:rPr lang="fr-FR" noProof="0" dirty="0" err="1" smtClean="0">
                <a:latin typeface="Courier New"/>
                <a:cs typeface="Courier New"/>
              </a:rPr>
              <a:t>event.target</a:t>
            </a:r>
            <a:endParaRPr lang="fr-FR" noProof="0" dirty="0" smtClean="0">
              <a:latin typeface="Courier New"/>
              <a:cs typeface="Courier New"/>
            </a:endParaRPr>
          </a:p>
          <a:p>
            <a:pPr lvl="1"/>
            <a:r>
              <a:rPr lang="fr-FR" dirty="0"/>
              <a:t>Mais si l’on clique sur un enfant et qu’il « remonte »</a:t>
            </a:r>
          </a:p>
          <a:p>
            <a:pPr lvl="2"/>
            <a:r>
              <a:rPr lang="fr-FR" noProof="0" dirty="0" err="1" smtClean="0">
                <a:latin typeface="Courier New"/>
                <a:cs typeface="Courier New"/>
              </a:rPr>
              <a:t>this</a:t>
            </a:r>
            <a:r>
              <a:rPr lang="fr-FR" noProof="0" dirty="0" smtClean="0"/>
              <a:t> se réfère à l’élément auquel le gestionnaire est lié</a:t>
            </a:r>
          </a:p>
          <a:p>
            <a:pPr lvl="2"/>
            <a:r>
              <a:rPr lang="fr-FR" noProof="0" dirty="0" err="1" smtClean="0">
                <a:latin typeface="Courier New"/>
                <a:cs typeface="Courier New"/>
              </a:rPr>
              <a:t>event.target</a:t>
            </a:r>
            <a:r>
              <a:rPr lang="fr-FR" noProof="0" dirty="0" smtClean="0"/>
              <a:t> se réfère à l’élément d’où l’événement provient</a:t>
            </a:r>
            <a:endParaRPr lang="fr-FR" noProof="0" dirty="0"/>
          </a:p>
        </p:txBody>
      </p:sp>
      <p:sp>
        <p:nvSpPr>
          <p:cNvPr id="2" name="Title 1"/>
          <p:cNvSpPr>
            <a:spLocks noGrp="1"/>
          </p:cNvSpPr>
          <p:nvPr>
            <p:ph type="title"/>
          </p:nvPr>
        </p:nvSpPr>
        <p:spPr/>
        <p:txBody>
          <a:bodyPr/>
          <a:lstStyle/>
          <a:p>
            <a:r>
              <a:rPr lang="fr-FR" noProof="0" dirty="0" smtClean="0"/>
              <a:t>La référence </a:t>
            </a:r>
            <a:r>
              <a:rPr lang="fr-FR" noProof="0" dirty="0" err="1" smtClean="0">
                <a:latin typeface="Courier New"/>
                <a:cs typeface="Courier New"/>
              </a:rPr>
              <a:t>this</a:t>
            </a:r>
            <a:r>
              <a:rPr lang="fr-FR" noProof="0" dirty="0" smtClean="0"/>
              <a:t> dans les gestionnaires d'événements</a:t>
            </a:r>
            <a:endParaRPr lang="fr-FR" noProof="0" dirty="0"/>
          </a:p>
        </p:txBody>
      </p:sp>
      <p:sp>
        <p:nvSpPr>
          <p:cNvPr id="4" name="TextBox 3"/>
          <p:cNvSpPr txBox="1"/>
          <p:nvPr/>
        </p:nvSpPr>
        <p:spPr>
          <a:xfrm>
            <a:off x="1524531" y="3037151"/>
            <a:ext cx="6094938" cy="2062103"/>
          </a:xfrm>
          <a:prstGeom prst="rect">
            <a:avLst/>
          </a:prstGeom>
          <a:noFill/>
          <a:ln w="28575">
            <a:solidFill>
              <a:srgbClr val="8CC8FF"/>
            </a:solidFill>
          </a:ln>
        </p:spPr>
        <p:txBody>
          <a:bodyPr wrap="none" rtlCol="0">
            <a:spAutoFit/>
          </a:bodyPr>
          <a:lstStyle/>
          <a:p>
            <a:r>
              <a:rPr lang="en-US" sz="1600" dirty="0" smtClean="0">
                <a:solidFill>
                  <a:schemeClr val="bg2"/>
                </a:solidFill>
                <a:latin typeface="Courier New" pitchFamily="49" charset="0"/>
              </a:rPr>
              <a:t>var theElem </a:t>
            </a:r>
            <a:r>
              <a:rPr lang="en-US" sz="1600" dirty="0">
                <a:solidFill>
                  <a:schemeClr val="bg2"/>
                </a:solidFill>
                <a:latin typeface="Courier New" pitchFamily="49" charset="0"/>
              </a:rPr>
              <a:t>= </a:t>
            </a:r>
            <a:r>
              <a:rPr lang="en-US" sz="1600" b="1" dirty="0">
                <a:solidFill>
                  <a:schemeClr val="bg2"/>
                </a:solidFill>
                <a:latin typeface="Courier New" pitchFamily="49" charset="0"/>
              </a:rPr>
              <a:t>document.getElementById("elemID");</a:t>
            </a:r>
          </a:p>
          <a:p>
            <a:endParaRPr lang="en-US" sz="1600" dirty="0" smtClean="0">
              <a:solidFill>
                <a:schemeClr val="bg2"/>
              </a:solidFill>
              <a:latin typeface="Courier New" pitchFamily="49" charset="0"/>
            </a:endParaRPr>
          </a:p>
          <a:p>
            <a:r>
              <a:rPr lang="en-US" sz="1600" dirty="0" smtClean="0">
                <a:solidFill>
                  <a:schemeClr val="bg2"/>
                </a:solidFill>
                <a:latin typeface="Courier New" pitchFamily="49" charset="0"/>
              </a:rPr>
              <a:t>theElem.addEventListener</a:t>
            </a:r>
            <a:r>
              <a:rPr lang="en-US" sz="1600" dirty="0">
                <a:solidFill>
                  <a:schemeClr val="bg2"/>
                </a:solidFill>
                <a:latin typeface="Courier New" pitchFamily="49" charset="0"/>
              </a:rPr>
              <a:t>(</a:t>
            </a:r>
            <a:r>
              <a:rPr lang="en-US" sz="1600" dirty="0" smtClean="0">
                <a:solidFill>
                  <a:schemeClr val="bg2"/>
                </a:solidFill>
                <a:latin typeface="Courier New" pitchFamily="49" charset="0"/>
              </a:rPr>
              <a:t>"click"</a:t>
            </a:r>
            <a:r>
              <a:rPr lang="en-US" sz="1600" dirty="0">
                <a:solidFill>
                  <a:schemeClr val="bg2"/>
                </a:solidFill>
                <a:latin typeface="Courier New" pitchFamily="49" charset="0"/>
              </a:rPr>
              <a:t>, </a:t>
            </a:r>
            <a:endParaRPr lang="en-US" sz="1600" dirty="0" smtClean="0">
              <a:solidFill>
                <a:schemeClr val="bg2"/>
              </a:solidFill>
              <a:latin typeface="Courier New" pitchFamily="49" charset="0"/>
            </a:endParaRPr>
          </a:p>
          <a:p>
            <a:r>
              <a:rPr lang="en-US" sz="1600" dirty="0">
                <a:solidFill>
                  <a:schemeClr val="bg2"/>
                </a:solidFill>
                <a:latin typeface="Courier New" pitchFamily="49" charset="0"/>
              </a:rPr>
              <a:t> </a:t>
            </a:r>
            <a:r>
              <a:rPr lang="en-US" sz="1600" dirty="0" smtClean="0">
                <a:solidFill>
                  <a:schemeClr val="bg2"/>
                </a:solidFill>
                <a:latin typeface="Courier New" pitchFamily="49" charset="0"/>
              </a:rPr>
              <a:t>  function(e) { </a:t>
            </a:r>
          </a:p>
          <a:p>
            <a:r>
              <a:rPr lang="en-US" sz="1600" dirty="0">
                <a:solidFill>
                  <a:schemeClr val="bg2"/>
                </a:solidFill>
                <a:latin typeface="Courier New" pitchFamily="49" charset="0"/>
              </a:rPr>
              <a:t> </a:t>
            </a:r>
            <a:r>
              <a:rPr lang="en-US" sz="1600" dirty="0" smtClean="0">
                <a:solidFill>
                  <a:schemeClr val="bg2"/>
                </a:solidFill>
                <a:latin typeface="Courier New" pitchFamily="49" charset="0"/>
              </a:rPr>
              <a:t>     console.log</a:t>
            </a:r>
            <a:r>
              <a:rPr lang="en-US" sz="1600" dirty="0">
                <a:solidFill>
                  <a:schemeClr val="bg2"/>
                </a:solidFill>
                <a:latin typeface="Courier New" pitchFamily="49" charset="0"/>
              </a:rPr>
              <a:t>(</a:t>
            </a:r>
            <a:r>
              <a:rPr lang="en-US" sz="1600" dirty="0" smtClean="0">
                <a:solidFill>
                  <a:schemeClr val="bg2"/>
                </a:solidFill>
                <a:latin typeface="Courier New" pitchFamily="49" charset="0"/>
              </a:rPr>
              <a:t>e.target</a:t>
            </a:r>
            <a:r>
              <a:rPr lang="en-US" sz="1600" dirty="0">
                <a:solidFill>
                  <a:schemeClr val="bg2"/>
                </a:solidFill>
                <a:latin typeface="Courier New" pitchFamily="49" charset="0"/>
              </a:rPr>
              <a:t>)</a:t>
            </a:r>
            <a:r>
              <a:rPr lang="en-US" sz="1600" dirty="0" smtClean="0">
                <a:solidFill>
                  <a:schemeClr val="bg2"/>
                </a:solidFill>
                <a:latin typeface="Courier New" pitchFamily="49" charset="0"/>
              </a:rPr>
              <a:t>;</a:t>
            </a:r>
            <a:r>
              <a:rPr lang="en-US" sz="1600" dirty="0">
                <a:solidFill>
                  <a:schemeClr val="bg2"/>
                </a:solidFill>
                <a:latin typeface="Courier New" pitchFamily="49" charset="0"/>
              </a:rPr>
              <a:t> </a:t>
            </a:r>
            <a:endParaRPr lang="en-US" sz="1600" dirty="0" smtClean="0">
              <a:solidFill>
                <a:schemeClr val="bg2"/>
              </a:solidFill>
              <a:latin typeface="Courier New" pitchFamily="49" charset="0"/>
            </a:endParaRPr>
          </a:p>
          <a:p>
            <a:r>
              <a:rPr lang="en-US" sz="1600" dirty="0" smtClean="0">
                <a:solidFill>
                  <a:schemeClr val="bg2"/>
                </a:solidFill>
                <a:latin typeface="Courier New" pitchFamily="49" charset="0"/>
              </a:rPr>
              <a:t>      console.log(this)</a:t>
            </a:r>
            <a:r>
              <a:rPr lang="en-US" sz="1600" dirty="0">
                <a:solidFill>
                  <a:schemeClr val="bg2"/>
                </a:solidFill>
                <a:latin typeface="Courier New" pitchFamily="49" charset="0"/>
              </a:rPr>
              <a:t>;</a:t>
            </a:r>
            <a:r>
              <a:rPr lang="en-US" sz="1600" dirty="0" smtClean="0">
                <a:solidFill>
                  <a:schemeClr val="bg2"/>
                </a:solidFill>
                <a:latin typeface="Courier New" pitchFamily="49" charset="0"/>
              </a:rPr>
              <a:t>   </a:t>
            </a:r>
          </a:p>
          <a:p>
            <a:r>
              <a:rPr lang="en-US" sz="1600" dirty="0">
                <a:solidFill>
                  <a:schemeClr val="bg2"/>
                </a:solidFill>
                <a:latin typeface="Courier New" pitchFamily="49" charset="0"/>
              </a:rPr>
              <a:t> </a:t>
            </a:r>
            <a:r>
              <a:rPr lang="en-US" sz="1600" dirty="0" smtClean="0">
                <a:solidFill>
                  <a:schemeClr val="bg2"/>
                </a:solidFill>
                <a:latin typeface="Courier New" pitchFamily="49" charset="0"/>
              </a:rPr>
              <a:t>  }, </a:t>
            </a:r>
          </a:p>
          <a:p>
            <a:r>
              <a:rPr lang="en-US" sz="1600" dirty="0">
                <a:solidFill>
                  <a:schemeClr val="bg2"/>
                </a:solidFill>
                <a:latin typeface="Courier New" pitchFamily="49" charset="0"/>
              </a:rPr>
              <a:t> </a:t>
            </a:r>
            <a:r>
              <a:rPr lang="en-US" sz="1600" dirty="0" smtClean="0">
                <a:solidFill>
                  <a:schemeClr val="bg2"/>
                </a:solidFill>
                <a:latin typeface="Courier New" pitchFamily="49" charset="0"/>
              </a:rPr>
              <a:t>  false</a:t>
            </a:r>
            <a:r>
              <a:rPr lang="en-US" sz="1600" dirty="0">
                <a:solidFill>
                  <a:schemeClr val="bg2"/>
                </a:solidFill>
                <a:latin typeface="Courier New" pitchFamily="49" charset="0"/>
              </a:rPr>
              <a:t>)</a:t>
            </a:r>
            <a:r>
              <a:rPr lang="en-US" sz="1600" dirty="0" smtClean="0">
                <a:solidFill>
                  <a:schemeClr val="bg2"/>
                </a:solidFill>
                <a:latin typeface="Courier New" pitchFamily="49" charset="0"/>
              </a:rPr>
              <a:t>;</a:t>
            </a:r>
            <a:endParaRPr lang="en-US" sz="1600" dirty="0">
              <a:solidFill>
                <a:schemeClr val="bg2"/>
              </a:solidFill>
              <a:latin typeface="Courier New" pitchFamily="49" charset="0"/>
            </a:endParaRPr>
          </a:p>
        </p:txBody>
      </p:sp>
    </p:spTree>
    <p:custDataLst>
      <p:tags r:id="rId1"/>
    </p:custDataLst>
    <p:extLst>
      <p:ext uri="{BB962C8B-B14F-4D97-AF65-F5344CB8AC3E}">
        <p14:creationId xmlns:p14="http://schemas.microsoft.com/office/powerpoint/2010/main" val="2270438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8488"/>
            <a:ext cx="8599488" cy="3170099"/>
          </a:xfrm>
        </p:spPr>
        <p:txBody>
          <a:bodyPr/>
          <a:lstStyle/>
          <a:p>
            <a:r>
              <a:rPr lang="fr-FR" noProof="0" dirty="0" smtClean="0"/>
              <a:t>La délégation simplifie beaucoup l’ajout de gestionnaires d'événements</a:t>
            </a:r>
          </a:p>
          <a:p>
            <a:pPr lvl="1"/>
            <a:r>
              <a:rPr lang="fr-FR" noProof="0" dirty="0" smtClean="0"/>
              <a:t>Au lieu d’ajouter plusieurs gestionnaires d'événements aux enfants</a:t>
            </a:r>
          </a:p>
          <a:p>
            <a:pPr lvl="1"/>
            <a:r>
              <a:rPr lang="fr-FR" noProof="0" dirty="0" smtClean="0"/>
              <a:t>On n’en ajoute qu’un seul à un parent plus haut dans le DOM</a:t>
            </a:r>
          </a:p>
          <a:p>
            <a:pPr lvl="2"/>
            <a:r>
              <a:rPr lang="fr-FR" noProof="0" dirty="0" smtClean="0"/>
              <a:t>Ne traite que les événements qui correspondent aux éléments enfants concernés</a:t>
            </a:r>
          </a:p>
          <a:p>
            <a:r>
              <a:rPr lang="fr-FR" noProof="0" dirty="0" smtClean="0"/>
              <a:t>Particulièrement important quand </a:t>
            </a:r>
            <a:r>
              <a:rPr lang="fr-FR" dirty="0" smtClean="0"/>
              <a:t>les </a:t>
            </a:r>
            <a:r>
              <a:rPr lang="fr-FR" noProof="0" dirty="0" smtClean="0"/>
              <a:t>éléments sont ajoutés et supprimés dynamiquement</a:t>
            </a:r>
          </a:p>
          <a:p>
            <a:pPr lvl="1"/>
            <a:r>
              <a:rPr lang="fr-FR" noProof="0" dirty="0" smtClean="0"/>
              <a:t>Par exemple pour construire dynamiquement une table des matières</a:t>
            </a:r>
          </a:p>
          <a:p>
            <a:pPr lvl="2"/>
            <a:r>
              <a:rPr lang="fr-FR" noProof="0" dirty="0" smtClean="0"/>
              <a:t>Empêche de devoir ajouter de nouveau des écouteurs aux éléments enfants</a:t>
            </a:r>
            <a:endParaRPr lang="fr-FR" noProof="0" dirty="0"/>
          </a:p>
        </p:txBody>
      </p:sp>
      <p:sp>
        <p:nvSpPr>
          <p:cNvPr id="2" name="Title 1"/>
          <p:cNvSpPr>
            <a:spLocks noGrp="1"/>
          </p:cNvSpPr>
          <p:nvPr>
            <p:ph type="title"/>
          </p:nvPr>
        </p:nvSpPr>
        <p:spPr/>
        <p:txBody>
          <a:bodyPr/>
          <a:lstStyle/>
          <a:p>
            <a:r>
              <a:rPr lang="fr-FR" noProof="0" dirty="0" smtClean="0"/>
              <a:t>Délégation d’événements</a:t>
            </a:r>
            <a:endParaRPr lang="fr-FR" noProof="0" dirty="0"/>
          </a:p>
        </p:txBody>
      </p:sp>
    </p:spTree>
    <p:custDataLst>
      <p:tags r:id="rId1"/>
    </p:custDataLst>
    <p:extLst>
      <p:ext uri="{BB962C8B-B14F-4D97-AF65-F5344CB8AC3E}">
        <p14:creationId xmlns:p14="http://schemas.microsoft.com/office/powerpoint/2010/main" val="62439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2795637"/>
          </a:xfrm>
        </p:spPr>
        <p:txBody>
          <a:bodyPr/>
          <a:lstStyle/>
          <a:p>
            <a:r>
              <a:rPr lang="fr-FR" noProof="0" dirty="0" smtClean="0"/>
              <a:t>Le DOM est une représentation hiérarchisée du HTML résidant en mémoire</a:t>
            </a:r>
          </a:p>
          <a:p>
            <a:pPr lvl="1"/>
            <a:r>
              <a:rPr lang="fr-FR" noProof="0" dirty="0" smtClean="0"/>
              <a:t>Une série de nœuds liés</a:t>
            </a:r>
          </a:p>
          <a:p>
            <a:pPr lvl="1"/>
            <a:r>
              <a:rPr lang="fr-FR" noProof="0" dirty="0" smtClean="0"/>
              <a:t>Le terme </a:t>
            </a:r>
            <a:r>
              <a:rPr lang="fr-FR" i="1" noProof="0" dirty="0" smtClean="0">
                <a:latin typeface="Century Schoolbook" pitchFamily="18" charset="0"/>
              </a:rPr>
              <a:t>nœud </a:t>
            </a:r>
            <a:r>
              <a:rPr lang="fr-FR" noProof="0" dirty="0" smtClean="0"/>
              <a:t>se réfère à une partie quelconque du document</a:t>
            </a:r>
          </a:p>
          <a:p>
            <a:pPr lvl="2"/>
            <a:r>
              <a:rPr lang="fr-FR" noProof="0" dirty="0" smtClean="0"/>
              <a:t>Élément, attribut, texte, commentaires, etc.</a:t>
            </a:r>
          </a:p>
          <a:p>
            <a:r>
              <a:rPr lang="fr-FR" noProof="0" dirty="0" smtClean="0"/>
              <a:t>Le navigateur crée une vue du DOM</a:t>
            </a:r>
          </a:p>
          <a:p>
            <a:pPr lvl="1"/>
            <a:r>
              <a:rPr lang="fr-FR" noProof="0" dirty="0" smtClean="0"/>
              <a:t>La page HTML vue par l’utilisateur</a:t>
            </a:r>
          </a:p>
          <a:p>
            <a:r>
              <a:rPr lang="fr-FR" noProof="0" dirty="0" smtClean="0"/>
              <a:t>Le DOM permet de contrôler entièrement l’arborescence de nœuds </a:t>
            </a:r>
          </a:p>
          <a:p>
            <a:pPr lvl="1"/>
            <a:r>
              <a:rPr lang="fr-FR" noProof="0" dirty="0" smtClean="0"/>
              <a:t>Les modifications du DOM sont immédiatement rendues par le navigateur</a:t>
            </a:r>
          </a:p>
        </p:txBody>
      </p:sp>
      <p:sp>
        <p:nvSpPr>
          <p:cNvPr id="2" name="Title 1"/>
          <p:cNvSpPr>
            <a:spLocks noGrp="1"/>
          </p:cNvSpPr>
          <p:nvPr>
            <p:ph type="title"/>
          </p:nvPr>
        </p:nvSpPr>
        <p:spPr/>
        <p:txBody>
          <a:bodyPr/>
          <a:lstStyle/>
          <a:p>
            <a:r>
              <a:rPr lang="fr-FR" noProof="0" dirty="0" smtClean="0"/>
              <a:t>L’arborescence du DOM</a:t>
            </a:r>
            <a:endParaRPr lang="fr-FR" noProof="0" dirty="0"/>
          </a:p>
        </p:txBody>
      </p:sp>
      <p:sp>
        <p:nvSpPr>
          <p:cNvPr id="4" name="Rectangle 4"/>
          <p:cNvSpPr>
            <a:spLocks noChangeArrowheads="1"/>
          </p:cNvSpPr>
          <p:nvPr/>
        </p:nvSpPr>
        <p:spPr bwMode="gray">
          <a:xfrm>
            <a:off x="396978" y="3579394"/>
            <a:ext cx="2539562" cy="1692771"/>
          </a:xfrm>
          <a:prstGeom prst="rect">
            <a:avLst/>
          </a:prstGeom>
          <a:noFill/>
          <a:ln w="28575">
            <a:solidFill>
              <a:srgbClr val="009905"/>
            </a:solidFill>
            <a:miter lim="800000"/>
            <a:headEnd/>
            <a:tailEnd/>
          </a:ln>
          <a:effectLst/>
        </p:spPr>
        <p:txBody>
          <a:bodyPr wrap="square">
            <a:spAutoFit/>
          </a:bodyPr>
          <a:lstStyle/>
          <a:p>
            <a:pPr>
              <a:spcBef>
                <a:spcPts val="0"/>
              </a:spcBef>
            </a:pPr>
            <a:r>
              <a:rPr lang="en-US" sz="800" dirty="0">
                <a:solidFill>
                  <a:schemeClr val="bg2"/>
                </a:solidFill>
                <a:latin typeface="Courier New" pitchFamily="49" charset="0"/>
              </a:rPr>
              <a:t>&lt;html&gt;</a:t>
            </a:r>
            <a:br>
              <a:rPr lang="en-US" sz="800" dirty="0">
                <a:solidFill>
                  <a:schemeClr val="bg2"/>
                </a:solidFill>
                <a:latin typeface="Courier New" pitchFamily="49" charset="0"/>
              </a:rPr>
            </a:br>
            <a:r>
              <a:rPr lang="en-US" sz="800" dirty="0">
                <a:solidFill>
                  <a:schemeClr val="bg2"/>
                </a:solidFill>
                <a:latin typeface="Courier New" pitchFamily="49" charset="0"/>
              </a:rPr>
              <a:t>  &lt;head&gt;</a:t>
            </a:r>
            <a:br>
              <a:rPr lang="en-US" sz="800" dirty="0">
                <a:solidFill>
                  <a:schemeClr val="bg2"/>
                </a:solidFill>
                <a:latin typeface="Courier New" pitchFamily="49" charset="0"/>
              </a:rPr>
            </a:br>
            <a:r>
              <a:rPr lang="en-US" sz="800" dirty="0">
                <a:solidFill>
                  <a:schemeClr val="bg2"/>
                </a:solidFill>
                <a:latin typeface="Courier New" pitchFamily="49" charset="0"/>
              </a:rPr>
              <a:t>    &lt;title&gt;DOM&lt;/title&gt;</a:t>
            </a:r>
            <a:br>
              <a:rPr lang="en-US" sz="800" dirty="0">
                <a:solidFill>
                  <a:schemeClr val="bg2"/>
                </a:solidFill>
                <a:latin typeface="Courier New" pitchFamily="49" charset="0"/>
              </a:rPr>
            </a:br>
            <a:r>
              <a:rPr lang="en-US" sz="800" dirty="0">
                <a:solidFill>
                  <a:schemeClr val="bg2"/>
                </a:solidFill>
                <a:latin typeface="Courier New" pitchFamily="49" charset="0"/>
              </a:rPr>
              <a:t>  &lt;/head&gt;</a:t>
            </a:r>
            <a:br>
              <a:rPr lang="en-US" sz="800" dirty="0">
                <a:solidFill>
                  <a:schemeClr val="bg2"/>
                </a:solidFill>
                <a:latin typeface="Courier New" pitchFamily="49" charset="0"/>
              </a:rPr>
            </a:br>
            <a:r>
              <a:rPr lang="en-US" sz="800" dirty="0">
                <a:solidFill>
                  <a:schemeClr val="bg2"/>
                </a:solidFill>
                <a:latin typeface="Courier New" pitchFamily="49" charset="0"/>
              </a:rPr>
              <a:t>  &lt;body&gt;</a:t>
            </a:r>
            <a:br>
              <a:rPr lang="en-US" sz="800" dirty="0">
                <a:solidFill>
                  <a:schemeClr val="bg2"/>
                </a:solidFill>
                <a:latin typeface="Courier New" pitchFamily="49" charset="0"/>
              </a:rPr>
            </a:br>
            <a:r>
              <a:rPr lang="en-US" sz="800" dirty="0">
                <a:solidFill>
                  <a:schemeClr val="bg2"/>
                </a:solidFill>
                <a:latin typeface="Courier New" pitchFamily="49" charset="0"/>
              </a:rPr>
              <a:t>      &lt;p&gt;</a:t>
            </a:r>
            <a:br>
              <a:rPr lang="en-US" sz="800" dirty="0">
                <a:solidFill>
                  <a:schemeClr val="bg2"/>
                </a:solidFill>
                <a:latin typeface="Courier New" pitchFamily="49" charset="0"/>
              </a:rPr>
            </a:br>
            <a:r>
              <a:rPr lang="en-US" sz="800" dirty="0">
                <a:solidFill>
                  <a:schemeClr val="bg2"/>
                </a:solidFill>
                <a:latin typeface="Courier New" pitchFamily="49" charset="0"/>
              </a:rPr>
              <a:t>        &lt;img src="plane.gif" </a:t>
            </a:r>
            <a:r>
              <a:rPr lang="en-US" sz="800" dirty="0" smtClean="0">
                <a:solidFill>
                  <a:schemeClr val="bg2"/>
                </a:solidFill>
                <a:latin typeface="Courier New" pitchFamily="49" charset="0"/>
              </a:rPr>
              <a:t> </a:t>
            </a:r>
          </a:p>
          <a:p>
            <a:pPr>
              <a:spcBef>
                <a:spcPts val="0"/>
              </a:spcBef>
            </a:pPr>
            <a:r>
              <a:rPr lang="en-US" sz="800" dirty="0">
                <a:solidFill>
                  <a:schemeClr val="bg2"/>
                </a:solidFill>
                <a:latin typeface="Courier New" pitchFamily="49" charset="0"/>
              </a:rPr>
              <a:t> </a:t>
            </a:r>
            <a:r>
              <a:rPr lang="en-US" sz="800" dirty="0" smtClean="0">
                <a:solidFill>
                  <a:schemeClr val="bg2"/>
                </a:solidFill>
                <a:latin typeface="Courier New" pitchFamily="49" charset="0"/>
              </a:rPr>
              <a:t>            width</a:t>
            </a:r>
            <a:r>
              <a:rPr lang="en-US" sz="800" dirty="0">
                <a:solidFill>
                  <a:schemeClr val="bg2"/>
                </a:solidFill>
                <a:latin typeface="Courier New" pitchFamily="49" charset="0"/>
              </a:rPr>
              <a:t>="330"</a:t>
            </a:r>
            <a:br>
              <a:rPr lang="en-US" sz="800" dirty="0">
                <a:solidFill>
                  <a:schemeClr val="bg2"/>
                </a:solidFill>
                <a:latin typeface="Courier New" pitchFamily="49" charset="0"/>
              </a:rPr>
            </a:br>
            <a:r>
              <a:rPr lang="en-US" sz="800" dirty="0">
                <a:solidFill>
                  <a:schemeClr val="bg2"/>
                </a:solidFill>
                <a:latin typeface="Courier New" pitchFamily="49" charset="0"/>
              </a:rPr>
              <a:t>             height="147" /&gt;</a:t>
            </a:r>
          </a:p>
          <a:p>
            <a:pPr>
              <a:spcBef>
                <a:spcPts val="0"/>
              </a:spcBef>
            </a:pPr>
            <a:r>
              <a:rPr lang="en-US" sz="800" dirty="0">
                <a:solidFill>
                  <a:schemeClr val="bg2"/>
                </a:solidFill>
                <a:latin typeface="Courier New" pitchFamily="49" charset="0"/>
              </a:rPr>
              <a:t>      </a:t>
            </a:r>
            <a:r>
              <a:rPr lang="en-US" sz="800" dirty="0" smtClean="0">
                <a:solidFill>
                  <a:schemeClr val="bg2"/>
                </a:solidFill>
                <a:latin typeface="Courier New" pitchFamily="49" charset="0"/>
              </a:rPr>
              <a:t>&lt;/</a:t>
            </a:r>
            <a:r>
              <a:rPr lang="en-US" sz="800" dirty="0">
                <a:solidFill>
                  <a:schemeClr val="bg2"/>
                </a:solidFill>
                <a:latin typeface="Courier New" pitchFamily="49" charset="0"/>
              </a:rPr>
              <a:t>p&gt;</a:t>
            </a:r>
          </a:p>
          <a:p>
            <a:pPr>
              <a:spcBef>
                <a:spcPts val="0"/>
              </a:spcBef>
            </a:pPr>
            <a:r>
              <a:rPr lang="en-US" sz="800" dirty="0">
                <a:solidFill>
                  <a:schemeClr val="bg2"/>
                </a:solidFill>
                <a:latin typeface="Courier New" pitchFamily="49" charset="0"/>
              </a:rPr>
              <a:t>     &lt;h1 id="nui"&gt;Nui Manu&lt;/h1&gt;</a:t>
            </a:r>
            <a:br>
              <a:rPr lang="en-US" sz="800" dirty="0">
                <a:solidFill>
                  <a:schemeClr val="bg2"/>
                </a:solidFill>
                <a:latin typeface="Courier New" pitchFamily="49" charset="0"/>
              </a:rPr>
            </a:br>
            <a:r>
              <a:rPr lang="en-US" sz="800" dirty="0">
                <a:solidFill>
                  <a:schemeClr val="bg2"/>
                </a:solidFill>
                <a:latin typeface="Courier New" pitchFamily="49" charset="0"/>
              </a:rPr>
              <a:t>  &lt;/body&gt;</a:t>
            </a:r>
            <a:br>
              <a:rPr lang="en-US" sz="800" dirty="0">
                <a:solidFill>
                  <a:schemeClr val="bg2"/>
                </a:solidFill>
                <a:latin typeface="Courier New" pitchFamily="49" charset="0"/>
              </a:rPr>
            </a:br>
            <a:r>
              <a:rPr lang="en-US" sz="800" dirty="0">
                <a:solidFill>
                  <a:schemeClr val="bg2"/>
                </a:solidFill>
                <a:latin typeface="Courier New" pitchFamily="49" charset="0"/>
              </a:rPr>
              <a:t>&lt;/html&gt;</a:t>
            </a:r>
          </a:p>
        </p:txBody>
      </p:sp>
      <p:grpSp>
        <p:nvGrpSpPr>
          <p:cNvPr id="5" name="Group 40"/>
          <p:cNvGrpSpPr/>
          <p:nvPr/>
        </p:nvGrpSpPr>
        <p:grpSpPr bwMode="gray">
          <a:xfrm>
            <a:off x="3870578" y="3661104"/>
            <a:ext cx="1917700" cy="1603067"/>
            <a:chOff x="4845050" y="2886383"/>
            <a:chExt cx="2736850" cy="2095500"/>
          </a:xfrm>
        </p:grpSpPr>
        <p:sp>
          <p:nvSpPr>
            <p:cNvPr id="26" name="AutoShape 9"/>
            <p:cNvSpPr>
              <a:spLocks noChangeArrowheads="1"/>
            </p:cNvSpPr>
            <p:nvPr/>
          </p:nvSpPr>
          <p:spPr bwMode="gray">
            <a:xfrm>
              <a:off x="4845050" y="4613583"/>
              <a:ext cx="787400" cy="330200"/>
            </a:xfrm>
            <a:prstGeom prst="wedgeRoundRectCallout">
              <a:avLst>
                <a:gd name="adj1" fmla="val 2218"/>
                <a:gd name="adj2" fmla="val -127884"/>
                <a:gd name="adj3" fmla="val 16667"/>
              </a:avLst>
            </a:prstGeom>
            <a:solidFill>
              <a:schemeClr val="accent1"/>
            </a:solidFill>
            <a:ln w="12700">
              <a:solidFill>
                <a:schemeClr val="tx1"/>
              </a:solidFill>
              <a:miter lim="800000"/>
              <a:headEnd/>
              <a:tailEnd/>
            </a:ln>
            <a:effectLst/>
          </p:spPr>
          <p:txBody>
            <a:bodyPr/>
            <a:lstStyle/>
            <a:p>
              <a:pPr algn="ctr"/>
              <a:endParaRPr lang="en-US" sz="1400" baseline="0" dirty="0"/>
            </a:p>
          </p:txBody>
        </p:sp>
        <p:sp>
          <p:nvSpPr>
            <p:cNvPr id="27" name="Text Box 11"/>
            <p:cNvSpPr txBox="1">
              <a:spLocks noChangeArrowheads="1"/>
            </p:cNvSpPr>
            <p:nvPr/>
          </p:nvSpPr>
          <p:spPr bwMode="gray">
            <a:xfrm>
              <a:off x="5543550" y="2886383"/>
              <a:ext cx="698500" cy="317500"/>
            </a:xfrm>
            <a:prstGeom prst="rect">
              <a:avLst/>
            </a:prstGeom>
            <a:solidFill>
              <a:schemeClr val="accent1"/>
            </a:solidFill>
            <a:ln w="12700">
              <a:solidFill>
                <a:schemeClr val="tx1"/>
              </a:solidFill>
              <a:miter lim="800000"/>
              <a:headEnd/>
              <a:tailEnd/>
            </a:ln>
            <a:effectLst/>
          </p:spPr>
          <p:txBody>
            <a:bodyPr>
              <a:spAutoFit/>
            </a:bodyPr>
            <a:lstStyle/>
            <a:p>
              <a:pPr algn="ctr">
                <a:spcBef>
                  <a:spcPct val="50000"/>
                </a:spcBef>
              </a:pPr>
              <a:endParaRPr lang="en-US" sz="1400" baseline="0" dirty="0"/>
            </a:p>
          </p:txBody>
        </p:sp>
        <p:sp>
          <p:nvSpPr>
            <p:cNvPr id="28" name="Text Box 12"/>
            <p:cNvSpPr txBox="1">
              <a:spLocks noChangeArrowheads="1"/>
            </p:cNvSpPr>
            <p:nvPr/>
          </p:nvSpPr>
          <p:spPr bwMode="gray">
            <a:xfrm>
              <a:off x="4914900" y="3470583"/>
              <a:ext cx="698500" cy="317500"/>
            </a:xfrm>
            <a:prstGeom prst="rect">
              <a:avLst/>
            </a:prstGeom>
            <a:solidFill>
              <a:schemeClr val="accent1"/>
            </a:solidFill>
            <a:ln w="12700">
              <a:solidFill>
                <a:schemeClr val="tx1"/>
              </a:solidFill>
              <a:miter lim="800000"/>
              <a:headEnd/>
              <a:tailEnd/>
            </a:ln>
            <a:effectLst/>
          </p:spPr>
          <p:txBody>
            <a:bodyPr>
              <a:spAutoFit/>
            </a:bodyPr>
            <a:lstStyle/>
            <a:p>
              <a:pPr algn="ctr">
                <a:spcBef>
                  <a:spcPct val="50000"/>
                </a:spcBef>
              </a:pPr>
              <a:endParaRPr lang="en-US" sz="1400" baseline="0" dirty="0"/>
            </a:p>
          </p:txBody>
        </p:sp>
        <p:sp>
          <p:nvSpPr>
            <p:cNvPr id="29" name="Text Box 13"/>
            <p:cNvSpPr txBox="1">
              <a:spLocks noChangeArrowheads="1"/>
            </p:cNvSpPr>
            <p:nvPr/>
          </p:nvSpPr>
          <p:spPr bwMode="gray">
            <a:xfrm>
              <a:off x="6115050" y="3470583"/>
              <a:ext cx="736600" cy="317500"/>
            </a:xfrm>
            <a:prstGeom prst="rect">
              <a:avLst/>
            </a:prstGeom>
            <a:solidFill>
              <a:schemeClr val="accent1"/>
            </a:solidFill>
            <a:ln w="12700">
              <a:solidFill>
                <a:schemeClr val="tx1"/>
              </a:solidFill>
              <a:miter lim="800000"/>
              <a:headEnd/>
              <a:tailEnd/>
            </a:ln>
            <a:effectLst/>
          </p:spPr>
          <p:txBody>
            <a:bodyPr>
              <a:spAutoFit/>
            </a:bodyPr>
            <a:lstStyle/>
            <a:p>
              <a:pPr algn="ctr">
                <a:spcBef>
                  <a:spcPct val="50000"/>
                </a:spcBef>
              </a:pPr>
              <a:endParaRPr lang="en-US" sz="1400" baseline="0" dirty="0"/>
            </a:p>
          </p:txBody>
        </p:sp>
        <p:sp>
          <p:nvSpPr>
            <p:cNvPr id="30" name="Text Box 14"/>
            <p:cNvSpPr txBox="1">
              <a:spLocks noChangeArrowheads="1"/>
            </p:cNvSpPr>
            <p:nvPr/>
          </p:nvSpPr>
          <p:spPr bwMode="gray">
            <a:xfrm>
              <a:off x="4914900" y="4042083"/>
              <a:ext cx="698500" cy="317500"/>
            </a:xfrm>
            <a:prstGeom prst="rect">
              <a:avLst/>
            </a:prstGeom>
            <a:solidFill>
              <a:schemeClr val="accent1"/>
            </a:solidFill>
            <a:ln w="12700">
              <a:solidFill>
                <a:schemeClr val="tx1"/>
              </a:solidFill>
              <a:miter lim="800000"/>
              <a:headEnd/>
              <a:tailEnd/>
            </a:ln>
            <a:effectLst/>
          </p:spPr>
          <p:txBody>
            <a:bodyPr>
              <a:spAutoFit/>
            </a:bodyPr>
            <a:lstStyle/>
            <a:p>
              <a:pPr algn="ctr">
                <a:spcBef>
                  <a:spcPct val="50000"/>
                </a:spcBef>
              </a:pPr>
              <a:endParaRPr lang="en-US" sz="1400" baseline="0" dirty="0"/>
            </a:p>
          </p:txBody>
        </p:sp>
        <p:sp>
          <p:nvSpPr>
            <p:cNvPr id="31" name="Text Box 15"/>
            <p:cNvSpPr txBox="1">
              <a:spLocks noChangeArrowheads="1"/>
            </p:cNvSpPr>
            <p:nvPr/>
          </p:nvSpPr>
          <p:spPr bwMode="gray">
            <a:xfrm>
              <a:off x="5975350" y="4067483"/>
              <a:ext cx="495300" cy="317500"/>
            </a:xfrm>
            <a:prstGeom prst="rect">
              <a:avLst/>
            </a:prstGeom>
            <a:solidFill>
              <a:schemeClr val="accent1"/>
            </a:solidFill>
            <a:ln w="12700">
              <a:solidFill>
                <a:schemeClr val="tx1"/>
              </a:solidFill>
              <a:miter lim="800000"/>
              <a:headEnd/>
              <a:tailEnd/>
            </a:ln>
            <a:effectLst/>
          </p:spPr>
          <p:txBody>
            <a:bodyPr wrap="square">
              <a:spAutoFit/>
            </a:bodyPr>
            <a:lstStyle/>
            <a:p>
              <a:pPr algn="ctr">
                <a:spcBef>
                  <a:spcPct val="50000"/>
                </a:spcBef>
              </a:pPr>
              <a:endParaRPr lang="en-US" sz="1400" baseline="0" dirty="0"/>
            </a:p>
          </p:txBody>
        </p:sp>
        <p:sp>
          <p:nvSpPr>
            <p:cNvPr id="32" name="Text Box 18"/>
            <p:cNvSpPr txBox="1">
              <a:spLocks noChangeArrowheads="1"/>
            </p:cNvSpPr>
            <p:nvPr/>
          </p:nvSpPr>
          <p:spPr bwMode="gray">
            <a:xfrm>
              <a:off x="5949950" y="4651683"/>
              <a:ext cx="533400" cy="317500"/>
            </a:xfrm>
            <a:prstGeom prst="rect">
              <a:avLst/>
            </a:prstGeom>
            <a:solidFill>
              <a:schemeClr val="accent1"/>
            </a:solidFill>
            <a:ln w="12700">
              <a:solidFill>
                <a:schemeClr val="tx1"/>
              </a:solidFill>
              <a:miter lim="800000"/>
              <a:headEnd/>
              <a:tailEnd/>
            </a:ln>
            <a:effectLst/>
          </p:spPr>
          <p:txBody>
            <a:bodyPr>
              <a:spAutoFit/>
            </a:bodyPr>
            <a:lstStyle/>
            <a:p>
              <a:pPr>
                <a:spcBef>
                  <a:spcPct val="50000"/>
                </a:spcBef>
              </a:pPr>
              <a:endParaRPr lang="en-US" sz="1400" baseline="0" dirty="0"/>
            </a:p>
          </p:txBody>
        </p:sp>
        <p:sp>
          <p:nvSpPr>
            <p:cNvPr id="33" name="Line 19"/>
            <p:cNvSpPr>
              <a:spLocks noChangeShapeType="1"/>
            </p:cNvSpPr>
            <p:nvPr/>
          </p:nvSpPr>
          <p:spPr bwMode="gray">
            <a:xfrm flipV="1">
              <a:off x="5226050" y="3203883"/>
              <a:ext cx="622300" cy="266700"/>
            </a:xfrm>
            <a:prstGeom prst="line">
              <a:avLst/>
            </a:prstGeom>
            <a:noFill/>
            <a:ln w="12700">
              <a:solidFill>
                <a:schemeClr val="tx1"/>
              </a:solidFill>
              <a:round/>
              <a:headEnd/>
              <a:tailEnd/>
            </a:ln>
            <a:effectLst/>
          </p:spPr>
          <p:txBody>
            <a:bodyPr>
              <a:spAutoFit/>
            </a:bodyPr>
            <a:lstStyle/>
            <a:p>
              <a:endParaRPr lang="en-US" dirty="0"/>
            </a:p>
          </p:txBody>
        </p:sp>
        <p:sp>
          <p:nvSpPr>
            <p:cNvPr id="34" name="Line 20"/>
            <p:cNvSpPr>
              <a:spLocks noChangeShapeType="1"/>
            </p:cNvSpPr>
            <p:nvPr/>
          </p:nvSpPr>
          <p:spPr bwMode="gray">
            <a:xfrm>
              <a:off x="5848350" y="3203883"/>
              <a:ext cx="546100" cy="266700"/>
            </a:xfrm>
            <a:prstGeom prst="line">
              <a:avLst/>
            </a:prstGeom>
            <a:noFill/>
            <a:ln w="12700">
              <a:solidFill>
                <a:schemeClr val="tx1"/>
              </a:solidFill>
              <a:round/>
              <a:headEnd/>
              <a:tailEnd/>
            </a:ln>
            <a:effectLst/>
          </p:spPr>
          <p:txBody>
            <a:bodyPr>
              <a:spAutoFit/>
            </a:bodyPr>
            <a:lstStyle/>
            <a:p>
              <a:endParaRPr lang="en-US" dirty="0"/>
            </a:p>
          </p:txBody>
        </p:sp>
        <p:sp>
          <p:nvSpPr>
            <p:cNvPr id="35" name="Line 21"/>
            <p:cNvSpPr>
              <a:spLocks noChangeShapeType="1"/>
            </p:cNvSpPr>
            <p:nvPr/>
          </p:nvSpPr>
          <p:spPr bwMode="gray">
            <a:xfrm flipH="1">
              <a:off x="6235700" y="3784600"/>
              <a:ext cx="254000" cy="273049"/>
            </a:xfrm>
            <a:prstGeom prst="line">
              <a:avLst/>
            </a:prstGeom>
            <a:noFill/>
            <a:ln w="12700">
              <a:solidFill>
                <a:schemeClr val="tx1"/>
              </a:solidFill>
              <a:round/>
              <a:headEnd/>
              <a:tailEnd/>
            </a:ln>
            <a:effectLst/>
          </p:spPr>
          <p:txBody>
            <a:bodyPr wrap="square">
              <a:spAutoFit/>
            </a:bodyPr>
            <a:lstStyle/>
            <a:p>
              <a:endParaRPr lang="en-US" dirty="0"/>
            </a:p>
          </p:txBody>
        </p:sp>
        <p:sp>
          <p:nvSpPr>
            <p:cNvPr id="36" name="Line 22"/>
            <p:cNvSpPr>
              <a:spLocks noChangeShapeType="1"/>
            </p:cNvSpPr>
            <p:nvPr/>
          </p:nvSpPr>
          <p:spPr bwMode="gray">
            <a:xfrm>
              <a:off x="5213350" y="3788083"/>
              <a:ext cx="0" cy="254000"/>
            </a:xfrm>
            <a:prstGeom prst="line">
              <a:avLst/>
            </a:prstGeom>
            <a:noFill/>
            <a:ln w="12700">
              <a:solidFill>
                <a:schemeClr val="tx1"/>
              </a:solidFill>
              <a:round/>
              <a:headEnd/>
              <a:tailEnd/>
            </a:ln>
            <a:effectLst/>
          </p:spPr>
          <p:txBody>
            <a:bodyPr>
              <a:spAutoFit/>
            </a:bodyPr>
            <a:lstStyle/>
            <a:p>
              <a:endParaRPr lang="en-US" dirty="0"/>
            </a:p>
          </p:txBody>
        </p:sp>
        <p:sp>
          <p:nvSpPr>
            <p:cNvPr id="37" name="Line 23"/>
            <p:cNvSpPr>
              <a:spLocks noChangeShapeType="1"/>
            </p:cNvSpPr>
            <p:nvPr/>
          </p:nvSpPr>
          <p:spPr bwMode="gray">
            <a:xfrm>
              <a:off x="6223000" y="4375149"/>
              <a:ext cx="0" cy="270183"/>
            </a:xfrm>
            <a:prstGeom prst="line">
              <a:avLst/>
            </a:prstGeom>
            <a:noFill/>
            <a:ln w="12700">
              <a:solidFill>
                <a:schemeClr val="tx1"/>
              </a:solidFill>
              <a:round/>
              <a:headEnd/>
              <a:tailEnd/>
            </a:ln>
            <a:effectLst/>
          </p:spPr>
          <p:txBody>
            <a:bodyPr wrap="square">
              <a:spAutoFit/>
            </a:bodyPr>
            <a:lstStyle/>
            <a:p>
              <a:endParaRPr lang="en-US" dirty="0"/>
            </a:p>
          </p:txBody>
        </p:sp>
        <p:sp>
          <p:nvSpPr>
            <p:cNvPr id="38" name="Text Box 15"/>
            <p:cNvSpPr txBox="1">
              <a:spLocks noChangeArrowheads="1"/>
            </p:cNvSpPr>
            <p:nvPr/>
          </p:nvSpPr>
          <p:spPr bwMode="gray">
            <a:xfrm>
              <a:off x="6705600" y="4073833"/>
              <a:ext cx="419100" cy="307777"/>
            </a:xfrm>
            <a:prstGeom prst="rect">
              <a:avLst/>
            </a:prstGeom>
            <a:solidFill>
              <a:schemeClr val="accent1"/>
            </a:solidFill>
            <a:ln w="12700">
              <a:solidFill>
                <a:schemeClr val="tx1"/>
              </a:solidFill>
              <a:miter lim="800000"/>
              <a:headEnd/>
              <a:tailEnd/>
            </a:ln>
            <a:effectLst/>
          </p:spPr>
          <p:txBody>
            <a:bodyPr wrap="square">
              <a:spAutoFit/>
            </a:bodyPr>
            <a:lstStyle/>
            <a:p>
              <a:pPr algn="ctr">
                <a:spcBef>
                  <a:spcPct val="50000"/>
                </a:spcBef>
              </a:pPr>
              <a:endParaRPr lang="en-US" sz="1400" baseline="0" dirty="0" smtClean="0"/>
            </a:p>
          </p:txBody>
        </p:sp>
        <p:sp>
          <p:nvSpPr>
            <p:cNvPr id="39" name="Line 21"/>
            <p:cNvSpPr>
              <a:spLocks noChangeShapeType="1"/>
            </p:cNvSpPr>
            <p:nvPr/>
          </p:nvSpPr>
          <p:spPr bwMode="gray">
            <a:xfrm>
              <a:off x="6496050" y="3784600"/>
              <a:ext cx="419100" cy="285749"/>
            </a:xfrm>
            <a:prstGeom prst="line">
              <a:avLst/>
            </a:prstGeom>
            <a:noFill/>
            <a:ln w="12700">
              <a:solidFill>
                <a:schemeClr val="tx1"/>
              </a:solidFill>
              <a:round/>
              <a:headEnd/>
              <a:tailEnd/>
            </a:ln>
            <a:effectLst/>
          </p:spPr>
          <p:txBody>
            <a:bodyPr wrap="square">
              <a:spAutoFit/>
            </a:bodyPr>
            <a:lstStyle/>
            <a:p>
              <a:endParaRPr lang="en-US" dirty="0"/>
            </a:p>
          </p:txBody>
        </p:sp>
        <p:sp>
          <p:nvSpPr>
            <p:cNvPr id="40" name="AutoShape 9"/>
            <p:cNvSpPr>
              <a:spLocks noChangeArrowheads="1"/>
            </p:cNvSpPr>
            <p:nvPr/>
          </p:nvSpPr>
          <p:spPr bwMode="gray">
            <a:xfrm>
              <a:off x="6610350" y="4651683"/>
              <a:ext cx="971550" cy="330200"/>
            </a:xfrm>
            <a:prstGeom prst="wedgeRoundRectCallout">
              <a:avLst>
                <a:gd name="adj1" fmla="val 2218"/>
                <a:gd name="adj2" fmla="val -127884"/>
                <a:gd name="adj3" fmla="val 16667"/>
              </a:avLst>
            </a:prstGeom>
            <a:solidFill>
              <a:schemeClr val="accent1"/>
            </a:solidFill>
            <a:ln w="12700">
              <a:solidFill>
                <a:schemeClr val="tx1"/>
              </a:solidFill>
              <a:miter lim="800000"/>
              <a:headEnd/>
              <a:tailEnd/>
            </a:ln>
            <a:effectLst/>
          </p:spPr>
          <p:txBody>
            <a:bodyPr/>
            <a:lstStyle/>
            <a:p>
              <a:pPr algn="ctr"/>
              <a:endParaRPr lang="en-US" sz="1400" baseline="0" dirty="0"/>
            </a:p>
          </p:txBody>
        </p:sp>
      </p:grpSp>
      <p:sp>
        <p:nvSpPr>
          <p:cNvPr id="44" name="TextBox 43"/>
          <p:cNvSpPr txBox="1"/>
          <p:nvPr/>
        </p:nvSpPr>
        <p:spPr bwMode="gray">
          <a:xfrm>
            <a:off x="1155369" y="5290313"/>
            <a:ext cx="1022780" cy="307777"/>
          </a:xfrm>
          <a:prstGeom prst="rect">
            <a:avLst/>
          </a:prstGeom>
          <a:noFill/>
        </p:spPr>
        <p:txBody>
          <a:bodyPr wrap="none" rtlCol="0">
            <a:spAutoFit/>
          </a:bodyPr>
          <a:lstStyle/>
          <a:p>
            <a:r>
              <a:rPr lang="fr-FR" dirty="0" smtClean="0">
                <a:solidFill>
                  <a:schemeClr val="bg2"/>
                </a:solidFill>
              </a:rPr>
              <a:t>HTML brut</a:t>
            </a:r>
            <a:endParaRPr lang="fr-FR" dirty="0">
              <a:solidFill>
                <a:schemeClr val="bg2"/>
              </a:solidFill>
            </a:endParaRPr>
          </a:p>
        </p:txBody>
      </p:sp>
      <p:sp>
        <p:nvSpPr>
          <p:cNvPr id="45" name="TextBox 44"/>
          <p:cNvSpPr txBox="1"/>
          <p:nvPr/>
        </p:nvSpPr>
        <p:spPr bwMode="gray">
          <a:xfrm>
            <a:off x="4271900" y="5314971"/>
            <a:ext cx="1140056" cy="307777"/>
          </a:xfrm>
          <a:prstGeom prst="rect">
            <a:avLst/>
          </a:prstGeom>
          <a:noFill/>
        </p:spPr>
        <p:txBody>
          <a:bodyPr wrap="none" rtlCol="0">
            <a:spAutoFit/>
          </a:bodyPr>
          <a:lstStyle/>
          <a:p>
            <a:r>
              <a:rPr lang="en-GB" dirty="0">
                <a:solidFill>
                  <a:schemeClr val="bg2"/>
                </a:solidFill>
              </a:rPr>
              <a:t>DOM HTML</a:t>
            </a:r>
          </a:p>
        </p:txBody>
      </p:sp>
      <p:sp>
        <p:nvSpPr>
          <p:cNvPr id="46" name="TextBox 45"/>
          <p:cNvSpPr txBox="1"/>
          <p:nvPr/>
        </p:nvSpPr>
        <p:spPr bwMode="gray">
          <a:xfrm>
            <a:off x="6622039" y="5236093"/>
            <a:ext cx="2008627" cy="307777"/>
          </a:xfrm>
          <a:prstGeom prst="rect">
            <a:avLst/>
          </a:prstGeom>
          <a:noFill/>
        </p:spPr>
        <p:txBody>
          <a:bodyPr wrap="none" rtlCol="0">
            <a:spAutoFit/>
          </a:bodyPr>
          <a:lstStyle/>
          <a:p>
            <a:r>
              <a:rPr lang="fr-FR" dirty="0" smtClean="0">
                <a:solidFill>
                  <a:schemeClr val="bg2"/>
                </a:solidFill>
              </a:rPr>
              <a:t>Vue dans le navigateur</a:t>
            </a:r>
            <a:endParaRPr lang="fr-FR" dirty="0">
              <a:solidFill>
                <a:schemeClr val="bg2"/>
              </a:solidFill>
            </a:endParaRPr>
          </a:p>
        </p:txBody>
      </p:sp>
      <p:sp>
        <p:nvSpPr>
          <p:cNvPr id="47" name="Right Arrow 46"/>
          <p:cNvSpPr/>
          <p:nvPr/>
        </p:nvSpPr>
        <p:spPr bwMode="gray">
          <a:xfrm>
            <a:off x="3038728" y="4254521"/>
            <a:ext cx="596900" cy="209550"/>
          </a:xfrm>
          <a:prstGeom prst="rightArrow">
            <a:avLst/>
          </a:prstGeom>
          <a:solidFill>
            <a:schemeClr val="accent2"/>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48" name="Right Arrow 47"/>
          <p:cNvSpPr/>
          <p:nvPr/>
        </p:nvSpPr>
        <p:spPr bwMode="gray">
          <a:xfrm>
            <a:off x="5616828" y="4248171"/>
            <a:ext cx="596900" cy="209550"/>
          </a:xfrm>
          <a:prstGeom prst="rightArrow">
            <a:avLst/>
          </a:prstGeom>
          <a:solidFill>
            <a:schemeClr val="accent2"/>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pic>
        <p:nvPicPr>
          <p:cNvPr id="6" name="Picture 5"/>
          <p:cNvPicPr>
            <a:picLocks noChangeAspect="1"/>
          </p:cNvPicPr>
          <p:nvPr/>
        </p:nvPicPr>
        <p:blipFill>
          <a:blip r:embed="rId4"/>
          <a:stretch>
            <a:fillRect/>
          </a:stretch>
        </p:blipFill>
        <p:spPr bwMode="gray">
          <a:xfrm>
            <a:off x="6482752" y="3622589"/>
            <a:ext cx="2287201" cy="1524801"/>
          </a:xfrm>
          <a:prstGeom prst="rect">
            <a:avLst/>
          </a:prstGeom>
          <a:ln>
            <a:solidFill>
              <a:srgbClr val="000080"/>
            </a:solidFill>
          </a:ln>
        </p:spPr>
      </p:pic>
    </p:spTree>
    <p:custDataLst>
      <p:tags r:id="rId1"/>
    </p:custDataLst>
    <p:extLst>
      <p:ext uri="{BB962C8B-B14F-4D97-AF65-F5344CB8AC3E}">
        <p14:creationId xmlns:p14="http://schemas.microsoft.com/office/powerpoint/2010/main" val="1388512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612238"/>
            <a:ext cx="8599488" cy="3144451"/>
          </a:xfrm>
        </p:spPr>
        <p:txBody>
          <a:bodyPr/>
          <a:lstStyle/>
          <a:p>
            <a:r>
              <a:rPr lang="fr-FR" noProof="0" dirty="0" smtClean="0"/>
              <a:t>Supposons deux listes dans un </a:t>
            </a:r>
            <a:r>
              <a:rPr lang="fr-FR" noProof="0" dirty="0" smtClean="0">
                <a:latin typeface="Courier New"/>
                <a:cs typeface="Courier New"/>
              </a:rPr>
              <a:t>&lt;div&gt;</a:t>
            </a:r>
          </a:p>
          <a:p>
            <a:pPr lvl="1"/>
            <a:r>
              <a:rPr lang="fr-FR" noProof="0" dirty="0" smtClean="0"/>
              <a:t>On veut ajouter un gestionnaire d'événement</a:t>
            </a:r>
            <a:br>
              <a:rPr lang="fr-FR" noProof="0" dirty="0" smtClean="0"/>
            </a:br>
            <a:r>
              <a:rPr lang="fr-FR" dirty="0" err="1" smtClean="0">
                <a:latin typeface="Courier New"/>
                <a:cs typeface="Courier New"/>
              </a:rPr>
              <a:t>onclick</a:t>
            </a:r>
            <a:r>
              <a:rPr lang="fr-FR" dirty="0" smtClean="0">
                <a:latin typeface="Courier New"/>
                <a:cs typeface="Courier New"/>
              </a:rPr>
              <a:t> </a:t>
            </a:r>
            <a:r>
              <a:rPr lang="fr-FR" noProof="0" dirty="0" smtClean="0"/>
              <a:t>pour chaque élément dans</a:t>
            </a:r>
            <a:br>
              <a:rPr lang="fr-FR" noProof="0" dirty="0" smtClean="0"/>
            </a:br>
            <a:r>
              <a:rPr lang="fr-FR" noProof="0" dirty="0" smtClean="0"/>
              <a:t>les deux listes</a:t>
            </a:r>
          </a:p>
          <a:p>
            <a:pPr lvl="1"/>
            <a:r>
              <a:rPr lang="fr-FR" noProof="0" dirty="0" smtClean="0"/>
              <a:t>Avec la délégation, on peut ajouter un seul</a:t>
            </a:r>
            <a:br>
              <a:rPr lang="fr-FR" noProof="0" dirty="0" smtClean="0"/>
            </a:br>
            <a:r>
              <a:rPr lang="fr-FR" noProof="0" dirty="0" smtClean="0"/>
              <a:t>écouteur au </a:t>
            </a:r>
            <a:r>
              <a:rPr lang="fr-FR" noProof="0" dirty="0" smtClean="0">
                <a:latin typeface="Courier New"/>
                <a:cs typeface="Courier New"/>
              </a:rPr>
              <a:t>&lt;div&gt;</a:t>
            </a:r>
            <a:endParaRPr lang="fr-FR" noProof="0" dirty="0" smtClean="0">
              <a:cs typeface="Courier New"/>
            </a:endParaRPr>
          </a:p>
          <a:p>
            <a:pPr lvl="1"/>
            <a:r>
              <a:rPr lang="fr-FR" noProof="0" dirty="0" smtClean="0">
                <a:latin typeface="Arial"/>
                <a:cs typeface="Arial"/>
              </a:rPr>
              <a:t>Tester la cible et ne traiter que si c’est un </a:t>
            </a:r>
            <a:r>
              <a:rPr lang="fr-FR" noProof="0" dirty="0" smtClean="0">
                <a:latin typeface="Courier New"/>
                <a:cs typeface="Courier New"/>
              </a:rPr>
              <a:t>&lt;li&gt;</a:t>
            </a:r>
            <a:r>
              <a:rPr lang="fr-FR" noProof="0" dirty="0" smtClean="0">
                <a:latin typeface="Arial"/>
                <a:cs typeface="Arial"/>
              </a:rPr>
              <a:t> </a:t>
            </a:r>
          </a:p>
          <a:p>
            <a:r>
              <a:rPr lang="fr-FR" noProof="0" dirty="0" smtClean="0">
                <a:latin typeface="Arial"/>
                <a:cs typeface="Arial"/>
              </a:rPr>
              <a:t>Ce code affiche les éléments des listes</a:t>
            </a:r>
          </a:p>
          <a:p>
            <a:pPr lvl="1"/>
            <a:r>
              <a:rPr lang="fr-FR" noProof="0" dirty="0" smtClean="0">
                <a:latin typeface="Arial"/>
                <a:cs typeface="Arial"/>
              </a:rPr>
              <a:t>Attention : </a:t>
            </a:r>
            <a:r>
              <a:rPr lang="fr-FR" noProof="0" dirty="0" smtClean="0"/>
              <a:t>les noms de nœuds des éléments</a:t>
            </a:r>
            <a:r>
              <a:rPr lang="fr-FR" dirty="0"/>
              <a:t/>
            </a:r>
            <a:br>
              <a:rPr lang="fr-FR" dirty="0"/>
            </a:br>
            <a:r>
              <a:rPr lang="fr-FR" dirty="0"/>
              <a:t>HTML </a:t>
            </a:r>
            <a:r>
              <a:rPr lang="fr-FR" dirty="0" smtClean="0"/>
              <a:t>sont toujours en majuscules</a:t>
            </a:r>
            <a:endParaRPr lang="fr-FR" noProof="0" dirty="0" smtClean="0">
              <a:latin typeface="Arial"/>
              <a:cs typeface="Arial"/>
            </a:endParaRPr>
          </a:p>
        </p:txBody>
      </p:sp>
      <p:sp>
        <p:nvSpPr>
          <p:cNvPr id="2" name="Title 1"/>
          <p:cNvSpPr>
            <a:spLocks noGrp="1"/>
          </p:cNvSpPr>
          <p:nvPr>
            <p:ph type="title"/>
          </p:nvPr>
        </p:nvSpPr>
        <p:spPr/>
        <p:txBody>
          <a:bodyPr/>
          <a:lstStyle/>
          <a:p>
            <a:r>
              <a:rPr lang="fr-FR" dirty="0"/>
              <a:t>Délégation d’événements</a:t>
            </a:r>
            <a:endParaRPr lang="fr-FR" noProof="0" dirty="0"/>
          </a:p>
        </p:txBody>
      </p:sp>
      <p:sp>
        <p:nvSpPr>
          <p:cNvPr id="4" name="TextBox 3"/>
          <p:cNvSpPr txBox="1"/>
          <p:nvPr/>
        </p:nvSpPr>
        <p:spPr>
          <a:xfrm>
            <a:off x="5805985" y="647420"/>
            <a:ext cx="3246003" cy="3046988"/>
          </a:xfrm>
          <a:prstGeom prst="rect">
            <a:avLst/>
          </a:prstGeom>
          <a:noFill/>
          <a:ln w="28575">
            <a:solidFill>
              <a:srgbClr val="009905"/>
            </a:solidFill>
          </a:ln>
        </p:spPr>
        <p:txBody>
          <a:bodyPr wrap="square" rtlCol="0">
            <a:spAutoFit/>
          </a:bodyPr>
          <a:lstStyle/>
          <a:p>
            <a:r>
              <a:rPr lang="en-US" sz="1600" dirty="0">
                <a:solidFill>
                  <a:schemeClr val="bg2"/>
                </a:solidFill>
                <a:latin typeface="Courier New"/>
                <a:cs typeface="Courier New"/>
              </a:rPr>
              <a:t>&lt;aside </a:t>
            </a:r>
            <a:r>
              <a:rPr lang="en-US" sz="1600" dirty="0" smtClean="0">
                <a:solidFill>
                  <a:schemeClr val="bg2"/>
                </a:solidFill>
                <a:latin typeface="Courier New"/>
                <a:cs typeface="Courier New"/>
              </a:rPr>
              <a:t>id="airports"&gt;</a:t>
            </a:r>
          </a:p>
          <a:p>
            <a:r>
              <a:rPr lang="en-US" sz="1600" dirty="0" smtClean="0">
                <a:solidFill>
                  <a:schemeClr val="bg2"/>
                </a:solidFill>
                <a:latin typeface="Courier New"/>
                <a:cs typeface="Courier New"/>
              </a:rPr>
              <a:t>   &lt;h2&gt;Airports&lt;/h2&gt;</a:t>
            </a:r>
          </a:p>
          <a:p>
            <a:r>
              <a:rPr lang="en-US" sz="1600" dirty="0" smtClean="0">
                <a:solidFill>
                  <a:schemeClr val="bg2"/>
                </a:solidFill>
                <a:latin typeface="Courier New"/>
                <a:cs typeface="Courier New"/>
              </a:rPr>
              <a:t>   &lt;</a:t>
            </a:r>
            <a:r>
              <a:rPr lang="en-US" sz="1600" dirty="0">
                <a:solidFill>
                  <a:schemeClr val="bg2"/>
                </a:solidFill>
                <a:latin typeface="Courier New"/>
                <a:cs typeface="Courier New"/>
              </a:rPr>
              <a:t>ul </a:t>
            </a:r>
            <a:r>
              <a:rPr lang="en-US" sz="1600" dirty="0" smtClean="0">
                <a:solidFill>
                  <a:schemeClr val="bg2"/>
                </a:solidFill>
                <a:latin typeface="Courier New"/>
                <a:cs typeface="Courier New"/>
              </a:rPr>
              <a:t>id="codes"</a:t>
            </a:r>
            <a:r>
              <a:rPr lang="en-US" sz="1600" dirty="0">
                <a:solidFill>
                  <a:schemeClr val="bg2"/>
                </a:solidFill>
                <a:latin typeface="Courier New"/>
                <a:cs typeface="Courier New"/>
              </a:rPr>
              <a:t>&gt;</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a:t>
            </a:r>
            <a:r>
              <a:rPr lang="en-US" sz="1600" dirty="0">
                <a:solidFill>
                  <a:schemeClr val="bg2"/>
                </a:solidFill>
                <a:latin typeface="Courier New"/>
                <a:cs typeface="Courier New"/>
              </a:rPr>
              <a:t>&lt;li</a:t>
            </a:r>
            <a:r>
              <a:rPr lang="en-US" sz="1600" dirty="0" smtClean="0">
                <a:solidFill>
                  <a:schemeClr val="bg2"/>
                </a:solidFill>
                <a:latin typeface="Courier New"/>
                <a:cs typeface="Courier New"/>
              </a:rPr>
              <a:t>&gt;JFK&lt;</a:t>
            </a:r>
            <a:r>
              <a:rPr lang="en-US" sz="1600" dirty="0">
                <a:solidFill>
                  <a:schemeClr val="bg2"/>
                </a:solidFill>
                <a:latin typeface="Courier New"/>
                <a:cs typeface="Courier New"/>
              </a:rPr>
              <a:t>/li&gt;</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a:t>
            </a:r>
            <a:r>
              <a:rPr lang="en-US" sz="1600" dirty="0">
                <a:solidFill>
                  <a:schemeClr val="bg2"/>
                </a:solidFill>
                <a:latin typeface="Courier New"/>
                <a:cs typeface="Courier New"/>
              </a:rPr>
              <a:t>&lt;li&gt;LHR&lt;/li</a:t>
            </a:r>
            <a:r>
              <a:rPr lang="en-US" sz="1600" dirty="0" smtClean="0">
                <a:solidFill>
                  <a:schemeClr val="bg2"/>
                </a:solidFill>
                <a:latin typeface="Courier New"/>
                <a:cs typeface="Courier New"/>
              </a:rPr>
              <a:t>&gt;</a:t>
            </a:r>
          </a:p>
          <a:p>
            <a:r>
              <a:rPr lang="en-US" sz="1600" dirty="0" smtClean="0">
                <a:solidFill>
                  <a:schemeClr val="bg2"/>
                </a:solidFill>
                <a:latin typeface="Courier New"/>
                <a:cs typeface="Courier New"/>
              </a:rPr>
              <a:t>   &lt;</a:t>
            </a:r>
            <a:r>
              <a:rPr lang="en-US" sz="1600" dirty="0">
                <a:solidFill>
                  <a:schemeClr val="bg2"/>
                </a:solidFill>
                <a:latin typeface="Courier New"/>
                <a:cs typeface="Courier New"/>
              </a:rPr>
              <a:t>/ul&gt;</a:t>
            </a:r>
          </a:p>
          <a:p>
            <a:r>
              <a:rPr lang="en-US" sz="1600" dirty="0" smtClean="0">
                <a:solidFill>
                  <a:schemeClr val="bg2"/>
                </a:solidFill>
                <a:latin typeface="Courier New"/>
                <a:cs typeface="Courier New"/>
              </a:rPr>
              <a:t>   &lt;</a:t>
            </a:r>
            <a:r>
              <a:rPr lang="en-US" sz="1600" dirty="0">
                <a:solidFill>
                  <a:schemeClr val="bg2"/>
                </a:solidFill>
                <a:latin typeface="Courier New"/>
                <a:cs typeface="Courier New"/>
              </a:rPr>
              <a:t>h2</a:t>
            </a:r>
            <a:r>
              <a:rPr lang="en-US" sz="1600" dirty="0" smtClean="0">
                <a:solidFill>
                  <a:schemeClr val="bg2"/>
                </a:solidFill>
                <a:latin typeface="Courier New"/>
                <a:cs typeface="Courier New"/>
              </a:rPr>
              <a:t>&gt;Islands&lt;</a:t>
            </a:r>
            <a:r>
              <a:rPr lang="en-US" sz="1600" dirty="0">
                <a:solidFill>
                  <a:schemeClr val="bg2"/>
                </a:solidFill>
                <a:latin typeface="Courier New"/>
                <a:cs typeface="Courier New"/>
              </a:rPr>
              <a:t>/h2&gt;</a:t>
            </a:r>
          </a:p>
          <a:p>
            <a:r>
              <a:rPr lang="en-US" sz="1600" dirty="0" smtClean="0">
                <a:solidFill>
                  <a:schemeClr val="bg2"/>
                </a:solidFill>
                <a:latin typeface="Courier New"/>
                <a:cs typeface="Courier New"/>
              </a:rPr>
              <a:t>   &lt;</a:t>
            </a:r>
            <a:r>
              <a:rPr lang="en-US" sz="1600" dirty="0">
                <a:solidFill>
                  <a:schemeClr val="bg2"/>
                </a:solidFill>
                <a:latin typeface="Courier New"/>
                <a:cs typeface="Courier New"/>
              </a:rPr>
              <a:t>ul </a:t>
            </a:r>
            <a:r>
              <a:rPr lang="en-US" sz="1600" dirty="0" smtClean="0">
                <a:solidFill>
                  <a:schemeClr val="bg2"/>
                </a:solidFill>
                <a:latin typeface="Courier New"/>
                <a:cs typeface="Courier New"/>
              </a:rPr>
              <a:t>id="</a:t>
            </a:r>
            <a:r>
              <a:rPr lang="en-US" sz="1600" dirty="0">
                <a:solidFill>
                  <a:schemeClr val="bg2"/>
                </a:solidFill>
                <a:latin typeface="Courier New"/>
                <a:cs typeface="Courier New"/>
              </a:rPr>
              <a:t>islands"&gt;</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&lt;</a:t>
            </a:r>
            <a:r>
              <a:rPr lang="en-US" sz="1600" dirty="0">
                <a:solidFill>
                  <a:schemeClr val="bg2"/>
                </a:solidFill>
                <a:latin typeface="Courier New"/>
                <a:cs typeface="Courier New"/>
              </a:rPr>
              <a:t>li&gt;</a:t>
            </a:r>
            <a:r>
              <a:rPr lang="en-US" sz="1600" dirty="0" smtClean="0">
                <a:solidFill>
                  <a:schemeClr val="bg2"/>
                </a:solidFill>
                <a:latin typeface="Courier New"/>
                <a:cs typeface="Courier New"/>
              </a:rPr>
              <a:t>Kauai&lt;/li&gt;</a:t>
            </a:r>
            <a:endParaRPr lang="en-US" sz="1600" dirty="0">
              <a:solidFill>
                <a:schemeClr val="bg2"/>
              </a:solidFill>
              <a:latin typeface="Courier New"/>
              <a:cs typeface="Courier New"/>
            </a:endParaRP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&lt;</a:t>
            </a:r>
            <a:r>
              <a:rPr lang="en-US" sz="1600" dirty="0">
                <a:solidFill>
                  <a:schemeClr val="bg2"/>
                </a:solidFill>
                <a:latin typeface="Courier New"/>
                <a:cs typeface="Courier New"/>
              </a:rPr>
              <a:t>li&gt;</a:t>
            </a:r>
            <a:r>
              <a:rPr lang="en-US" sz="1600" dirty="0" smtClean="0">
                <a:solidFill>
                  <a:schemeClr val="bg2"/>
                </a:solidFill>
                <a:latin typeface="Courier New"/>
                <a:cs typeface="Courier New"/>
              </a:rPr>
              <a:t>Molokai&lt;/li&gt;</a:t>
            </a:r>
            <a:endParaRPr lang="en-US" sz="1600" dirty="0">
              <a:solidFill>
                <a:schemeClr val="bg2"/>
              </a:solidFill>
              <a:latin typeface="Courier New"/>
              <a:cs typeface="Courier New"/>
            </a:endParaRPr>
          </a:p>
          <a:p>
            <a:r>
              <a:rPr lang="en-US" sz="1600" dirty="0" smtClean="0">
                <a:solidFill>
                  <a:schemeClr val="bg2"/>
                </a:solidFill>
                <a:latin typeface="Courier New"/>
                <a:cs typeface="Courier New"/>
              </a:rPr>
              <a:t>   &lt;</a:t>
            </a:r>
            <a:r>
              <a:rPr lang="en-US" sz="1600" dirty="0">
                <a:solidFill>
                  <a:schemeClr val="bg2"/>
                </a:solidFill>
                <a:latin typeface="Courier New"/>
                <a:cs typeface="Courier New"/>
              </a:rPr>
              <a:t>/ul</a:t>
            </a:r>
            <a:r>
              <a:rPr lang="en-US" sz="1600" dirty="0" smtClean="0">
                <a:solidFill>
                  <a:schemeClr val="bg2"/>
                </a:solidFill>
                <a:latin typeface="Courier New"/>
                <a:cs typeface="Courier New"/>
              </a:rPr>
              <a:t>&gt;</a:t>
            </a:r>
          </a:p>
          <a:p>
            <a:r>
              <a:rPr lang="en-US" sz="1600" dirty="0" smtClean="0">
                <a:solidFill>
                  <a:schemeClr val="bg2"/>
                </a:solidFill>
                <a:latin typeface="Courier New"/>
                <a:cs typeface="Courier New"/>
              </a:rPr>
              <a:t>&lt;/aside&gt;</a:t>
            </a:r>
            <a:endParaRPr lang="en-US" sz="1600" dirty="0">
              <a:solidFill>
                <a:schemeClr val="bg2"/>
              </a:solidFill>
              <a:latin typeface="Courier New"/>
              <a:cs typeface="Courier New"/>
            </a:endParaRPr>
          </a:p>
        </p:txBody>
      </p:sp>
      <p:sp>
        <p:nvSpPr>
          <p:cNvPr id="5" name="TextBox 4"/>
          <p:cNvSpPr txBox="1"/>
          <p:nvPr/>
        </p:nvSpPr>
        <p:spPr>
          <a:xfrm>
            <a:off x="217351" y="3922041"/>
            <a:ext cx="8557551" cy="1569660"/>
          </a:xfrm>
          <a:prstGeom prst="rect">
            <a:avLst/>
          </a:prstGeom>
          <a:noFill/>
          <a:ln w="28575">
            <a:solidFill>
              <a:srgbClr val="8CC8FF"/>
            </a:solidFill>
          </a:ln>
        </p:spPr>
        <p:txBody>
          <a:bodyPr wrap="none" rtlCol="0">
            <a:spAutoFit/>
          </a:bodyPr>
          <a:lstStyle/>
          <a:p>
            <a:r>
              <a:rPr lang="en-US" sz="1600" dirty="0" smtClean="0">
                <a:solidFill>
                  <a:schemeClr val="bg2"/>
                </a:solidFill>
                <a:latin typeface="Courier New"/>
                <a:cs typeface="Courier New"/>
              </a:rPr>
              <a:t>var </a:t>
            </a:r>
            <a:r>
              <a:rPr lang="en-US" sz="1600" dirty="0">
                <a:solidFill>
                  <a:schemeClr val="bg2"/>
                </a:solidFill>
                <a:latin typeface="Courier New"/>
                <a:cs typeface="Courier New"/>
              </a:rPr>
              <a:t>airports = document.getElementById("airports");</a:t>
            </a:r>
          </a:p>
          <a:p>
            <a:r>
              <a:rPr lang="en-US" sz="1600" dirty="0">
                <a:solidFill>
                  <a:schemeClr val="bg2"/>
                </a:solidFill>
                <a:latin typeface="Courier New"/>
                <a:cs typeface="Courier New"/>
              </a:rPr>
              <a:t>airports.addEventListener("click", function(e) {</a:t>
            </a:r>
          </a:p>
          <a:p>
            <a:r>
              <a:rPr lang="en-US" sz="1600" dirty="0">
                <a:solidFill>
                  <a:schemeClr val="bg2"/>
                </a:solidFill>
                <a:latin typeface="Courier New"/>
                <a:cs typeface="Courier New"/>
              </a:rPr>
              <a:t>      if (e.target &amp;&amp; e.target.nodeName === "LI") {</a:t>
            </a:r>
          </a:p>
          <a:p>
            <a:r>
              <a:rPr lang="en-US" sz="1600" dirty="0">
                <a:solidFill>
                  <a:schemeClr val="bg2"/>
                </a:solidFill>
                <a:latin typeface="Courier New"/>
                <a:cs typeface="Courier New"/>
              </a:rPr>
              <a:t>        console.log("List item = " + e.target.firstChild.nodeValue);</a:t>
            </a:r>
          </a:p>
          <a:p>
            <a:r>
              <a:rPr lang="en-US" sz="1600" dirty="0">
                <a:solidFill>
                  <a:schemeClr val="bg2"/>
                </a:solidFill>
                <a:latin typeface="Courier New"/>
                <a:cs typeface="Courier New"/>
              </a:rPr>
              <a:t>      }</a:t>
            </a:r>
          </a:p>
          <a:p>
            <a:r>
              <a:rPr lang="en-US" sz="1600" dirty="0">
                <a:solidFill>
                  <a:schemeClr val="bg2"/>
                </a:solidFill>
                <a:latin typeface="Courier New"/>
                <a:cs typeface="Courier New"/>
              </a:rPr>
              <a:t>    }, false);</a:t>
            </a:r>
          </a:p>
        </p:txBody>
      </p:sp>
    </p:spTree>
    <p:custDataLst>
      <p:tags r:id="rId1"/>
    </p:custDataLst>
    <p:extLst>
      <p:ext uri="{BB962C8B-B14F-4D97-AF65-F5344CB8AC3E}">
        <p14:creationId xmlns:p14="http://schemas.microsoft.com/office/powerpoint/2010/main" val="1228758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8488"/>
            <a:ext cx="8599488" cy="2918748"/>
          </a:xfrm>
        </p:spPr>
        <p:txBody>
          <a:bodyPr/>
          <a:lstStyle/>
          <a:p>
            <a:r>
              <a:rPr lang="fr-FR" noProof="0" dirty="0" smtClean="0"/>
              <a:t>Il y a généralement deux types d’erreur</a:t>
            </a:r>
          </a:p>
          <a:p>
            <a:pPr lvl="1"/>
            <a:r>
              <a:rPr lang="fr-FR" noProof="0" dirty="0" smtClean="0"/>
              <a:t>Erreurs de syntaxe et autres imputables au programmeur</a:t>
            </a:r>
          </a:p>
          <a:p>
            <a:pPr lvl="2"/>
            <a:r>
              <a:rPr lang="fr-FR" noProof="0" dirty="0" smtClean="0"/>
              <a:t>Fautes de frappe</a:t>
            </a:r>
          </a:p>
          <a:p>
            <a:pPr lvl="1"/>
            <a:r>
              <a:rPr lang="fr-FR" noProof="0" dirty="0" smtClean="0"/>
              <a:t>Erreurs d’exécution dues à </a:t>
            </a:r>
            <a:r>
              <a:rPr lang="fr-FR" dirty="0" smtClean="0"/>
              <a:t>des </a:t>
            </a:r>
            <a:r>
              <a:rPr lang="fr-FR" noProof="0" dirty="0" smtClean="0"/>
              <a:t>conditions imprévues</a:t>
            </a:r>
          </a:p>
          <a:p>
            <a:pPr lvl="2"/>
            <a:r>
              <a:rPr lang="fr-FR" noProof="0" dirty="0" smtClean="0"/>
              <a:t>Un argument est absent ou est du mauvais type</a:t>
            </a:r>
          </a:p>
          <a:p>
            <a:r>
              <a:rPr lang="fr-FR" noProof="0" dirty="0" smtClean="0"/>
              <a:t>JavaScript dispose d’un mécanisme de gestion des exceptions élaboré pour gérer les erreurs d’exécution</a:t>
            </a:r>
          </a:p>
          <a:p>
            <a:pPr lvl="1"/>
            <a:r>
              <a:rPr lang="fr-FR" noProof="0" dirty="0" smtClean="0"/>
              <a:t>Peut </a:t>
            </a:r>
            <a:r>
              <a:rPr lang="fr-FR" i="1" dirty="0">
                <a:latin typeface="Century Schoolbook"/>
                <a:cs typeface="Century Schoolbook"/>
              </a:rPr>
              <a:t>essayer</a:t>
            </a:r>
            <a:r>
              <a:rPr lang="fr-FR" noProof="0" dirty="0" smtClean="0"/>
              <a:t> (</a:t>
            </a:r>
            <a:r>
              <a:rPr lang="fr-FR" i="1" noProof="0" dirty="0" err="1" smtClean="0">
                <a:latin typeface="Century Schoolbook"/>
                <a:cs typeface="Century Schoolbook"/>
              </a:rPr>
              <a:t>try</a:t>
            </a:r>
            <a:r>
              <a:rPr lang="fr-FR" dirty="0" smtClean="0">
                <a:cs typeface="Century Schoolbook"/>
              </a:rPr>
              <a:t>) </a:t>
            </a:r>
            <a:r>
              <a:rPr lang="fr-FR" noProof="0" dirty="0" smtClean="0"/>
              <a:t>d’exécuter le code qui peut </a:t>
            </a:r>
            <a:r>
              <a:rPr lang="fr-FR" i="1" dirty="0">
                <a:latin typeface="Century Schoolbook"/>
                <a:cs typeface="Century Schoolbook"/>
              </a:rPr>
              <a:t>lever</a:t>
            </a:r>
            <a:r>
              <a:rPr lang="fr-FR" noProof="0" dirty="0" smtClean="0"/>
              <a:t> (</a:t>
            </a:r>
            <a:r>
              <a:rPr lang="fr-FR" i="1" noProof="0" dirty="0" err="1" smtClean="0">
                <a:latin typeface="Century Schoolbook"/>
                <a:cs typeface="Century Schoolbook"/>
              </a:rPr>
              <a:t>throw</a:t>
            </a:r>
            <a:r>
              <a:rPr lang="fr-FR" dirty="0" smtClean="0">
                <a:cs typeface="Century Schoolbook"/>
              </a:rPr>
              <a:t>) </a:t>
            </a:r>
            <a:r>
              <a:rPr lang="fr-FR" noProof="0" dirty="0" smtClean="0"/>
              <a:t>une exception</a:t>
            </a:r>
          </a:p>
          <a:p>
            <a:pPr lvl="1"/>
            <a:r>
              <a:rPr lang="fr-FR" noProof="0" dirty="0" smtClean="0"/>
              <a:t>Si une erreur survient, le code peut </a:t>
            </a:r>
            <a:r>
              <a:rPr lang="fr-FR" dirty="0"/>
              <a:t>l’</a:t>
            </a:r>
            <a:r>
              <a:rPr lang="fr-FR" i="1" dirty="0">
                <a:latin typeface="Century Schoolbook"/>
                <a:cs typeface="Century Schoolbook"/>
              </a:rPr>
              <a:t>intercepter</a:t>
            </a:r>
            <a:r>
              <a:rPr lang="fr-FR" noProof="0" dirty="0" smtClean="0"/>
              <a:t> (</a:t>
            </a:r>
            <a:r>
              <a:rPr lang="fr-FR" i="1" noProof="0" dirty="0" smtClean="0">
                <a:latin typeface="Century Schoolbook"/>
                <a:cs typeface="Century Schoolbook"/>
              </a:rPr>
              <a:t>catch</a:t>
            </a:r>
            <a:r>
              <a:rPr lang="fr-FR" noProof="0" dirty="0" smtClean="0"/>
              <a:t>) et la gérer</a:t>
            </a:r>
          </a:p>
        </p:txBody>
      </p:sp>
      <p:sp>
        <p:nvSpPr>
          <p:cNvPr id="2" name="Title 1"/>
          <p:cNvSpPr>
            <a:spLocks noGrp="1"/>
          </p:cNvSpPr>
          <p:nvPr>
            <p:ph type="title"/>
          </p:nvPr>
        </p:nvSpPr>
        <p:spPr/>
        <p:txBody>
          <a:bodyPr/>
          <a:lstStyle/>
          <a:p>
            <a:pPr lvl="2"/>
            <a:r>
              <a:rPr lang="fr-FR" noProof="0" dirty="0" smtClean="0">
                <a:solidFill>
                  <a:schemeClr val="tx1"/>
                </a:solidFill>
              </a:rPr>
              <a:t>Gérer élégamment les erreurs</a:t>
            </a:r>
            <a:endParaRPr lang="fr-FR" noProof="0" dirty="0">
              <a:solidFill>
                <a:schemeClr val="tx1"/>
              </a:solidFill>
            </a:endParaRPr>
          </a:p>
        </p:txBody>
      </p:sp>
    </p:spTree>
    <p:custDataLst>
      <p:tags r:id="rId1"/>
    </p:custDataLst>
    <p:extLst>
      <p:ext uri="{BB962C8B-B14F-4D97-AF65-F5344CB8AC3E}">
        <p14:creationId xmlns:p14="http://schemas.microsoft.com/office/powerpoint/2010/main" val="1594185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612238"/>
            <a:ext cx="8599488" cy="1585049"/>
          </a:xfrm>
        </p:spPr>
        <p:txBody>
          <a:bodyPr/>
          <a:lstStyle/>
          <a:p>
            <a:r>
              <a:rPr lang="fr-FR" noProof="0" dirty="0" smtClean="0"/>
              <a:t>Placer tout code pouvant provoquer une erreur dans un bloc </a:t>
            </a:r>
            <a:r>
              <a:rPr lang="fr-FR" noProof="0" dirty="0" err="1" smtClean="0">
                <a:latin typeface="Courier New"/>
                <a:cs typeface="Courier New"/>
              </a:rPr>
              <a:t>try</a:t>
            </a:r>
            <a:endParaRPr lang="fr-FR" noProof="0" dirty="0" smtClean="0"/>
          </a:p>
          <a:p>
            <a:r>
              <a:rPr lang="fr-FR" noProof="0" dirty="0" smtClean="0"/>
              <a:t>Suivi d’une clause  </a:t>
            </a:r>
            <a:r>
              <a:rPr lang="fr-FR" noProof="0" dirty="0" smtClean="0">
                <a:latin typeface="Courier New" pitchFamily="49" charset="0"/>
                <a:cs typeface="Courier New" pitchFamily="49" charset="0"/>
              </a:rPr>
              <a:t>catch</a:t>
            </a:r>
            <a:r>
              <a:rPr lang="fr-FR" noProof="0" dirty="0" smtClean="0"/>
              <a:t> qui sera appelée si une erreur survient</a:t>
            </a:r>
          </a:p>
          <a:p>
            <a:r>
              <a:rPr lang="fr-FR" noProof="0" dirty="0" smtClean="0"/>
              <a:t>Un </a:t>
            </a:r>
            <a:r>
              <a:rPr lang="fr-FR" noProof="0" dirty="0" err="1" smtClean="0">
                <a:latin typeface="Courier New" pitchFamily="49" charset="0"/>
                <a:cs typeface="Courier New" pitchFamily="49" charset="0"/>
              </a:rPr>
              <a:t>finally</a:t>
            </a:r>
            <a:r>
              <a:rPr lang="fr-FR" noProof="0" dirty="0" smtClean="0"/>
              <a:t> optionnel peut servir pour toujours exécuter quelque chose </a:t>
            </a:r>
          </a:p>
          <a:p>
            <a:pPr lvl="1"/>
            <a:r>
              <a:rPr lang="fr-FR" noProof="0" dirty="0" smtClean="0"/>
              <a:t>Par exemple du code de « nettoyage »</a:t>
            </a:r>
            <a:endParaRPr lang="fr-FR" noProof="0" dirty="0"/>
          </a:p>
        </p:txBody>
      </p:sp>
      <p:sp>
        <p:nvSpPr>
          <p:cNvPr id="2" name="Title 1"/>
          <p:cNvSpPr>
            <a:spLocks noGrp="1"/>
          </p:cNvSpPr>
          <p:nvPr>
            <p:ph type="title"/>
          </p:nvPr>
        </p:nvSpPr>
        <p:spPr/>
        <p:txBody>
          <a:bodyPr/>
          <a:lstStyle/>
          <a:p>
            <a:r>
              <a:rPr lang="fr-FR" noProof="0" dirty="0" smtClean="0"/>
              <a:t>L’instruction </a:t>
            </a:r>
            <a:r>
              <a:rPr lang="fr-FR" noProof="0" dirty="0" err="1" smtClean="0">
                <a:latin typeface="Courier New"/>
                <a:cs typeface="Courier New"/>
              </a:rPr>
              <a:t>try</a:t>
            </a:r>
            <a:r>
              <a:rPr lang="fr-FR" noProof="0" dirty="0" smtClean="0">
                <a:latin typeface="Courier New"/>
                <a:cs typeface="Courier New"/>
              </a:rPr>
              <a:t> … catch … </a:t>
            </a:r>
            <a:r>
              <a:rPr lang="fr-FR" noProof="0" dirty="0" err="1" smtClean="0">
                <a:latin typeface="Courier New"/>
                <a:cs typeface="Courier New"/>
              </a:rPr>
              <a:t>finally</a:t>
            </a:r>
            <a:endParaRPr lang="fr-FR" noProof="0" dirty="0"/>
          </a:p>
        </p:txBody>
      </p:sp>
      <p:sp>
        <p:nvSpPr>
          <p:cNvPr id="4" name="TextBox 3"/>
          <p:cNvSpPr txBox="1"/>
          <p:nvPr/>
        </p:nvSpPr>
        <p:spPr>
          <a:xfrm>
            <a:off x="724182" y="2706637"/>
            <a:ext cx="7695636" cy="2308324"/>
          </a:xfrm>
          <a:prstGeom prst="rect">
            <a:avLst/>
          </a:prstGeom>
          <a:noFill/>
          <a:ln w="28575">
            <a:solidFill>
              <a:srgbClr val="8CC8FF"/>
            </a:solidFill>
          </a:ln>
        </p:spPr>
        <p:txBody>
          <a:bodyPr wrap="none" rtlCol="0">
            <a:spAutoFit/>
          </a:bodyPr>
          <a:lstStyle/>
          <a:p>
            <a:r>
              <a:rPr lang="en-US" sz="1600" dirty="0" smtClean="0">
                <a:solidFill>
                  <a:schemeClr val="bg2"/>
                </a:solidFill>
                <a:latin typeface="Courier New"/>
                <a:cs typeface="Courier New"/>
              </a:rPr>
              <a:t>try {</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 Code to try to execute</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 can be many lines</a:t>
            </a:r>
          </a:p>
          <a:p>
            <a:r>
              <a:rPr lang="en-US" sz="1600" dirty="0" smtClean="0">
                <a:solidFill>
                  <a:schemeClr val="bg2"/>
                </a:solidFill>
                <a:latin typeface="Courier New"/>
                <a:cs typeface="Courier New"/>
              </a:rPr>
              <a:t>} catch (e) {</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 Code to execute only if an exception happens in the try</a:t>
            </a:r>
          </a:p>
          <a:p>
            <a:r>
              <a:rPr lang="en-US" sz="1600" dirty="0" smtClean="0">
                <a:solidFill>
                  <a:schemeClr val="bg2"/>
                </a:solidFill>
                <a:latin typeface="Courier New"/>
                <a:cs typeface="Courier New"/>
              </a:rPr>
              <a:t>} finally {</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 Always execute this no matter what happens in the try</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 a finally block is optional</a:t>
            </a:r>
          </a:p>
          <a:p>
            <a:r>
              <a:rPr lang="en-US" sz="1600" dirty="0">
                <a:solidFill>
                  <a:schemeClr val="bg2"/>
                </a:solidFill>
                <a:latin typeface="Courier New"/>
                <a:cs typeface="Courier New"/>
              </a:rPr>
              <a:t>}</a:t>
            </a:r>
          </a:p>
        </p:txBody>
      </p:sp>
    </p:spTree>
    <p:custDataLst>
      <p:tags r:id="rId1"/>
    </p:custDataLst>
    <p:extLst>
      <p:ext uri="{BB962C8B-B14F-4D97-AF65-F5344CB8AC3E}">
        <p14:creationId xmlns:p14="http://schemas.microsoft.com/office/powerpoint/2010/main" val="8191836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8488"/>
            <a:ext cx="8599488" cy="2010807"/>
          </a:xfrm>
        </p:spPr>
        <p:txBody>
          <a:bodyPr/>
          <a:lstStyle/>
          <a:p>
            <a:r>
              <a:rPr lang="fr-FR" noProof="0" dirty="0" smtClean="0"/>
              <a:t>Quand une erreur est levée, l’objet </a:t>
            </a:r>
            <a:r>
              <a:rPr lang="fr-FR" noProof="0" dirty="0" err="1" smtClean="0">
                <a:latin typeface="Courier New" pitchFamily="49" charset="0"/>
                <a:cs typeface="Courier New" pitchFamily="49" charset="0"/>
              </a:rPr>
              <a:t>Error</a:t>
            </a:r>
            <a:r>
              <a:rPr lang="fr-FR" noProof="0" dirty="0" smtClean="0"/>
              <a:t> est créé</a:t>
            </a:r>
          </a:p>
          <a:p>
            <a:pPr lvl="1"/>
            <a:r>
              <a:rPr lang="fr-FR" noProof="0" dirty="0" smtClean="0"/>
              <a:t>Et transmis à la clause </a:t>
            </a:r>
            <a:r>
              <a:rPr lang="fr-FR" dirty="0">
                <a:latin typeface="Courier New" pitchFamily="49" charset="0"/>
                <a:cs typeface="Courier New" pitchFamily="49" charset="0"/>
              </a:rPr>
              <a:t>catch</a:t>
            </a:r>
            <a:r>
              <a:rPr lang="fr-FR" dirty="0"/>
              <a:t> </a:t>
            </a:r>
            <a:endParaRPr lang="fr-FR" noProof="0" dirty="0" smtClean="0"/>
          </a:p>
          <a:p>
            <a:r>
              <a:rPr lang="fr-FR" noProof="0" dirty="0" smtClean="0"/>
              <a:t>Tous les navigateurs prennent en charge les propriétés </a:t>
            </a:r>
            <a:r>
              <a:rPr lang="fr-FR" noProof="0" dirty="0" err="1" smtClean="0">
                <a:latin typeface="Courier New"/>
                <a:cs typeface="Courier New"/>
              </a:rPr>
              <a:t>Error.message</a:t>
            </a:r>
            <a:r>
              <a:rPr lang="fr-FR" noProof="0" dirty="0" smtClean="0"/>
              <a:t> </a:t>
            </a:r>
            <a:br>
              <a:rPr lang="fr-FR" noProof="0" dirty="0" smtClean="0"/>
            </a:br>
            <a:r>
              <a:rPr lang="fr-FR" noProof="0" dirty="0" smtClean="0"/>
              <a:t>et </a:t>
            </a:r>
            <a:r>
              <a:rPr lang="fr-FR" noProof="0" dirty="0" smtClean="0">
                <a:latin typeface="Courier New"/>
                <a:cs typeface="Courier New"/>
              </a:rPr>
              <a:t>Error.name</a:t>
            </a:r>
            <a:endParaRPr lang="fr-FR" noProof="0" dirty="0" smtClean="0"/>
          </a:p>
          <a:p>
            <a:pPr lvl="1"/>
            <a:r>
              <a:rPr lang="fr-FR" noProof="0" dirty="0" smtClean="0">
                <a:solidFill>
                  <a:schemeClr val="bg2"/>
                </a:solidFill>
              </a:rPr>
              <a:t>Ces informations peuvent être rapportées dans des blocs </a:t>
            </a:r>
            <a:r>
              <a:rPr lang="fr-FR" noProof="0" dirty="0" smtClean="0">
                <a:solidFill>
                  <a:schemeClr val="bg2"/>
                </a:solidFill>
                <a:latin typeface="Courier New" pitchFamily="49" charset="0"/>
                <a:cs typeface="Courier New" pitchFamily="49" charset="0"/>
              </a:rPr>
              <a:t>catch</a:t>
            </a:r>
            <a:endParaRPr lang="fr-FR" noProof="0" dirty="0" smtClean="0">
              <a:solidFill>
                <a:schemeClr val="bg2"/>
              </a:solidFill>
            </a:endParaRPr>
          </a:p>
          <a:p>
            <a:pPr lvl="1"/>
            <a:r>
              <a:rPr lang="fr-FR" noProof="0" dirty="0" smtClean="0">
                <a:solidFill>
                  <a:schemeClr val="bg2"/>
                </a:solidFill>
              </a:rPr>
              <a:t>Ou envoyées au serveur</a:t>
            </a:r>
            <a:endParaRPr lang="fr-FR" noProof="0" dirty="0">
              <a:solidFill>
                <a:schemeClr val="bg2"/>
              </a:solidFill>
            </a:endParaRPr>
          </a:p>
        </p:txBody>
      </p:sp>
      <p:sp>
        <p:nvSpPr>
          <p:cNvPr id="2" name="Title 1"/>
          <p:cNvSpPr>
            <a:spLocks noGrp="1"/>
          </p:cNvSpPr>
          <p:nvPr>
            <p:ph type="title"/>
          </p:nvPr>
        </p:nvSpPr>
        <p:spPr/>
        <p:txBody>
          <a:bodyPr/>
          <a:lstStyle/>
          <a:p>
            <a:r>
              <a:rPr lang="fr-FR" noProof="0" dirty="0" smtClean="0"/>
              <a:t>L’objet </a:t>
            </a:r>
            <a:r>
              <a:rPr lang="fr-FR" noProof="0" dirty="0" err="1" smtClean="0">
                <a:latin typeface="Courier New" pitchFamily="49" charset="0"/>
                <a:cs typeface="Courier New" pitchFamily="49" charset="0"/>
              </a:rPr>
              <a:t>Error</a:t>
            </a:r>
            <a:endParaRPr lang="fr-FR" noProof="0" dirty="0"/>
          </a:p>
        </p:txBody>
      </p:sp>
    </p:spTree>
    <p:custDataLst>
      <p:tags r:id="rId1"/>
    </p:custDataLst>
    <p:extLst>
      <p:ext uri="{BB962C8B-B14F-4D97-AF65-F5344CB8AC3E}">
        <p14:creationId xmlns:p14="http://schemas.microsoft.com/office/powerpoint/2010/main" val="3003365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Exemple de gestion des erreurs</a:t>
            </a:r>
            <a:endParaRPr lang="fr-FR" noProof="0" dirty="0"/>
          </a:p>
        </p:txBody>
      </p:sp>
      <p:sp>
        <p:nvSpPr>
          <p:cNvPr id="6" name="TextBox 5"/>
          <p:cNvSpPr txBox="1"/>
          <p:nvPr/>
        </p:nvSpPr>
        <p:spPr>
          <a:xfrm>
            <a:off x="662617" y="549463"/>
            <a:ext cx="7818767" cy="5016759"/>
          </a:xfrm>
          <a:prstGeom prst="rect">
            <a:avLst/>
          </a:prstGeom>
          <a:noFill/>
          <a:ln w="28575">
            <a:solidFill>
              <a:srgbClr val="8CC8FF"/>
            </a:solidFill>
          </a:ln>
        </p:spPr>
        <p:txBody>
          <a:bodyPr wrap="none" rtlCol="0">
            <a:spAutoFit/>
          </a:bodyPr>
          <a:lstStyle/>
          <a:p>
            <a:r>
              <a:rPr lang="en-US" sz="1600" dirty="0">
                <a:solidFill>
                  <a:schemeClr val="bg2"/>
                </a:solidFill>
                <a:latin typeface="Courier New"/>
                <a:cs typeface="Courier New"/>
              </a:rPr>
              <a:t>altitude = function (range) </a:t>
            </a:r>
            <a:r>
              <a:rPr lang="en-US" sz="1600" dirty="0" smtClean="0">
                <a:solidFill>
                  <a:schemeClr val="bg2"/>
                </a:solidFill>
                <a:latin typeface="Courier New"/>
                <a:cs typeface="Courier New"/>
              </a:rPr>
              <a:t>{</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try </a:t>
            </a:r>
            <a:r>
              <a:rPr lang="en-US" sz="1600" dirty="0">
                <a:solidFill>
                  <a:schemeClr val="bg2"/>
                </a:solidFill>
                <a:latin typeface="Courier New"/>
                <a:cs typeface="Courier New"/>
              </a:rPr>
              <a:t>{</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var</a:t>
            </a:r>
            <a:r>
              <a:rPr lang="en-US" sz="1600" dirty="0">
                <a:solidFill>
                  <a:schemeClr val="bg2"/>
                </a:solidFill>
                <a:latin typeface="Courier New"/>
                <a:cs typeface="Courier New"/>
              </a:rPr>
              <a:t> </a:t>
            </a:r>
            <a:r>
              <a:rPr lang="en-US" sz="1600" dirty="0" smtClean="0">
                <a:solidFill>
                  <a:schemeClr val="bg2"/>
                </a:solidFill>
                <a:latin typeface="Courier New"/>
                <a:cs typeface="Courier New"/>
              </a:rPr>
              <a:t>guess </a:t>
            </a:r>
            <a:r>
              <a:rPr lang="en-US" sz="1600" dirty="0">
                <a:solidFill>
                  <a:schemeClr val="bg2"/>
                </a:solidFill>
                <a:latin typeface="Courier New"/>
                <a:cs typeface="Courier New"/>
              </a:rPr>
              <a:t>= document.getElementById("guess").value, </a:t>
            </a:r>
          </a:p>
          <a:p>
            <a:r>
              <a:rPr lang="en-US" sz="1600" dirty="0">
                <a:solidFill>
                  <a:schemeClr val="bg2"/>
                </a:solidFill>
                <a:latin typeface="Courier New"/>
                <a:cs typeface="Courier New"/>
              </a:rPr>
              <a:t>        msg = document.getElementById("msg"),</a:t>
            </a:r>
          </a:p>
          <a:p>
            <a:r>
              <a:rPr lang="en-US" sz="1600" dirty="0">
                <a:solidFill>
                  <a:schemeClr val="bg2"/>
                </a:solidFill>
                <a:latin typeface="Courier New"/>
                <a:cs typeface="Courier New"/>
              </a:rPr>
              <a:t>        done = false;</a:t>
            </a:r>
          </a:p>
          <a:p>
            <a:r>
              <a:rPr lang="en-US" sz="1600" dirty="0">
                <a:solidFill>
                  <a:schemeClr val="bg2"/>
                </a:solidFill>
                <a:latin typeface="Courier New"/>
                <a:cs typeface="Courier New"/>
              </a:rPr>
              <a:t>    if(guess=="") throw new Error("empty");</a:t>
            </a:r>
          </a:p>
          <a:p>
            <a:r>
              <a:rPr lang="en-US" sz="1600" dirty="0">
                <a:solidFill>
                  <a:schemeClr val="bg2"/>
                </a:solidFill>
                <a:latin typeface="Courier New"/>
                <a:cs typeface="Courier New"/>
              </a:rPr>
              <a:t>    if(isNaN(guess)) throw new Error</a:t>
            </a:r>
            <a:r>
              <a:rPr lang="en-US" sz="1600" dirty="0" smtClean="0">
                <a:solidFill>
                  <a:schemeClr val="bg2"/>
                </a:solidFill>
                <a:latin typeface="Courier New"/>
                <a:cs typeface="Courier New"/>
              </a:rPr>
              <a:t>("</a:t>
            </a:r>
            <a:r>
              <a:rPr lang="en-US" sz="1600" dirty="0">
                <a:solidFill>
                  <a:schemeClr val="bg2"/>
                </a:solidFill>
                <a:latin typeface="Courier New"/>
                <a:cs typeface="Courier New"/>
              </a:rPr>
              <a:t>not a number");</a:t>
            </a:r>
          </a:p>
          <a:p>
            <a:r>
              <a:rPr lang="en-US" sz="1600" dirty="0">
                <a:solidFill>
                  <a:schemeClr val="bg2"/>
                </a:solidFill>
                <a:latin typeface="Courier New"/>
                <a:cs typeface="Courier New"/>
              </a:rPr>
              <a:t>    if(guess &lt; range.low) throw new Error( "too low");</a:t>
            </a:r>
          </a:p>
          <a:p>
            <a:r>
              <a:rPr lang="en-US" sz="1600" dirty="0">
                <a:solidFill>
                  <a:schemeClr val="bg2"/>
                </a:solidFill>
                <a:latin typeface="Courier New"/>
                <a:cs typeface="Courier New"/>
              </a:rPr>
              <a:t>    if(guess &gt; range.high) throw new Error( "too high");</a:t>
            </a:r>
          </a:p>
          <a:p>
            <a:r>
              <a:rPr lang="en-US" sz="1600" dirty="0">
                <a:solidFill>
                  <a:schemeClr val="bg2"/>
                </a:solidFill>
                <a:latin typeface="Courier New"/>
                <a:cs typeface="Courier New"/>
              </a:rPr>
              <a:t>    done = true;</a:t>
            </a:r>
          </a:p>
          <a:p>
            <a:r>
              <a:rPr lang="en-US" sz="1600" dirty="0">
                <a:solidFill>
                  <a:schemeClr val="bg2"/>
                </a:solidFill>
                <a:latin typeface="Courier New"/>
                <a:cs typeface="Courier New"/>
              </a:rPr>
              <a:t>  }</a:t>
            </a:r>
          </a:p>
          <a:p>
            <a:r>
              <a:rPr lang="en-US" sz="1600" dirty="0">
                <a:solidFill>
                  <a:schemeClr val="bg2"/>
                </a:solidFill>
                <a:latin typeface="Courier New"/>
                <a:cs typeface="Courier New"/>
              </a:rPr>
              <a:t>  catch(err) { // err is the Error object</a:t>
            </a:r>
          </a:p>
          <a:p>
            <a:r>
              <a:rPr lang="en-US" sz="1600" dirty="0">
                <a:solidFill>
                  <a:schemeClr val="bg2"/>
                </a:solidFill>
                <a:latin typeface="Courier New"/>
                <a:cs typeface="Courier New"/>
              </a:rPr>
              <a:t>    msg.innerHTML = err.name + ": " + err.message + ".";</a:t>
            </a:r>
          </a:p>
          <a:p>
            <a:r>
              <a:rPr lang="en-US" sz="1600" dirty="0">
                <a:solidFill>
                  <a:schemeClr val="bg2"/>
                </a:solidFill>
                <a:latin typeface="Courier New"/>
                <a:cs typeface="Courier New"/>
              </a:rPr>
              <a:t>  }</a:t>
            </a:r>
          </a:p>
          <a:p>
            <a:r>
              <a:rPr lang="en-US" sz="1600" dirty="0">
                <a:solidFill>
                  <a:schemeClr val="bg2"/>
                </a:solidFill>
                <a:latin typeface="Courier New"/>
                <a:cs typeface="Courier New"/>
              </a:rPr>
              <a:t>  finally {</a:t>
            </a:r>
          </a:p>
          <a:p>
            <a:r>
              <a:rPr lang="en-US" sz="1600" dirty="0">
                <a:solidFill>
                  <a:schemeClr val="bg2"/>
                </a:solidFill>
                <a:latin typeface="Courier New"/>
                <a:cs typeface="Courier New"/>
              </a:rPr>
              <a:t>    if (done) {</a:t>
            </a:r>
          </a:p>
          <a:p>
            <a:r>
              <a:rPr lang="en-US" sz="1600" dirty="0">
                <a:solidFill>
                  <a:schemeClr val="bg2"/>
                </a:solidFill>
                <a:latin typeface="Courier New"/>
                <a:cs typeface="Courier New"/>
              </a:rPr>
              <a:t>      msg.innerHTML = "Well Done! Please try again sometime.";</a:t>
            </a:r>
          </a:p>
          <a:p>
            <a:r>
              <a:rPr lang="en-US" sz="1600" dirty="0">
                <a:solidFill>
                  <a:schemeClr val="bg2"/>
                </a:solidFill>
                <a:latin typeface="Courier New"/>
                <a:cs typeface="Courier New"/>
              </a:rPr>
              <a:t>    }</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a:t>
            </a:r>
          </a:p>
          <a:p>
            <a:r>
              <a:rPr lang="en-US" sz="1600" dirty="0">
                <a:solidFill>
                  <a:schemeClr val="bg2"/>
                </a:solidFill>
                <a:latin typeface="Courier New"/>
                <a:cs typeface="Courier New"/>
              </a:rPr>
              <a:t>}</a:t>
            </a:r>
          </a:p>
        </p:txBody>
      </p:sp>
    </p:spTree>
    <p:custDataLst>
      <p:tags r:id="rId1"/>
    </p:custDataLst>
    <p:extLst>
      <p:ext uri="{BB962C8B-B14F-4D97-AF65-F5344CB8AC3E}">
        <p14:creationId xmlns:p14="http://schemas.microsoft.com/office/powerpoint/2010/main" val="1265894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3954929"/>
          </a:xfrm>
        </p:spPr>
        <p:txBody>
          <a:bodyPr/>
          <a:lstStyle/>
          <a:p>
            <a:r>
              <a:rPr lang="fr-FR" dirty="0" smtClean="0"/>
              <a:t>L’objet </a:t>
            </a:r>
            <a:r>
              <a:rPr lang="fr-FR" noProof="0" dirty="0" err="1" smtClean="0">
                <a:latin typeface="Courier New" pitchFamily="49" charset="0"/>
                <a:cs typeface="Courier New" pitchFamily="49" charset="0"/>
              </a:rPr>
              <a:t>Node</a:t>
            </a:r>
            <a:r>
              <a:rPr lang="fr-FR" noProof="0" dirty="0" smtClean="0"/>
              <a:t>  représente un nœud quelconque de l’arborescence</a:t>
            </a:r>
          </a:p>
          <a:p>
            <a:pPr lvl="1"/>
            <a:r>
              <a:rPr lang="fr-FR" noProof="0" dirty="0" smtClean="0"/>
              <a:t>Les propriétés et les méthodes de navigation et de modification sont communes à tous les nœuds </a:t>
            </a:r>
          </a:p>
          <a:p>
            <a:r>
              <a:rPr lang="fr-FR" dirty="0" smtClean="0"/>
              <a:t>L’objet </a:t>
            </a:r>
            <a:r>
              <a:rPr lang="fr-FR" noProof="0" dirty="0" err="1" smtClean="0">
                <a:latin typeface="Courier New" pitchFamily="49" charset="0"/>
                <a:cs typeface="Courier New" pitchFamily="49" charset="0"/>
              </a:rPr>
              <a:t>Element</a:t>
            </a:r>
            <a:r>
              <a:rPr lang="fr-FR" noProof="0" dirty="0" smtClean="0"/>
              <a:t> représente un élément HTML</a:t>
            </a:r>
          </a:p>
          <a:p>
            <a:pPr lvl="1"/>
            <a:r>
              <a:rPr lang="fr-FR" noProof="0" dirty="0" smtClean="0"/>
              <a:t>Par exemple </a:t>
            </a:r>
            <a:r>
              <a:rPr lang="fr-FR" noProof="0" dirty="0" smtClean="0">
                <a:latin typeface="Courier New" pitchFamily="49" charset="0"/>
                <a:cs typeface="Courier New" pitchFamily="49" charset="0"/>
              </a:rPr>
              <a:t>&lt;</a:t>
            </a:r>
            <a:r>
              <a:rPr lang="fr-FR" noProof="0" dirty="0" err="1" smtClean="0">
                <a:latin typeface="Courier New" pitchFamily="49" charset="0"/>
                <a:cs typeface="Courier New" pitchFamily="49" charset="0"/>
              </a:rPr>
              <a:t>img</a:t>
            </a:r>
            <a:r>
              <a:rPr lang="fr-FR" noProof="0" dirty="0" smtClean="0">
                <a:latin typeface="Courier New" pitchFamily="49" charset="0"/>
                <a:cs typeface="Courier New" pitchFamily="49" charset="0"/>
              </a:rPr>
              <a:t> /&gt;</a:t>
            </a:r>
          </a:p>
          <a:p>
            <a:pPr lvl="1"/>
            <a:r>
              <a:rPr lang="fr-FR" dirty="0"/>
              <a:t>Les propriétés et les </a:t>
            </a:r>
            <a:r>
              <a:rPr lang="fr-FR" dirty="0" smtClean="0"/>
              <a:t>méthodes sont spécifiques à l’élément</a:t>
            </a:r>
            <a:endParaRPr lang="fr-FR" noProof="0" dirty="0" smtClean="0"/>
          </a:p>
          <a:p>
            <a:pPr lvl="1"/>
            <a:r>
              <a:rPr lang="fr-FR" noProof="0" dirty="0" smtClean="0"/>
              <a:t>A aussi toutes</a:t>
            </a:r>
            <a:r>
              <a:rPr lang="fr-FR" dirty="0" smtClean="0"/>
              <a:t> les </a:t>
            </a:r>
            <a:r>
              <a:rPr lang="fr-FR" dirty="0"/>
              <a:t>propriétés et les méthodes </a:t>
            </a:r>
            <a:r>
              <a:rPr lang="fr-FR" noProof="0" dirty="0" smtClean="0"/>
              <a:t>(caractéristiques) de </a:t>
            </a:r>
            <a:r>
              <a:rPr lang="fr-FR" noProof="0" dirty="0" err="1" smtClean="0">
                <a:latin typeface="Courier New" pitchFamily="49" charset="0"/>
                <a:cs typeface="Courier New" pitchFamily="49" charset="0"/>
              </a:rPr>
              <a:t>Node</a:t>
            </a:r>
            <a:endParaRPr lang="fr-FR" noProof="0" dirty="0" smtClean="0">
              <a:latin typeface="Courier New" pitchFamily="49" charset="0"/>
              <a:cs typeface="Courier New" pitchFamily="49" charset="0"/>
            </a:endParaRPr>
          </a:p>
          <a:p>
            <a:r>
              <a:rPr lang="fr-FR" dirty="0" smtClean="0"/>
              <a:t>L’objet </a:t>
            </a:r>
            <a:r>
              <a:rPr lang="fr-FR" noProof="0" dirty="0" err="1" smtClean="0">
                <a:latin typeface="Courier New" pitchFamily="49" charset="0"/>
                <a:cs typeface="Courier New" pitchFamily="49" charset="0"/>
              </a:rPr>
              <a:t>Attr</a:t>
            </a:r>
            <a:r>
              <a:rPr lang="fr-FR" noProof="0" dirty="0" smtClean="0"/>
              <a:t>  représente un attribut d’un élément</a:t>
            </a:r>
          </a:p>
          <a:p>
            <a:pPr lvl="1"/>
            <a:r>
              <a:rPr lang="fr-FR" noProof="0" dirty="0" smtClean="0">
                <a:latin typeface="Courier New" pitchFamily="49" charset="0"/>
                <a:cs typeface="Courier New" pitchFamily="49" charset="0"/>
              </a:rPr>
              <a:t>&lt;</a:t>
            </a:r>
            <a:r>
              <a:rPr lang="fr-FR" noProof="0" dirty="0" err="1" smtClean="0">
                <a:latin typeface="Courier New" pitchFamily="49" charset="0"/>
                <a:cs typeface="Courier New" pitchFamily="49" charset="0"/>
              </a:rPr>
              <a:t>img</a:t>
            </a:r>
            <a:r>
              <a:rPr lang="fr-FR" noProof="0" dirty="0" smtClean="0">
                <a:latin typeface="Courier New" pitchFamily="49" charset="0"/>
                <a:cs typeface="Courier New" pitchFamily="49" charset="0"/>
              </a:rPr>
              <a:t> </a:t>
            </a:r>
            <a:r>
              <a:rPr lang="fr-FR" noProof="0" dirty="0" err="1" smtClean="0">
                <a:latin typeface="Courier New" pitchFamily="49" charset="0"/>
                <a:cs typeface="Courier New" pitchFamily="49" charset="0"/>
              </a:rPr>
              <a:t>src</a:t>
            </a:r>
            <a:r>
              <a:rPr lang="fr-FR" noProof="0" dirty="0" smtClean="0">
                <a:latin typeface="Courier New" pitchFamily="49" charset="0"/>
                <a:cs typeface="Courier New" pitchFamily="49" charset="0"/>
              </a:rPr>
              <a:t>="images/pic.jpg" /&gt;</a:t>
            </a:r>
          </a:p>
          <a:p>
            <a:pPr lvl="1"/>
            <a:r>
              <a:rPr lang="fr-FR" dirty="0"/>
              <a:t>Les propriétés et les méthodes </a:t>
            </a:r>
            <a:r>
              <a:rPr lang="fr-FR" dirty="0" smtClean="0"/>
              <a:t>sont spécifiques à</a:t>
            </a:r>
            <a:br>
              <a:rPr lang="fr-FR" dirty="0" smtClean="0"/>
            </a:br>
            <a:r>
              <a:rPr lang="fr-FR" dirty="0" smtClean="0"/>
              <a:t>l’attribut d’un élément</a:t>
            </a:r>
            <a:endParaRPr lang="fr-FR" noProof="0" dirty="0" smtClean="0"/>
          </a:p>
          <a:p>
            <a:pPr lvl="1"/>
            <a:r>
              <a:rPr lang="fr-FR" noProof="0" dirty="0" smtClean="0"/>
              <a:t>A aussi les caractéristiques de </a:t>
            </a:r>
            <a:r>
              <a:rPr lang="fr-FR" noProof="0" dirty="0" err="1" smtClean="0">
                <a:latin typeface="Courier New" pitchFamily="49" charset="0"/>
                <a:cs typeface="Courier New" pitchFamily="49" charset="0"/>
              </a:rPr>
              <a:t>Node</a:t>
            </a:r>
            <a:endParaRPr lang="fr-FR" noProof="0"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fr-FR" dirty="0"/>
              <a:t>Le DOM W3C : </a:t>
            </a:r>
            <a:r>
              <a:rPr lang="fr-FR" noProof="0" dirty="0" smtClean="0"/>
              <a:t>Principaux objets</a:t>
            </a:r>
            <a:endParaRPr lang="fr-FR" noProof="0" dirty="0"/>
          </a:p>
        </p:txBody>
      </p:sp>
      <p:grpSp>
        <p:nvGrpSpPr>
          <p:cNvPr id="4" name="Group 18"/>
          <p:cNvGrpSpPr/>
          <p:nvPr/>
        </p:nvGrpSpPr>
        <p:grpSpPr bwMode="gray">
          <a:xfrm>
            <a:off x="6839799" y="3086991"/>
            <a:ext cx="1064173" cy="733097"/>
            <a:chOff x="7401910" y="4012323"/>
            <a:chExt cx="1064173" cy="733097"/>
          </a:xfrm>
        </p:grpSpPr>
        <p:sp>
          <p:nvSpPr>
            <p:cNvPr id="5" name="Rectangle 4"/>
            <p:cNvSpPr/>
            <p:nvPr/>
          </p:nvSpPr>
          <p:spPr bwMode="gray">
            <a:xfrm>
              <a:off x="7401911" y="4012323"/>
              <a:ext cx="1056289" cy="733097"/>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bg2"/>
                  </a:solidFill>
                  <a:effectLst/>
                  <a:latin typeface="Courier New" panose="02070309020205020404" pitchFamily="49" charset="0"/>
                  <a:cs typeface="Courier New" panose="02070309020205020404" pitchFamily="49" charset="0"/>
                </a:rPr>
                <a:t>Node</a:t>
              </a:r>
            </a:p>
          </p:txBody>
        </p:sp>
        <p:cxnSp>
          <p:nvCxnSpPr>
            <p:cNvPr id="10" name="Straight Connector 9"/>
            <p:cNvCxnSpPr>
              <a:stCxn id="5" idx="1"/>
              <a:endCxn id="5" idx="3"/>
            </p:cNvCxnSpPr>
            <p:nvPr/>
          </p:nvCxnSpPr>
          <p:spPr bwMode="gray">
            <a:xfrm rot="10800000" flipH="1">
              <a:off x="7401910" y="4378872"/>
              <a:ext cx="10562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 name="Straight Connector 11"/>
            <p:cNvCxnSpPr/>
            <p:nvPr/>
          </p:nvCxnSpPr>
          <p:spPr bwMode="gray">
            <a:xfrm>
              <a:off x="7409793" y="4564117"/>
              <a:ext cx="105629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7" name="Group 20"/>
          <p:cNvGrpSpPr/>
          <p:nvPr/>
        </p:nvGrpSpPr>
        <p:grpSpPr bwMode="gray">
          <a:xfrm>
            <a:off x="7536109" y="4366627"/>
            <a:ext cx="1066801" cy="733097"/>
            <a:chOff x="2580289" y="5607268"/>
            <a:chExt cx="1066801" cy="733097"/>
          </a:xfrm>
        </p:grpSpPr>
        <p:sp>
          <p:nvSpPr>
            <p:cNvPr id="6" name="Rectangle 5"/>
            <p:cNvSpPr/>
            <p:nvPr/>
          </p:nvSpPr>
          <p:spPr bwMode="gray">
            <a:xfrm>
              <a:off x="2588173" y="5607268"/>
              <a:ext cx="1056289" cy="733097"/>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bg2"/>
                  </a:solidFill>
                  <a:effectLst/>
                  <a:latin typeface="Courier New" panose="02070309020205020404" pitchFamily="49" charset="0"/>
                  <a:cs typeface="Courier New" panose="02070309020205020404" pitchFamily="49" charset="0"/>
                </a:rPr>
                <a:t>Attr</a:t>
              </a:r>
            </a:p>
          </p:txBody>
        </p:sp>
        <p:cxnSp>
          <p:nvCxnSpPr>
            <p:cNvPr id="14" name="Straight Connector 13"/>
            <p:cNvCxnSpPr/>
            <p:nvPr/>
          </p:nvCxnSpPr>
          <p:spPr bwMode="gray">
            <a:xfrm>
              <a:off x="2580289" y="6103882"/>
              <a:ext cx="105629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 name="Straight Connector 14"/>
            <p:cNvCxnSpPr/>
            <p:nvPr/>
          </p:nvCxnSpPr>
          <p:spPr bwMode="gray">
            <a:xfrm>
              <a:off x="2590800" y="5893676"/>
              <a:ext cx="105629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9" name="Group 19"/>
          <p:cNvGrpSpPr/>
          <p:nvPr/>
        </p:nvGrpSpPr>
        <p:grpSpPr bwMode="gray">
          <a:xfrm>
            <a:off x="5962186" y="4369254"/>
            <a:ext cx="1069427" cy="733097"/>
            <a:chOff x="4585138" y="5846379"/>
            <a:chExt cx="1069427" cy="733097"/>
          </a:xfrm>
        </p:grpSpPr>
        <p:sp>
          <p:nvSpPr>
            <p:cNvPr id="8" name="Rectangle 7"/>
            <p:cNvSpPr/>
            <p:nvPr/>
          </p:nvSpPr>
          <p:spPr bwMode="gray">
            <a:xfrm>
              <a:off x="4585138" y="5846379"/>
              <a:ext cx="1056289" cy="733097"/>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bg2"/>
                  </a:solidFill>
                  <a:effectLst/>
                  <a:latin typeface="Courier New" panose="02070309020205020404" pitchFamily="49" charset="0"/>
                  <a:cs typeface="Courier New" panose="02070309020205020404" pitchFamily="49" charset="0"/>
                </a:rPr>
                <a:t>Element</a:t>
              </a:r>
            </a:p>
          </p:txBody>
        </p:sp>
        <p:cxnSp>
          <p:nvCxnSpPr>
            <p:cNvPr id="16" name="Straight Connector 15"/>
            <p:cNvCxnSpPr/>
            <p:nvPr/>
          </p:nvCxnSpPr>
          <p:spPr bwMode="gray">
            <a:xfrm>
              <a:off x="4587765" y="6385034"/>
              <a:ext cx="105629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 name="Straight Connector 16"/>
            <p:cNvCxnSpPr/>
            <p:nvPr/>
          </p:nvCxnSpPr>
          <p:spPr bwMode="gray">
            <a:xfrm>
              <a:off x="4598275" y="6159062"/>
              <a:ext cx="105629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23" name="Elbow Connector 22"/>
          <p:cNvCxnSpPr/>
          <p:nvPr/>
        </p:nvCxnSpPr>
        <p:spPr bwMode="gray">
          <a:xfrm rot="5400000" flipH="1" flipV="1">
            <a:off x="6654555" y="3655864"/>
            <a:ext cx="549166" cy="877614"/>
          </a:xfrm>
          <a:prstGeom prst="bentConnector3">
            <a:avLst>
              <a:gd name="adj1" fmla="val 50000"/>
            </a:avLst>
          </a:prstGeom>
          <a:solidFill>
            <a:schemeClr val="accent1"/>
          </a:solidFill>
          <a:ln w="12700" cap="flat" cmpd="sng" algn="ctr">
            <a:solidFill>
              <a:schemeClr val="tx1"/>
            </a:solidFill>
            <a:prstDash val="solid"/>
            <a:round/>
            <a:headEnd type="none" w="med" len="med"/>
            <a:tailEnd type="triangle" w="lg" len="lg"/>
          </a:ln>
          <a:effectLst/>
        </p:spPr>
      </p:cxnSp>
      <p:cxnSp>
        <p:nvCxnSpPr>
          <p:cNvPr id="24" name="Elbow Connector 23"/>
          <p:cNvCxnSpPr/>
          <p:nvPr/>
        </p:nvCxnSpPr>
        <p:spPr bwMode="gray">
          <a:xfrm rot="16200000" flipV="1">
            <a:off x="7446773" y="3741261"/>
            <a:ext cx="546539" cy="704193"/>
          </a:xfrm>
          <a:prstGeom prst="bentConnector3">
            <a:avLst>
              <a:gd name="adj1" fmla="val 50000"/>
            </a:avLst>
          </a:prstGeom>
          <a:solidFill>
            <a:schemeClr val="accent1"/>
          </a:solidFill>
          <a:ln w="12700" cap="flat" cmpd="sng" algn="ctr">
            <a:solidFill>
              <a:schemeClr val="tx1"/>
            </a:solidFill>
            <a:prstDash val="solid"/>
            <a:round/>
            <a:headEnd type="none" w="med" len="med"/>
            <a:tailEnd type="triangle" w="lg" len="lg"/>
          </a:ln>
          <a:effectLst/>
        </p:spPr>
      </p:cxnSp>
    </p:spTree>
    <p:custDataLst>
      <p:tags r:id="rId1"/>
    </p:custDataLst>
    <p:extLst>
      <p:ext uri="{BB962C8B-B14F-4D97-AF65-F5344CB8AC3E}">
        <p14:creationId xmlns:p14="http://schemas.microsoft.com/office/powerpoint/2010/main" val="2886864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4154984"/>
          </a:xfrm>
        </p:spPr>
        <p:txBody>
          <a:bodyPr/>
          <a:lstStyle/>
          <a:p>
            <a:r>
              <a:rPr lang="fr-FR" noProof="0" dirty="0" smtClean="0"/>
              <a:t>Le DOM permet d’accéder à tous les éléments de la page Web</a:t>
            </a:r>
          </a:p>
          <a:p>
            <a:pPr lvl="1"/>
            <a:r>
              <a:rPr lang="fr-FR" noProof="0" dirty="0" smtClean="0"/>
              <a:t>Les éléments sont accessibles de plusieurs manières</a:t>
            </a:r>
          </a:p>
          <a:p>
            <a:pPr lvl="2"/>
            <a:r>
              <a:rPr lang="fr-FR" noProof="0" dirty="0" smtClean="0"/>
              <a:t>Par ID</a:t>
            </a:r>
          </a:p>
          <a:p>
            <a:pPr lvl="2"/>
            <a:r>
              <a:rPr lang="fr-FR" noProof="0" dirty="0" smtClean="0"/>
              <a:t>Par nom de balise</a:t>
            </a:r>
          </a:p>
          <a:p>
            <a:pPr lvl="2"/>
            <a:r>
              <a:rPr lang="fr-FR" noProof="0" dirty="0" smtClean="0"/>
              <a:t>Par classe </a:t>
            </a:r>
            <a:r>
              <a:rPr lang="fr-FR" noProof="0" dirty="0" err="1" smtClean="0"/>
              <a:t>CSS</a:t>
            </a:r>
            <a:endParaRPr lang="fr-FR" noProof="0" dirty="0" smtClean="0"/>
          </a:p>
          <a:p>
            <a:r>
              <a:rPr lang="fr-FR" noProof="0" dirty="0" smtClean="0"/>
              <a:t>Nous en avons déjà vu plusieurs exemples</a:t>
            </a:r>
          </a:p>
          <a:p>
            <a:pPr lvl="1"/>
            <a:r>
              <a:rPr lang="fr-FR" noProof="0" dirty="0" err="1" smtClean="0">
                <a:latin typeface="Courier New" pitchFamily="49" charset="0"/>
                <a:cs typeface="Courier New" pitchFamily="49" charset="0"/>
              </a:rPr>
              <a:t>document.getElementById</a:t>
            </a:r>
            <a:r>
              <a:rPr lang="fr-FR" noProof="0" dirty="0" smtClean="0">
                <a:latin typeface="Courier New" pitchFamily="49" charset="0"/>
                <a:cs typeface="Courier New" pitchFamily="49" charset="0"/>
              </a:rPr>
              <a:t>(</a:t>
            </a:r>
            <a:r>
              <a:rPr lang="fr-FR" noProof="0" dirty="0" smtClean="0"/>
              <a:t>…</a:t>
            </a:r>
            <a:r>
              <a:rPr lang="fr-FR" noProof="0" dirty="0" smtClean="0">
                <a:latin typeface="Courier New" pitchFamily="49" charset="0"/>
                <a:cs typeface="Courier New" pitchFamily="49" charset="0"/>
              </a:rPr>
              <a:t>)</a:t>
            </a:r>
          </a:p>
          <a:p>
            <a:pPr lvl="2"/>
            <a:r>
              <a:rPr lang="fr-FR" noProof="0" dirty="0" smtClean="0"/>
              <a:t>Accède à l’élément ayant l’</a:t>
            </a:r>
            <a:r>
              <a:rPr lang="fr-FR" noProof="0" dirty="0" smtClean="0">
                <a:latin typeface="Courier New" pitchFamily="49" charset="0"/>
                <a:cs typeface="Courier New" pitchFamily="49" charset="0"/>
              </a:rPr>
              <a:t>id</a:t>
            </a:r>
            <a:r>
              <a:rPr lang="fr-FR" dirty="0"/>
              <a:t> spécifié</a:t>
            </a:r>
            <a:endParaRPr lang="fr-FR" noProof="0" dirty="0" smtClean="0">
              <a:latin typeface="Courier New" pitchFamily="49" charset="0"/>
              <a:cs typeface="Courier New" pitchFamily="49" charset="0"/>
            </a:endParaRPr>
          </a:p>
          <a:p>
            <a:pPr lvl="2"/>
            <a:r>
              <a:rPr lang="fr-FR" noProof="0" dirty="0" smtClean="0"/>
              <a:t>Tout élément HTML peuvent avoir un </a:t>
            </a:r>
            <a:r>
              <a:rPr lang="fr-FR" noProof="0" dirty="0" smtClean="0">
                <a:latin typeface="Courier New" pitchFamily="49" charset="0"/>
                <a:cs typeface="Courier New" pitchFamily="49" charset="0"/>
              </a:rPr>
              <a:t>id</a:t>
            </a:r>
          </a:p>
          <a:p>
            <a:pPr lvl="2"/>
            <a:r>
              <a:rPr lang="fr-FR" noProof="0" dirty="0" smtClean="0"/>
              <a:t>Les valeurs de </a:t>
            </a:r>
            <a:r>
              <a:rPr lang="fr-FR" noProof="0" smtClean="0">
                <a:latin typeface="Courier New" pitchFamily="49" charset="0"/>
                <a:cs typeface="Courier New" pitchFamily="49" charset="0"/>
              </a:rPr>
              <a:t>id</a:t>
            </a:r>
            <a:r>
              <a:rPr lang="fr-FR" noProof="0" smtClean="0"/>
              <a:t> doivent être </a:t>
            </a:r>
            <a:r>
              <a:rPr lang="fr-FR" noProof="0" dirty="0" smtClean="0"/>
              <a:t>uniques </a:t>
            </a:r>
            <a:r>
              <a:rPr lang="fr-FR" noProof="0" smtClean="0"/>
              <a:t>dans les pages</a:t>
            </a:r>
            <a:endParaRPr lang="fr-FR" noProof="0" dirty="0" smtClean="0"/>
          </a:p>
          <a:p>
            <a:pPr lvl="1"/>
            <a:r>
              <a:rPr lang="fr-FR" noProof="0" dirty="0" err="1" smtClean="0">
                <a:latin typeface="Courier New" pitchFamily="49" charset="0"/>
                <a:cs typeface="Courier New" pitchFamily="49" charset="0"/>
              </a:rPr>
              <a:t>document.getElementsByTagName</a:t>
            </a:r>
            <a:r>
              <a:rPr lang="fr-FR" noProof="0" dirty="0" smtClean="0">
                <a:latin typeface="Courier New" pitchFamily="49" charset="0"/>
                <a:cs typeface="Courier New" pitchFamily="49" charset="0"/>
              </a:rPr>
              <a:t>(</a:t>
            </a:r>
            <a:r>
              <a:rPr lang="fr-FR" noProof="0" dirty="0" smtClean="0"/>
              <a:t>…</a:t>
            </a:r>
            <a:r>
              <a:rPr lang="fr-FR" noProof="0" dirty="0" smtClean="0">
                <a:latin typeface="Courier New" pitchFamily="49" charset="0"/>
                <a:cs typeface="Courier New" pitchFamily="49" charset="0"/>
              </a:rPr>
              <a:t>)</a:t>
            </a:r>
          </a:p>
          <a:p>
            <a:pPr lvl="2"/>
            <a:r>
              <a:rPr lang="fr-FR" noProof="0" dirty="0" smtClean="0"/>
              <a:t>Accède à l’élément ayant le nom de balise spécifié </a:t>
            </a:r>
          </a:p>
          <a:p>
            <a:pPr lvl="2"/>
            <a:r>
              <a:rPr lang="fr-FR" noProof="0" dirty="0" smtClean="0"/>
              <a:t>Retourne une </a:t>
            </a:r>
            <a:r>
              <a:rPr lang="fr-FR" noProof="0" dirty="0" err="1" smtClean="0">
                <a:latin typeface="Courier New" pitchFamily="49" charset="0"/>
                <a:cs typeface="Courier New" pitchFamily="49" charset="0"/>
              </a:rPr>
              <a:t>nodeList</a:t>
            </a:r>
            <a:endParaRPr lang="fr-FR" noProof="0"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fr-FR" noProof="0" dirty="0" smtClean="0"/>
              <a:t>Sélectionner les éléments dans le DOM</a:t>
            </a:r>
            <a:endParaRPr lang="fr-FR" noProof="0" dirty="0"/>
          </a:p>
        </p:txBody>
      </p:sp>
    </p:spTree>
    <p:custDataLst>
      <p:tags r:id="rId1"/>
    </p:custDataLst>
    <p:extLst>
      <p:ext uri="{BB962C8B-B14F-4D97-AF65-F5344CB8AC3E}">
        <p14:creationId xmlns:p14="http://schemas.microsoft.com/office/powerpoint/2010/main" val="2931700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601249"/>
            <a:ext cx="8599488" cy="4534575"/>
          </a:xfrm>
        </p:spPr>
        <p:txBody>
          <a:bodyPr/>
          <a:lstStyle/>
          <a:p>
            <a:r>
              <a:rPr lang="fr-FR" noProof="0" dirty="0" smtClean="0"/>
              <a:t>Tous les objets </a:t>
            </a:r>
            <a:r>
              <a:rPr lang="fr-FR" noProof="0" dirty="0" err="1" smtClean="0">
                <a:latin typeface="Courier New"/>
                <a:cs typeface="Courier New"/>
              </a:rPr>
              <a:t>Element</a:t>
            </a:r>
            <a:r>
              <a:rPr lang="fr-FR" noProof="0" dirty="0" smtClean="0"/>
              <a:t> disposent également des méthodes </a:t>
            </a:r>
            <a:r>
              <a:rPr lang="fr-FR" noProof="0" dirty="0" err="1" smtClean="0">
                <a:latin typeface="Courier New"/>
                <a:cs typeface="Courier New"/>
              </a:rPr>
              <a:t>getElementById</a:t>
            </a:r>
            <a:r>
              <a:rPr lang="fr-FR" noProof="0" dirty="0" smtClean="0">
                <a:latin typeface="Courier New"/>
                <a:cs typeface="Courier New"/>
              </a:rPr>
              <a:t>()</a:t>
            </a:r>
            <a:r>
              <a:rPr lang="fr-FR" noProof="0" dirty="0" smtClean="0"/>
              <a:t> et </a:t>
            </a:r>
            <a:r>
              <a:rPr lang="fr-FR" noProof="0" dirty="0" err="1" smtClean="0">
                <a:latin typeface="Courier New"/>
                <a:cs typeface="Courier New"/>
              </a:rPr>
              <a:t>getElementsByTagName</a:t>
            </a:r>
            <a:r>
              <a:rPr lang="fr-FR" noProof="0" dirty="0" smtClean="0">
                <a:latin typeface="Courier New"/>
                <a:cs typeface="Courier New"/>
              </a:rPr>
              <a:t>()</a:t>
            </a:r>
            <a:endParaRPr lang="fr-FR" noProof="0" dirty="0" smtClean="0"/>
          </a:p>
          <a:p>
            <a:pPr lvl="1"/>
            <a:r>
              <a:rPr lang="fr-FR" noProof="0" dirty="0" smtClean="0"/>
              <a:t>Fonctionnent comme les versions de l’objet document, sauf qu’elles ne retournent que les éléments qui sont des descendants de l’objet élément sur lequel elles sont appelées</a:t>
            </a:r>
          </a:p>
          <a:p>
            <a:r>
              <a:rPr lang="fr-FR" noProof="0" dirty="0" smtClean="0"/>
              <a:t>Que retournent les commandes suivantes ?</a:t>
            </a:r>
          </a:p>
          <a:p>
            <a:pPr lvl="1"/>
            <a:endParaRPr lang="fr-FR" noProof="0" dirty="0" smtClean="0"/>
          </a:p>
          <a:p>
            <a:endParaRPr lang="fr-FR" noProof="0" dirty="0" smtClean="0"/>
          </a:p>
          <a:p>
            <a:pPr lvl="1"/>
            <a:r>
              <a:rPr lang="fr-FR" u="sng" noProof="0" dirty="0" smtClean="0"/>
              <a:t>						</a:t>
            </a:r>
            <a:endParaRPr lang="fr-FR" noProof="0" dirty="0" smtClean="0"/>
          </a:p>
          <a:p>
            <a:pPr lvl="1"/>
            <a:endParaRPr lang="fr-FR" noProof="0" dirty="0" smtClean="0"/>
          </a:p>
          <a:p>
            <a:pPr lvl="1"/>
            <a:endParaRPr lang="fr-FR" noProof="0" dirty="0" smtClean="0"/>
          </a:p>
          <a:p>
            <a:pPr marL="287338" lvl="1" indent="0">
              <a:buNone/>
            </a:pPr>
            <a:endParaRPr lang="fr-FR" noProof="0" dirty="0" smtClean="0"/>
          </a:p>
          <a:p>
            <a:pPr lvl="1"/>
            <a:endParaRPr lang="fr-FR" noProof="0" dirty="0" smtClean="0"/>
          </a:p>
          <a:p>
            <a:pPr lvl="1"/>
            <a:r>
              <a:rPr lang="fr-FR" u="sng" noProof="0" dirty="0" smtClean="0"/>
              <a:t>						</a:t>
            </a:r>
            <a:endParaRPr lang="fr-FR" noProof="0" dirty="0" smtClean="0"/>
          </a:p>
        </p:txBody>
      </p:sp>
      <p:sp>
        <p:nvSpPr>
          <p:cNvPr id="2" name="Title 1"/>
          <p:cNvSpPr>
            <a:spLocks noGrp="1"/>
          </p:cNvSpPr>
          <p:nvPr>
            <p:ph type="title"/>
          </p:nvPr>
        </p:nvSpPr>
        <p:spPr/>
        <p:txBody>
          <a:bodyPr/>
          <a:lstStyle/>
          <a:p>
            <a:r>
              <a:rPr lang="fr-FR" dirty="0"/>
              <a:t>Sélectionner les éléments dans le DOM</a:t>
            </a:r>
            <a:endParaRPr lang="fr-FR" noProof="0" dirty="0"/>
          </a:p>
        </p:txBody>
      </p:sp>
      <p:sp>
        <p:nvSpPr>
          <p:cNvPr id="4" name="TextBox 3"/>
          <p:cNvSpPr txBox="1"/>
          <p:nvPr/>
        </p:nvSpPr>
        <p:spPr bwMode="gray">
          <a:xfrm>
            <a:off x="6451970" y="2477841"/>
            <a:ext cx="2539914" cy="3323987"/>
          </a:xfrm>
          <a:prstGeom prst="rect">
            <a:avLst/>
          </a:prstGeom>
          <a:noFill/>
          <a:ln w="28575">
            <a:solidFill>
              <a:srgbClr val="8CC8FF"/>
            </a:solidFill>
          </a:ln>
        </p:spPr>
        <p:txBody>
          <a:bodyPr wrap="square" rtlCol="0">
            <a:spAutoFit/>
          </a:bodyPr>
          <a:lstStyle/>
          <a:p>
            <a:r>
              <a:rPr lang="en-US" dirty="0" smtClean="0">
                <a:solidFill>
                  <a:schemeClr val="bg2"/>
                </a:solidFill>
                <a:latin typeface="Courier New"/>
                <a:cs typeface="Courier New"/>
              </a:rPr>
              <a:t>&lt;</a:t>
            </a:r>
            <a:r>
              <a:rPr lang="en-US" dirty="0">
                <a:solidFill>
                  <a:schemeClr val="bg2"/>
                </a:solidFill>
                <a:latin typeface="Courier New"/>
                <a:cs typeface="Courier New"/>
              </a:rPr>
              <a:t>body&gt;</a:t>
            </a:r>
          </a:p>
          <a:p>
            <a:r>
              <a:rPr lang="en-US" dirty="0">
                <a:solidFill>
                  <a:schemeClr val="bg2"/>
                </a:solidFill>
                <a:latin typeface="Courier New"/>
                <a:cs typeface="Courier New"/>
              </a:rPr>
              <a:t>&lt;ul </a:t>
            </a:r>
            <a:r>
              <a:rPr lang="en-US" dirty="0" smtClean="0">
                <a:solidFill>
                  <a:schemeClr val="bg2"/>
                </a:solidFill>
                <a:latin typeface="Courier New"/>
                <a:cs typeface="Courier New"/>
              </a:rPr>
              <a:t>id="</a:t>
            </a:r>
            <a:r>
              <a:rPr lang="en-US" dirty="0">
                <a:solidFill>
                  <a:schemeClr val="bg2"/>
                </a:solidFill>
                <a:latin typeface="Courier New"/>
                <a:cs typeface="Courier New"/>
              </a:rPr>
              <a:t>airports"&gt;</a:t>
            </a:r>
          </a:p>
          <a:p>
            <a:r>
              <a:rPr lang="en-US" dirty="0" smtClean="0">
                <a:solidFill>
                  <a:schemeClr val="bg2"/>
                </a:solidFill>
                <a:latin typeface="Courier New"/>
                <a:cs typeface="Courier New"/>
              </a:rPr>
              <a:t>   &lt;</a:t>
            </a:r>
            <a:r>
              <a:rPr lang="en-US" dirty="0">
                <a:solidFill>
                  <a:schemeClr val="bg2"/>
                </a:solidFill>
                <a:latin typeface="Courier New"/>
                <a:cs typeface="Courier New"/>
              </a:rPr>
              <a:t>li</a:t>
            </a:r>
            <a:r>
              <a:rPr lang="en-US" dirty="0" smtClean="0">
                <a:solidFill>
                  <a:schemeClr val="bg2"/>
                </a:solidFill>
                <a:latin typeface="Courier New"/>
                <a:cs typeface="Courier New"/>
              </a:rPr>
              <a:t>&gt;JFK&lt;</a:t>
            </a:r>
            <a:r>
              <a:rPr lang="en-US" dirty="0">
                <a:solidFill>
                  <a:schemeClr val="bg2"/>
                </a:solidFill>
                <a:latin typeface="Courier New"/>
                <a:cs typeface="Courier New"/>
              </a:rPr>
              <a:t>/li&gt;</a:t>
            </a:r>
          </a:p>
          <a:p>
            <a:r>
              <a:rPr lang="en-US" dirty="0" smtClean="0">
                <a:solidFill>
                  <a:schemeClr val="bg2"/>
                </a:solidFill>
                <a:latin typeface="Courier New"/>
                <a:cs typeface="Courier New"/>
              </a:rPr>
              <a:t>   &lt;</a:t>
            </a:r>
            <a:r>
              <a:rPr lang="en-US" dirty="0">
                <a:solidFill>
                  <a:schemeClr val="bg2"/>
                </a:solidFill>
                <a:latin typeface="Courier New"/>
                <a:cs typeface="Courier New"/>
              </a:rPr>
              <a:t>li&gt;LHR&lt;/li&gt;</a:t>
            </a:r>
          </a:p>
          <a:p>
            <a:r>
              <a:rPr lang="en-US" dirty="0" smtClean="0">
                <a:solidFill>
                  <a:schemeClr val="bg2"/>
                </a:solidFill>
                <a:latin typeface="Courier New"/>
                <a:cs typeface="Courier New"/>
              </a:rPr>
              <a:t>   &lt;</a:t>
            </a:r>
            <a:r>
              <a:rPr lang="en-US" dirty="0">
                <a:solidFill>
                  <a:schemeClr val="bg2"/>
                </a:solidFill>
                <a:latin typeface="Courier New"/>
                <a:cs typeface="Courier New"/>
              </a:rPr>
              <a:t>li&gt;ARN&lt;/li&gt;</a:t>
            </a:r>
          </a:p>
          <a:p>
            <a:r>
              <a:rPr lang="en-US" dirty="0" smtClean="0">
                <a:solidFill>
                  <a:schemeClr val="bg2"/>
                </a:solidFill>
                <a:latin typeface="Courier New"/>
                <a:cs typeface="Courier New"/>
              </a:rPr>
              <a:t>   &lt;</a:t>
            </a:r>
            <a:r>
              <a:rPr lang="en-US" dirty="0">
                <a:solidFill>
                  <a:schemeClr val="bg2"/>
                </a:solidFill>
                <a:latin typeface="Courier New"/>
                <a:cs typeface="Courier New"/>
              </a:rPr>
              <a:t>li&gt;YYZ&lt;/li</a:t>
            </a:r>
            <a:r>
              <a:rPr lang="en-US" dirty="0" smtClean="0">
                <a:solidFill>
                  <a:schemeClr val="bg2"/>
                </a:solidFill>
                <a:latin typeface="Courier New"/>
                <a:cs typeface="Courier New"/>
              </a:rPr>
              <a:t>&gt;</a:t>
            </a:r>
            <a:endParaRPr lang="en-US" dirty="0">
              <a:solidFill>
                <a:schemeClr val="bg2"/>
              </a:solidFill>
              <a:latin typeface="Courier New"/>
              <a:cs typeface="Courier New"/>
            </a:endParaRPr>
          </a:p>
          <a:p>
            <a:r>
              <a:rPr lang="en-US" dirty="0">
                <a:solidFill>
                  <a:schemeClr val="bg2"/>
                </a:solidFill>
                <a:latin typeface="Courier New"/>
                <a:cs typeface="Courier New"/>
              </a:rPr>
              <a:t>&lt;/ul&gt;</a:t>
            </a:r>
          </a:p>
          <a:p>
            <a:r>
              <a:rPr lang="en-US" dirty="0">
                <a:solidFill>
                  <a:schemeClr val="bg2"/>
                </a:solidFill>
                <a:latin typeface="Courier New"/>
                <a:cs typeface="Courier New"/>
              </a:rPr>
              <a:t>&lt;ul </a:t>
            </a:r>
            <a:r>
              <a:rPr lang="en-US" dirty="0" smtClean="0">
                <a:solidFill>
                  <a:schemeClr val="bg2"/>
                </a:solidFill>
                <a:latin typeface="Courier New"/>
                <a:cs typeface="Courier New"/>
              </a:rPr>
              <a:t>id="</a:t>
            </a:r>
            <a:r>
              <a:rPr lang="en-US" dirty="0">
                <a:solidFill>
                  <a:schemeClr val="bg2"/>
                </a:solidFill>
                <a:latin typeface="Courier New"/>
                <a:cs typeface="Courier New"/>
              </a:rPr>
              <a:t>islands"&gt;</a:t>
            </a:r>
          </a:p>
          <a:p>
            <a:r>
              <a:rPr lang="en-US" dirty="0">
                <a:solidFill>
                  <a:schemeClr val="bg2"/>
                </a:solidFill>
                <a:latin typeface="Courier New"/>
                <a:cs typeface="Courier New"/>
              </a:rPr>
              <a:t>   </a:t>
            </a:r>
            <a:r>
              <a:rPr lang="en-US" dirty="0" smtClean="0">
                <a:solidFill>
                  <a:schemeClr val="bg2"/>
                </a:solidFill>
                <a:latin typeface="Courier New"/>
                <a:cs typeface="Courier New"/>
              </a:rPr>
              <a:t>&lt;</a:t>
            </a:r>
            <a:r>
              <a:rPr lang="en-US" dirty="0">
                <a:solidFill>
                  <a:schemeClr val="bg2"/>
                </a:solidFill>
                <a:latin typeface="Courier New"/>
                <a:cs typeface="Courier New"/>
              </a:rPr>
              <a:t>li&gt;</a:t>
            </a:r>
            <a:r>
              <a:rPr lang="en-US" dirty="0" smtClean="0">
                <a:solidFill>
                  <a:schemeClr val="bg2"/>
                </a:solidFill>
                <a:latin typeface="Courier New"/>
                <a:cs typeface="Courier New"/>
              </a:rPr>
              <a:t>Kauai&lt;/li&gt;</a:t>
            </a:r>
            <a:endParaRPr lang="en-US" dirty="0">
              <a:solidFill>
                <a:schemeClr val="bg2"/>
              </a:solidFill>
              <a:latin typeface="Courier New"/>
              <a:cs typeface="Courier New"/>
            </a:endParaRPr>
          </a:p>
          <a:p>
            <a:r>
              <a:rPr lang="en-US" dirty="0">
                <a:solidFill>
                  <a:schemeClr val="bg2"/>
                </a:solidFill>
                <a:latin typeface="Courier New"/>
                <a:cs typeface="Courier New"/>
              </a:rPr>
              <a:t>  </a:t>
            </a:r>
            <a:r>
              <a:rPr lang="en-US" dirty="0" smtClean="0">
                <a:solidFill>
                  <a:schemeClr val="bg2"/>
                </a:solidFill>
                <a:latin typeface="Courier New"/>
                <a:cs typeface="Courier New"/>
              </a:rPr>
              <a:t> </a:t>
            </a:r>
            <a:r>
              <a:rPr lang="en-US" dirty="0">
                <a:solidFill>
                  <a:schemeClr val="bg2"/>
                </a:solidFill>
                <a:latin typeface="Courier New"/>
                <a:cs typeface="Courier New"/>
              </a:rPr>
              <a:t>&lt;li&gt;Molokai&lt;/li&gt;</a:t>
            </a:r>
          </a:p>
          <a:p>
            <a:r>
              <a:rPr lang="en-US" dirty="0">
                <a:solidFill>
                  <a:schemeClr val="bg2"/>
                </a:solidFill>
                <a:latin typeface="Courier New"/>
                <a:cs typeface="Courier New"/>
              </a:rPr>
              <a:t> </a:t>
            </a:r>
            <a:r>
              <a:rPr lang="en-US" dirty="0" smtClean="0">
                <a:solidFill>
                  <a:schemeClr val="bg2"/>
                </a:solidFill>
                <a:latin typeface="Courier New"/>
                <a:cs typeface="Courier New"/>
              </a:rPr>
              <a:t>  </a:t>
            </a:r>
            <a:r>
              <a:rPr lang="en-US" dirty="0">
                <a:solidFill>
                  <a:schemeClr val="bg2"/>
                </a:solidFill>
                <a:latin typeface="Courier New"/>
                <a:cs typeface="Courier New"/>
              </a:rPr>
              <a:t>&lt;li&gt;Lanai&lt;/li&gt;</a:t>
            </a:r>
          </a:p>
          <a:p>
            <a:r>
              <a:rPr lang="en-US" dirty="0" smtClean="0">
                <a:solidFill>
                  <a:schemeClr val="bg2"/>
                </a:solidFill>
                <a:latin typeface="Courier New"/>
                <a:cs typeface="Courier New"/>
              </a:rPr>
              <a:t>   </a:t>
            </a:r>
            <a:r>
              <a:rPr lang="en-US" dirty="0">
                <a:solidFill>
                  <a:schemeClr val="bg2"/>
                </a:solidFill>
                <a:latin typeface="Courier New"/>
                <a:cs typeface="Courier New"/>
              </a:rPr>
              <a:t>&lt;li&gt;Maui&lt;/li&gt;</a:t>
            </a:r>
            <a:endParaRPr lang="en-US" dirty="0" smtClean="0">
              <a:solidFill>
                <a:schemeClr val="bg2"/>
              </a:solidFill>
              <a:latin typeface="Courier New"/>
              <a:cs typeface="Courier New"/>
            </a:endParaRPr>
          </a:p>
          <a:p>
            <a:r>
              <a:rPr lang="en-US" dirty="0" smtClean="0">
                <a:solidFill>
                  <a:schemeClr val="bg2"/>
                </a:solidFill>
                <a:latin typeface="Courier New"/>
                <a:cs typeface="Courier New"/>
              </a:rPr>
              <a:t>   </a:t>
            </a:r>
            <a:r>
              <a:rPr lang="en-US" dirty="0">
                <a:solidFill>
                  <a:schemeClr val="bg2"/>
                </a:solidFill>
                <a:latin typeface="Courier New"/>
                <a:cs typeface="Courier New"/>
              </a:rPr>
              <a:t>&lt;li&gt;Big Island&lt;/li&gt;</a:t>
            </a:r>
          </a:p>
          <a:p>
            <a:r>
              <a:rPr lang="en-US" dirty="0">
                <a:solidFill>
                  <a:schemeClr val="bg2"/>
                </a:solidFill>
                <a:latin typeface="Courier New"/>
                <a:cs typeface="Courier New"/>
              </a:rPr>
              <a:t>&lt;/ul&gt;</a:t>
            </a:r>
          </a:p>
          <a:p>
            <a:r>
              <a:rPr lang="en-US" dirty="0" smtClean="0">
                <a:solidFill>
                  <a:schemeClr val="bg2"/>
                </a:solidFill>
                <a:latin typeface="Courier New"/>
                <a:cs typeface="Courier New"/>
              </a:rPr>
              <a:t>&lt;</a:t>
            </a:r>
            <a:r>
              <a:rPr lang="en-US" dirty="0">
                <a:solidFill>
                  <a:schemeClr val="bg2"/>
                </a:solidFill>
                <a:latin typeface="Courier New"/>
                <a:cs typeface="Courier New"/>
              </a:rPr>
              <a:t>/body</a:t>
            </a:r>
            <a:r>
              <a:rPr lang="en-US" dirty="0" smtClean="0">
                <a:solidFill>
                  <a:schemeClr val="bg2"/>
                </a:solidFill>
                <a:latin typeface="Courier New"/>
                <a:cs typeface="Courier New"/>
              </a:rPr>
              <a:t>&gt;</a:t>
            </a:r>
            <a:endParaRPr lang="en-US" dirty="0">
              <a:solidFill>
                <a:schemeClr val="bg2"/>
              </a:solidFill>
              <a:latin typeface="Courier New"/>
              <a:cs typeface="Courier New"/>
            </a:endParaRPr>
          </a:p>
        </p:txBody>
      </p:sp>
      <p:sp>
        <p:nvSpPr>
          <p:cNvPr id="5" name="TextBox 4"/>
          <p:cNvSpPr txBox="1"/>
          <p:nvPr/>
        </p:nvSpPr>
        <p:spPr bwMode="gray">
          <a:xfrm>
            <a:off x="186736" y="2616450"/>
            <a:ext cx="6094938" cy="338554"/>
          </a:xfrm>
          <a:prstGeom prst="rect">
            <a:avLst/>
          </a:prstGeom>
          <a:noFill/>
          <a:ln w="28575">
            <a:solidFill>
              <a:srgbClr val="8CC8FF"/>
            </a:solidFill>
          </a:ln>
        </p:spPr>
        <p:txBody>
          <a:bodyPr wrap="none" rtlCol="0">
            <a:spAutoFit/>
          </a:bodyPr>
          <a:lstStyle/>
          <a:p>
            <a:r>
              <a:rPr lang="en-US" sz="1600" dirty="0" smtClean="0">
                <a:solidFill>
                  <a:schemeClr val="bg2"/>
                </a:solidFill>
                <a:latin typeface="Courier New"/>
                <a:cs typeface="Courier New"/>
              </a:rPr>
              <a:t>var nList = document.getElementsByTagName('li');</a:t>
            </a:r>
            <a:endParaRPr lang="en-US" sz="1600" dirty="0">
              <a:solidFill>
                <a:schemeClr val="bg2"/>
              </a:solidFill>
              <a:latin typeface="Courier New"/>
              <a:cs typeface="Courier New"/>
            </a:endParaRPr>
          </a:p>
        </p:txBody>
      </p:sp>
      <p:sp>
        <p:nvSpPr>
          <p:cNvPr id="6" name="TextBox 5"/>
          <p:cNvSpPr txBox="1"/>
          <p:nvPr/>
        </p:nvSpPr>
        <p:spPr bwMode="gray">
          <a:xfrm>
            <a:off x="371432" y="3829871"/>
            <a:ext cx="5739072" cy="584775"/>
          </a:xfrm>
          <a:prstGeom prst="rect">
            <a:avLst/>
          </a:prstGeom>
          <a:noFill/>
          <a:ln w="28575">
            <a:solidFill>
              <a:srgbClr val="8CC8FF"/>
            </a:solidFill>
          </a:ln>
        </p:spPr>
        <p:txBody>
          <a:bodyPr wrap="none" rtlCol="0">
            <a:spAutoFit/>
          </a:bodyPr>
          <a:lstStyle/>
          <a:p>
            <a:r>
              <a:rPr lang="en-US" sz="1600" dirty="0" smtClean="0">
                <a:solidFill>
                  <a:schemeClr val="bg2"/>
                </a:solidFill>
                <a:latin typeface="Courier New"/>
                <a:cs typeface="Courier New"/>
              </a:rPr>
              <a:t>var ap = document.getElementById('airports'),</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aList = ap.getElementsByTagName</a:t>
            </a:r>
            <a:r>
              <a:rPr lang="en-US" sz="1600" dirty="0">
                <a:solidFill>
                  <a:schemeClr val="bg2"/>
                </a:solidFill>
                <a:latin typeface="Courier New"/>
                <a:cs typeface="Courier New"/>
              </a:rPr>
              <a:t>('li</a:t>
            </a:r>
            <a:r>
              <a:rPr lang="en-US" sz="1600" dirty="0" smtClean="0">
                <a:solidFill>
                  <a:schemeClr val="bg2"/>
                </a:solidFill>
                <a:latin typeface="Courier New"/>
                <a:cs typeface="Courier New"/>
              </a:rPr>
              <a:t>');</a:t>
            </a:r>
            <a:endParaRPr lang="en-US" sz="1600" dirty="0">
              <a:solidFill>
                <a:schemeClr val="bg2"/>
              </a:solidFill>
              <a:latin typeface="Courier New"/>
              <a:cs typeface="Courier New"/>
            </a:endParaRPr>
          </a:p>
        </p:txBody>
      </p:sp>
      <p:sp>
        <p:nvSpPr>
          <p:cNvPr id="10" name="Text Box 29"/>
          <p:cNvSpPr txBox="1">
            <a:spLocks noChangeArrowheads="1"/>
          </p:cNvSpPr>
          <p:nvPr/>
        </p:nvSpPr>
        <p:spPr bwMode="blackWhite">
          <a:xfrm>
            <a:off x="8154627" y="54173"/>
            <a:ext cx="878248" cy="307777"/>
          </a:xfrm>
          <a:prstGeom prst="rect">
            <a:avLst/>
          </a:prstGeom>
          <a:solidFill>
            <a:schemeClr val="accent1"/>
          </a:solidFill>
          <a:ln w="12700">
            <a:solidFill>
              <a:srgbClr val="005BAB"/>
            </a:solidFill>
            <a:miter lim="800000"/>
            <a:headEnd/>
            <a:tailEnd/>
          </a:ln>
          <a:effectLst/>
        </p:spPr>
        <p:txBody>
          <a:bodyPr wrap="square" anchor="ctr" anchorCtr="1">
            <a:spAutoFit/>
          </a:bodyPr>
          <a:lstStyle/>
          <a:p>
            <a:pPr algn="ctr"/>
            <a:r>
              <a:rPr lang="en-GB" b="1" dirty="0" smtClean="0">
                <a:solidFill>
                  <a:schemeClr val="accent2"/>
                </a:solidFill>
              </a:rPr>
              <a:t>À </a:t>
            </a:r>
            <a:r>
              <a:rPr lang="en-GB" b="1" dirty="0" err="1" smtClean="0">
                <a:solidFill>
                  <a:schemeClr val="accent2"/>
                </a:solidFill>
              </a:rPr>
              <a:t>vous</a:t>
            </a:r>
            <a:endParaRPr lang="en-GB" dirty="0"/>
          </a:p>
        </p:txBody>
      </p:sp>
      <p:grpSp>
        <p:nvGrpSpPr>
          <p:cNvPr id="9" name="shape1"/>
          <p:cNvGrpSpPr>
            <a:grpSpLocks/>
          </p:cNvGrpSpPr>
          <p:nvPr/>
        </p:nvGrpSpPr>
        <p:grpSpPr bwMode="gray">
          <a:xfrm>
            <a:off x="417660" y="4712465"/>
            <a:ext cx="374650" cy="269876"/>
            <a:chOff x="590" y="209"/>
            <a:chExt cx="236" cy="170"/>
          </a:xfrm>
        </p:grpSpPr>
        <p:sp>
          <p:nvSpPr>
            <p:cNvPr id="11" name="Oval 10"/>
            <p:cNvSpPr>
              <a:spLocks noChangeArrowheads="1"/>
            </p:cNvSpPr>
            <p:nvPr/>
          </p:nvSpPr>
          <p:spPr bwMode="gray">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endParaRPr lang="en-US" dirty="0"/>
            </a:p>
          </p:txBody>
        </p:sp>
        <p:sp>
          <p:nvSpPr>
            <p:cNvPr id="12" name="Freeform 11"/>
            <p:cNvSpPr>
              <a:spLocks/>
            </p:cNvSpPr>
            <p:nvPr/>
          </p:nvSpPr>
          <p:spPr bwMode="gray">
            <a:xfrm>
              <a:off x="688" y="335"/>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chemeClr val="accent2"/>
            </a:solidFill>
            <a:ln w="9525">
              <a:noFill/>
              <a:round/>
              <a:headEnd/>
              <a:tailEnd/>
            </a:ln>
          </p:spPr>
          <p:txBody>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endParaRPr lang="en-US" dirty="0"/>
            </a:p>
          </p:txBody>
        </p:sp>
        <p:sp>
          <p:nvSpPr>
            <p:cNvPr id="13" name="Oval 12"/>
            <p:cNvSpPr>
              <a:spLocks noChangeArrowheads="1"/>
            </p:cNvSpPr>
            <p:nvPr/>
          </p:nvSpPr>
          <p:spPr bwMode="gray">
            <a:xfrm>
              <a:off x="677" y="216"/>
              <a:ext cx="56" cy="56"/>
            </a:xfrm>
            <a:prstGeom prst="ellipse">
              <a:avLst/>
            </a:prstGeom>
            <a:solidFill>
              <a:srgbClr val="FFFFCC"/>
            </a:solidFill>
            <a:ln w="12700">
              <a:noFill/>
              <a:round/>
              <a:headEnd/>
              <a:tailEnd/>
            </a:ln>
            <a:effectLst/>
          </p:spPr>
          <p:txBody>
            <a:bodyPr wrap="none" anchor="ctr">
              <a:spAutoFit/>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endParaRPr lang="en-US" dirty="0"/>
            </a:p>
          </p:txBody>
        </p:sp>
        <p:sp>
          <p:nvSpPr>
            <p:cNvPr id="14" name="Freeform 13"/>
            <p:cNvSpPr>
              <a:spLocks/>
            </p:cNvSpPr>
            <p:nvPr/>
          </p:nvSpPr>
          <p:spPr bwMode="gray">
            <a:xfrm>
              <a:off x="666" y="209"/>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chemeClr val="accent2"/>
            </a:solidFill>
            <a:ln w="9525">
              <a:noFill/>
              <a:round/>
              <a:headEnd/>
              <a:tailEnd/>
            </a:ln>
          </p:spPr>
          <p:txBody>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endParaRPr lang="en-US" dirty="0"/>
            </a:p>
          </p:txBody>
        </p:sp>
      </p:grpSp>
      <p:grpSp>
        <p:nvGrpSpPr>
          <p:cNvPr id="15" name="shape1"/>
          <p:cNvGrpSpPr>
            <a:grpSpLocks/>
          </p:cNvGrpSpPr>
          <p:nvPr/>
        </p:nvGrpSpPr>
        <p:grpSpPr bwMode="gray">
          <a:xfrm>
            <a:off x="417660" y="3205337"/>
            <a:ext cx="374650" cy="269876"/>
            <a:chOff x="590" y="209"/>
            <a:chExt cx="236" cy="170"/>
          </a:xfrm>
        </p:grpSpPr>
        <p:sp>
          <p:nvSpPr>
            <p:cNvPr id="16" name="Oval 15"/>
            <p:cNvSpPr>
              <a:spLocks noChangeArrowheads="1"/>
            </p:cNvSpPr>
            <p:nvPr/>
          </p:nvSpPr>
          <p:spPr bwMode="gray">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endParaRPr lang="en-US" dirty="0"/>
            </a:p>
          </p:txBody>
        </p:sp>
        <p:sp>
          <p:nvSpPr>
            <p:cNvPr id="17" name="Freeform 16"/>
            <p:cNvSpPr>
              <a:spLocks/>
            </p:cNvSpPr>
            <p:nvPr/>
          </p:nvSpPr>
          <p:spPr bwMode="gray">
            <a:xfrm>
              <a:off x="688" y="335"/>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chemeClr val="accent2"/>
            </a:solidFill>
            <a:ln w="9525">
              <a:noFill/>
              <a:round/>
              <a:headEnd/>
              <a:tailEnd/>
            </a:ln>
          </p:spPr>
          <p:txBody>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endParaRPr lang="en-US" dirty="0"/>
            </a:p>
          </p:txBody>
        </p:sp>
        <p:sp>
          <p:nvSpPr>
            <p:cNvPr id="18" name="Oval 17"/>
            <p:cNvSpPr>
              <a:spLocks noChangeArrowheads="1"/>
            </p:cNvSpPr>
            <p:nvPr/>
          </p:nvSpPr>
          <p:spPr bwMode="gray">
            <a:xfrm>
              <a:off x="677" y="216"/>
              <a:ext cx="56" cy="56"/>
            </a:xfrm>
            <a:prstGeom prst="ellipse">
              <a:avLst/>
            </a:prstGeom>
            <a:solidFill>
              <a:srgbClr val="FFFFCC"/>
            </a:solidFill>
            <a:ln w="12700">
              <a:noFill/>
              <a:round/>
              <a:headEnd/>
              <a:tailEnd/>
            </a:ln>
            <a:effectLst/>
          </p:spPr>
          <p:txBody>
            <a:bodyPr wrap="none" anchor="ctr">
              <a:spAutoFit/>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endParaRPr lang="en-US" dirty="0"/>
            </a:p>
          </p:txBody>
        </p:sp>
        <p:sp>
          <p:nvSpPr>
            <p:cNvPr id="19" name="Freeform 18"/>
            <p:cNvSpPr>
              <a:spLocks/>
            </p:cNvSpPr>
            <p:nvPr/>
          </p:nvSpPr>
          <p:spPr bwMode="gray">
            <a:xfrm>
              <a:off x="666" y="209"/>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chemeClr val="accent2"/>
            </a:solidFill>
            <a:ln w="9525">
              <a:noFill/>
              <a:round/>
              <a:headEnd/>
              <a:tailEnd/>
            </a:ln>
          </p:spPr>
          <p:txBody>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endParaRPr lang="en-US" dirty="0"/>
            </a:p>
          </p:txBody>
        </p:sp>
      </p:grpSp>
    </p:spTree>
    <p:custDataLst>
      <p:tags r:id="rId1"/>
    </p:custDataLst>
    <p:extLst>
      <p:ext uri="{BB962C8B-B14F-4D97-AF65-F5344CB8AC3E}">
        <p14:creationId xmlns:p14="http://schemas.microsoft.com/office/powerpoint/2010/main" val="140752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8765" y="587563"/>
            <a:ext cx="8599488" cy="3221395"/>
          </a:xfrm>
        </p:spPr>
        <p:txBody>
          <a:bodyPr/>
          <a:lstStyle/>
          <a:p>
            <a:r>
              <a:rPr lang="fr-FR" noProof="0" dirty="0" smtClean="0"/>
              <a:t>Chercher des éléments dans l’objet document peut être inefficace</a:t>
            </a:r>
          </a:p>
          <a:p>
            <a:pPr lvl="1"/>
            <a:r>
              <a:rPr lang="fr-FR" noProof="0" dirty="0" smtClean="0"/>
              <a:t>Et obligera souvent à filtrer les résultats</a:t>
            </a:r>
          </a:p>
          <a:p>
            <a:pPr lvl="1"/>
            <a:r>
              <a:rPr lang="fr-FR" noProof="0" dirty="0" smtClean="0"/>
              <a:t>Mieux chercher dans le contexte qui vous intéresse</a:t>
            </a:r>
          </a:p>
          <a:p>
            <a:pPr lvl="1"/>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r>
              <a:rPr lang="fr-FR" noProof="0" dirty="0" smtClean="0"/>
              <a:t>Si un contexte est utilisé plusieurs fois, mettez-le en cache dans une variable et réutilisez-le</a:t>
            </a:r>
            <a:endParaRPr lang="fr-FR" noProof="0" dirty="0"/>
          </a:p>
        </p:txBody>
      </p:sp>
      <p:sp>
        <p:nvSpPr>
          <p:cNvPr id="2" name="Title 1"/>
          <p:cNvSpPr>
            <a:spLocks noGrp="1"/>
          </p:cNvSpPr>
          <p:nvPr>
            <p:ph type="title"/>
          </p:nvPr>
        </p:nvSpPr>
        <p:spPr/>
        <p:txBody>
          <a:bodyPr/>
          <a:lstStyle/>
          <a:p>
            <a:r>
              <a:rPr lang="fr-FR" dirty="0"/>
              <a:t>Sélectionner les éléments dans le DOM</a:t>
            </a:r>
            <a:endParaRPr lang="fr-FR" noProof="0" dirty="0"/>
          </a:p>
        </p:txBody>
      </p:sp>
      <p:sp>
        <p:nvSpPr>
          <p:cNvPr id="4" name="TextBox 3"/>
          <p:cNvSpPr txBox="1"/>
          <p:nvPr/>
        </p:nvSpPr>
        <p:spPr>
          <a:xfrm>
            <a:off x="46963" y="1637329"/>
            <a:ext cx="9050074" cy="1323439"/>
          </a:xfrm>
          <a:prstGeom prst="rect">
            <a:avLst/>
          </a:prstGeom>
          <a:noFill/>
          <a:ln w="28575">
            <a:solidFill>
              <a:srgbClr val="8CC8FF"/>
            </a:solidFill>
          </a:ln>
        </p:spPr>
        <p:txBody>
          <a:bodyPr wrap="none" rtlCol="0">
            <a:spAutoFit/>
          </a:bodyPr>
          <a:lstStyle/>
          <a:p>
            <a:r>
              <a:rPr lang="en-US" sz="1600" dirty="0">
                <a:solidFill>
                  <a:schemeClr val="bg2"/>
                </a:solidFill>
                <a:latin typeface="Courier New"/>
                <a:cs typeface="Courier New"/>
              </a:rPr>
              <a:t>/</a:t>
            </a:r>
            <a:r>
              <a:rPr lang="en-US" sz="1600" dirty="0" smtClean="0">
                <a:solidFill>
                  <a:schemeClr val="bg2"/>
                </a:solidFill>
                <a:latin typeface="Courier New"/>
                <a:cs typeface="Courier New"/>
              </a:rPr>
              <a:t>/Following line returns </a:t>
            </a:r>
            <a:r>
              <a:rPr lang="en-US" sz="1600" dirty="0">
                <a:solidFill>
                  <a:schemeClr val="bg2"/>
                </a:solidFill>
                <a:latin typeface="Courier New"/>
                <a:cs typeface="Courier New"/>
              </a:rPr>
              <a:t>all &lt;a&gt; </a:t>
            </a:r>
            <a:r>
              <a:rPr lang="en-US" sz="1600" dirty="0" smtClean="0">
                <a:solidFill>
                  <a:schemeClr val="bg2"/>
                </a:solidFill>
                <a:latin typeface="Courier New"/>
                <a:cs typeface="Courier New"/>
              </a:rPr>
              <a:t>elements on page</a:t>
            </a:r>
          </a:p>
          <a:p>
            <a:r>
              <a:rPr lang="en-US" sz="1600" dirty="0" smtClean="0">
                <a:solidFill>
                  <a:schemeClr val="bg2"/>
                </a:solidFill>
                <a:latin typeface="Courier New"/>
                <a:cs typeface="Courier New"/>
              </a:rPr>
              <a:t>var allAnchors = document.getElementsByTagName('a'); </a:t>
            </a:r>
          </a:p>
          <a:p>
            <a:endParaRPr lang="en-US" sz="1600" dirty="0" smtClean="0">
              <a:solidFill>
                <a:schemeClr val="bg2"/>
              </a:solidFill>
              <a:latin typeface="Courier New"/>
              <a:cs typeface="Courier New"/>
            </a:endParaRPr>
          </a:p>
          <a:p>
            <a:r>
              <a:rPr lang="en-US" sz="1600" dirty="0" smtClean="0">
                <a:solidFill>
                  <a:schemeClr val="bg2"/>
                </a:solidFill>
                <a:latin typeface="Courier New"/>
                <a:cs typeface="Courier New"/>
              </a:rPr>
              <a:t>// Better to only get &lt;a&gt; elements in the context we are interested in</a:t>
            </a:r>
          </a:p>
          <a:p>
            <a:r>
              <a:rPr lang="en-US" sz="1600" dirty="0" smtClean="0">
                <a:solidFill>
                  <a:schemeClr val="bg2"/>
                </a:solidFill>
                <a:latin typeface="Courier New"/>
                <a:cs typeface="Courier New"/>
              </a:rPr>
              <a:t>var menuAns = document.getElementById('menu').getElementsByTagName('a');</a:t>
            </a:r>
            <a:endParaRPr lang="en-US" sz="1600" dirty="0">
              <a:solidFill>
                <a:schemeClr val="bg2"/>
              </a:solidFill>
              <a:latin typeface="Courier New"/>
              <a:cs typeface="Courier New"/>
            </a:endParaRPr>
          </a:p>
        </p:txBody>
      </p:sp>
      <p:sp>
        <p:nvSpPr>
          <p:cNvPr id="5" name="TextBox 4"/>
          <p:cNvSpPr txBox="1"/>
          <p:nvPr/>
        </p:nvSpPr>
        <p:spPr>
          <a:xfrm>
            <a:off x="1709227" y="4047767"/>
            <a:ext cx="5725546" cy="1077218"/>
          </a:xfrm>
          <a:prstGeom prst="rect">
            <a:avLst/>
          </a:prstGeom>
          <a:noFill/>
          <a:ln w="28575">
            <a:solidFill>
              <a:srgbClr val="8CC8FF"/>
            </a:solidFill>
          </a:ln>
        </p:spPr>
        <p:txBody>
          <a:bodyPr wrap="none" rtlCol="0">
            <a:spAutoFit/>
          </a:bodyPr>
          <a:lstStyle/>
          <a:p>
            <a:r>
              <a:rPr lang="en-US" sz="1600" dirty="0" smtClean="0">
                <a:solidFill>
                  <a:schemeClr val="bg2"/>
                </a:solidFill>
                <a:latin typeface="Courier New"/>
                <a:cs typeface="Courier New"/>
              </a:rPr>
              <a:t>var </a:t>
            </a:r>
            <a:r>
              <a:rPr lang="en-US" sz="1600" b="1" dirty="0" smtClean="0">
                <a:solidFill>
                  <a:schemeClr val="bg2"/>
                </a:solidFill>
                <a:latin typeface="Courier New"/>
                <a:cs typeface="Courier New"/>
              </a:rPr>
              <a:t>menu</a:t>
            </a:r>
            <a:r>
              <a:rPr lang="en-US" sz="1600" dirty="0" smtClean="0">
                <a:solidFill>
                  <a:schemeClr val="bg2"/>
                </a:solidFill>
                <a:latin typeface="Courier New"/>
                <a:cs typeface="Courier New"/>
              </a:rPr>
              <a:t> = document.getElementById('menu'),</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menuAns = </a:t>
            </a:r>
            <a:r>
              <a:rPr lang="en-US" sz="1600" b="1" dirty="0" smtClean="0">
                <a:solidFill>
                  <a:schemeClr val="bg2"/>
                </a:solidFill>
                <a:latin typeface="Courier New"/>
                <a:cs typeface="Courier New"/>
              </a:rPr>
              <a:t>menu</a:t>
            </a:r>
            <a:r>
              <a:rPr lang="en-US" sz="1600" dirty="0" smtClean="0">
                <a:solidFill>
                  <a:schemeClr val="bg2"/>
                </a:solidFill>
                <a:latin typeface="Courier New"/>
                <a:cs typeface="Courier New"/>
              </a:rPr>
              <a:t>.getElementsByTagName</a:t>
            </a:r>
            <a:r>
              <a:rPr lang="en-US" sz="1600" dirty="0">
                <a:solidFill>
                  <a:schemeClr val="bg2"/>
                </a:solidFill>
                <a:latin typeface="Courier New"/>
                <a:cs typeface="Courier New"/>
              </a:rPr>
              <a:t>('a')</a:t>
            </a:r>
            <a:r>
              <a:rPr lang="en-US" sz="1600" dirty="0" smtClean="0">
                <a:solidFill>
                  <a:schemeClr val="bg2"/>
                </a:solidFill>
                <a:latin typeface="Courier New"/>
                <a:cs typeface="Courier New"/>
              </a:rPr>
              <a:t>;</a:t>
            </a:r>
          </a:p>
          <a:p>
            <a:endParaRPr lang="en-US" sz="1600" dirty="0">
              <a:solidFill>
                <a:schemeClr val="bg2"/>
              </a:solidFill>
              <a:latin typeface="Courier New"/>
              <a:cs typeface="Courier New"/>
            </a:endParaRPr>
          </a:p>
          <a:p>
            <a:r>
              <a:rPr lang="en-US" sz="1600" b="1" dirty="0" smtClean="0">
                <a:solidFill>
                  <a:schemeClr val="bg2"/>
                </a:solidFill>
                <a:latin typeface="Courier New"/>
                <a:cs typeface="Courier New"/>
              </a:rPr>
              <a:t>menu</a:t>
            </a:r>
            <a:r>
              <a:rPr lang="en-US" sz="1600" dirty="0" smtClean="0">
                <a:solidFill>
                  <a:schemeClr val="bg2"/>
                </a:solidFill>
                <a:latin typeface="Courier New"/>
                <a:cs typeface="Courier New"/>
              </a:rPr>
              <a:t>.className = 'myClass';</a:t>
            </a:r>
            <a:endParaRPr lang="en-US" sz="1600" dirty="0">
              <a:solidFill>
                <a:schemeClr val="bg2"/>
              </a:solidFill>
              <a:latin typeface="Courier New"/>
              <a:cs typeface="Courier New"/>
            </a:endParaRPr>
          </a:p>
        </p:txBody>
      </p:sp>
    </p:spTree>
    <p:custDataLst>
      <p:tags r:id="rId1"/>
    </p:custDataLst>
    <p:extLst>
      <p:ext uri="{BB962C8B-B14F-4D97-AF65-F5344CB8AC3E}">
        <p14:creationId xmlns:p14="http://schemas.microsoft.com/office/powerpoint/2010/main" val="2022414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8488"/>
            <a:ext cx="8599488" cy="1554272"/>
          </a:xfrm>
        </p:spPr>
        <p:txBody>
          <a:bodyPr/>
          <a:lstStyle/>
          <a:p>
            <a:r>
              <a:rPr lang="fr-FR" noProof="0" dirty="0" smtClean="0"/>
              <a:t>Tous les attributs des éléments HTML sont disponibles en tant que propriétés de l’objet représentant l’élément</a:t>
            </a:r>
          </a:p>
          <a:p>
            <a:pPr lvl="1"/>
            <a:r>
              <a:rPr lang="fr-FR" noProof="0" dirty="0" smtClean="0"/>
              <a:t>Par exemple les images auront les propriétés </a:t>
            </a:r>
            <a:r>
              <a:rPr lang="fr-FR" noProof="0" dirty="0" err="1" smtClean="0">
                <a:latin typeface="Courier New"/>
                <a:cs typeface="Courier New"/>
              </a:rPr>
              <a:t>src</a:t>
            </a:r>
            <a:r>
              <a:rPr lang="fr-FR" noProof="0" dirty="0" smtClean="0"/>
              <a:t>, </a:t>
            </a:r>
            <a:r>
              <a:rPr lang="fr-FR" noProof="0" dirty="0" err="1" smtClean="0">
                <a:latin typeface="Courier New"/>
                <a:cs typeface="Courier New"/>
              </a:rPr>
              <a:t>width</a:t>
            </a:r>
            <a:r>
              <a:rPr lang="fr-FR" noProof="0" dirty="0" smtClean="0"/>
              <a:t>, </a:t>
            </a:r>
            <a:r>
              <a:rPr lang="fr-FR" noProof="0" dirty="0" err="1" smtClean="0">
                <a:latin typeface="Courier New"/>
                <a:cs typeface="Courier New"/>
              </a:rPr>
              <a:t>height</a:t>
            </a:r>
            <a:r>
              <a:rPr lang="fr-FR" noProof="0" dirty="0" smtClean="0"/>
              <a:t>, etc.</a:t>
            </a:r>
          </a:p>
          <a:p>
            <a:pPr lvl="1"/>
            <a:r>
              <a:rPr lang="fr-FR" noProof="0" dirty="0" smtClean="0"/>
              <a:t>Les ancres auront les propriétés  </a:t>
            </a:r>
            <a:r>
              <a:rPr lang="fr-FR" noProof="0" dirty="0" err="1" smtClean="0">
                <a:latin typeface="Courier New"/>
                <a:cs typeface="Courier New"/>
              </a:rPr>
              <a:t>href</a:t>
            </a:r>
            <a:r>
              <a:rPr lang="fr-FR" noProof="0" dirty="0" smtClean="0">
                <a:cs typeface="Courier New"/>
              </a:rPr>
              <a:t>,</a:t>
            </a:r>
            <a:r>
              <a:rPr lang="fr-FR" noProof="0" dirty="0" smtClean="0">
                <a:latin typeface="Arial"/>
                <a:cs typeface="Arial"/>
              </a:rPr>
              <a:t> </a:t>
            </a:r>
            <a:r>
              <a:rPr lang="fr-FR" noProof="0" dirty="0" err="1" smtClean="0">
                <a:latin typeface="Courier New"/>
                <a:cs typeface="Courier New"/>
              </a:rPr>
              <a:t>title</a:t>
            </a:r>
            <a:r>
              <a:rPr lang="fr-FR" noProof="0" dirty="0" smtClean="0">
                <a:latin typeface="Arial"/>
                <a:cs typeface="Arial"/>
              </a:rPr>
              <a:t>, etc.</a:t>
            </a:r>
          </a:p>
          <a:p>
            <a:pPr lvl="1"/>
            <a:r>
              <a:rPr lang="fr-FR" noProof="0" dirty="0" smtClean="0">
                <a:latin typeface="Arial"/>
                <a:cs typeface="Arial"/>
              </a:rPr>
              <a:t>La plupart des valeurs des attributs peuvent être lues et modifiées</a:t>
            </a:r>
          </a:p>
        </p:txBody>
      </p:sp>
      <p:sp>
        <p:nvSpPr>
          <p:cNvPr id="2" name="Title 1"/>
          <p:cNvSpPr>
            <a:spLocks noGrp="1"/>
          </p:cNvSpPr>
          <p:nvPr>
            <p:ph type="title"/>
          </p:nvPr>
        </p:nvSpPr>
        <p:spPr/>
        <p:txBody>
          <a:bodyPr/>
          <a:lstStyle/>
          <a:p>
            <a:r>
              <a:rPr lang="fr-FR" noProof="0" dirty="0" smtClean="0"/>
              <a:t>Propriétés des éléments</a:t>
            </a:r>
            <a:endParaRPr lang="fr-FR" noProof="0" dirty="0"/>
          </a:p>
        </p:txBody>
      </p:sp>
      <p:sp>
        <p:nvSpPr>
          <p:cNvPr id="5" name="TextBox 4"/>
          <p:cNvSpPr txBox="1"/>
          <p:nvPr/>
        </p:nvSpPr>
        <p:spPr>
          <a:xfrm>
            <a:off x="849544" y="2296962"/>
            <a:ext cx="7444913" cy="1815882"/>
          </a:xfrm>
          <a:prstGeom prst="rect">
            <a:avLst/>
          </a:prstGeom>
          <a:noFill/>
          <a:ln w="28575">
            <a:solidFill>
              <a:srgbClr val="8CC8FF"/>
            </a:solidFill>
          </a:ln>
        </p:spPr>
        <p:txBody>
          <a:bodyPr wrap="square" rtlCol="0">
            <a:spAutoFit/>
          </a:bodyPr>
          <a:lstStyle/>
          <a:p>
            <a:r>
              <a:rPr lang="en-US" sz="1600" dirty="0" smtClean="0">
                <a:solidFill>
                  <a:schemeClr val="bg2"/>
                </a:solidFill>
                <a:latin typeface="Courier New"/>
                <a:cs typeface="Courier New"/>
              </a:rPr>
              <a:t>var planeImg = document.getElementById</a:t>
            </a:r>
            <a:r>
              <a:rPr lang="en-US" sz="1600" dirty="0">
                <a:solidFill>
                  <a:schemeClr val="bg2"/>
                </a:solidFill>
                <a:latin typeface="Courier New"/>
                <a:cs typeface="Courier New"/>
              </a:rPr>
              <a:t>("planeImage"</a:t>
            </a:r>
            <a:r>
              <a:rPr lang="en-US" sz="1600" dirty="0" smtClean="0">
                <a:solidFill>
                  <a:schemeClr val="bg2"/>
                </a:solidFill>
                <a:latin typeface="Courier New"/>
                <a:cs typeface="Courier New"/>
              </a:rPr>
              <a:t>),</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imgUrl = planeImg.src,</a:t>
            </a:r>
            <a:endParaRPr lang="en-US" sz="1600" dirty="0">
              <a:solidFill>
                <a:schemeClr val="bg2"/>
              </a:solidFill>
              <a:latin typeface="Courier New"/>
              <a:cs typeface="Courier New"/>
            </a:endParaRPr>
          </a:p>
          <a:p>
            <a:r>
              <a:rPr lang="en-US" sz="1600" dirty="0" smtClean="0">
                <a:solidFill>
                  <a:schemeClr val="bg2"/>
                </a:solidFill>
                <a:latin typeface="Courier New"/>
                <a:cs typeface="Courier New"/>
              </a:rPr>
              <a:t>   newImgUrl = "plane.png";</a:t>
            </a:r>
            <a:br>
              <a:rPr lang="en-US" sz="1600" dirty="0" smtClean="0">
                <a:solidFill>
                  <a:schemeClr val="bg2"/>
                </a:solidFill>
                <a:latin typeface="Courier New"/>
                <a:cs typeface="Courier New"/>
              </a:rPr>
            </a:br>
            <a:endParaRPr lang="en-US" sz="1600" dirty="0" smtClean="0">
              <a:solidFill>
                <a:schemeClr val="bg2"/>
              </a:solidFill>
              <a:latin typeface="Courier New"/>
              <a:cs typeface="Courier New"/>
            </a:endParaRPr>
          </a:p>
          <a:p>
            <a:r>
              <a:rPr lang="en-US" sz="1600" dirty="0" smtClean="0">
                <a:solidFill>
                  <a:schemeClr val="bg2"/>
                </a:solidFill>
                <a:latin typeface="Courier New"/>
                <a:cs typeface="Courier New"/>
              </a:rPr>
              <a:t>planeImg.src</a:t>
            </a:r>
            <a:r>
              <a:rPr lang="en-US" sz="1600" dirty="0">
                <a:solidFill>
                  <a:schemeClr val="bg2"/>
                </a:solidFill>
                <a:latin typeface="Courier New"/>
                <a:cs typeface="Courier New"/>
              </a:rPr>
              <a:t>=</a:t>
            </a:r>
            <a:r>
              <a:rPr lang="en-US" sz="1600" dirty="0" smtClean="0">
                <a:solidFill>
                  <a:schemeClr val="bg2"/>
                </a:solidFill>
                <a:latin typeface="Courier New"/>
                <a:cs typeface="Courier New"/>
              </a:rPr>
              <a:t>newImgUrl;</a:t>
            </a:r>
          </a:p>
          <a:p>
            <a:endParaRPr lang="en-US" sz="1600" dirty="0">
              <a:solidFill>
                <a:schemeClr val="bg2"/>
              </a:solidFill>
              <a:latin typeface="Courier New"/>
              <a:cs typeface="Courier New"/>
            </a:endParaRPr>
          </a:p>
          <a:p>
            <a:r>
              <a:rPr lang="en-US" sz="1600" dirty="0" smtClean="0">
                <a:solidFill>
                  <a:schemeClr val="bg2"/>
                </a:solidFill>
                <a:latin typeface="Courier New"/>
                <a:cs typeface="Courier New"/>
              </a:rPr>
              <a:t>document.getElementById("anchor1").href="home.html";</a:t>
            </a:r>
            <a:endParaRPr lang="en-US" sz="1600" dirty="0">
              <a:solidFill>
                <a:schemeClr val="bg2"/>
              </a:solidFill>
              <a:latin typeface="Courier New"/>
              <a:cs typeface="Courier New"/>
            </a:endParaRPr>
          </a:p>
        </p:txBody>
      </p:sp>
    </p:spTree>
    <p:custDataLst>
      <p:tags r:id="rId1"/>
    </p:custDataLst>
    <p:extLst>
      <p:ext uri="{BB962C8B-B14F-4D97-AF65-F5344CB8AC3E}">
        <p14:creationId xmlns:p14="http://schemas.microsoft.com/office/powerpoint/2010/main" val="8940877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V" val="32333139204131"/>
  <p:tag name="TL" val="3731302C3534302C343530"/>
  <p:tag name="IPF" val="422C496E74726F64756374696F6E20746F204A617661536372697074"/>
</p:tagLst>
</file>

<file path=ppt/tags/tag10.xml><?xml version="1.0" encoding="utf-8"?>
<p:tagLst xmlns:a="http://schemas.openxmlformats.org/drawingml/2006/main" xmlns:r="http://schemas.openxmlformats.org/officeDocument/2006/relationships" xmlns:p="http://schemas.openxmlformats.org/presentationml/2006/main">
  <p:tag name="IPF" val="4C2C456C656D656E742050726F70657274696573"/>
</p:tagLst>
</file>

<file path=ppt/tags/tag11.xml><?xml version="1.0" encoding="utf-8"?>
<p:tagLst xmlns:a="http://schemas.openxmlformats.org/drawingml/2006/main" xmlns:r="http://schemas.openxmlformats.org/officeDocument/2006/relationships" xmlns:p="http://schemas.openxmlformats.org/presentationml/2006/main">
  <p:tag name="IPF" val="522C446F63756D656E742053747275637475726520616E64204E617669676174696F6E"/>
</p:tagLst>
</file>

<file path=ppt/tags/tag12.xml><?xml version="1.0" encoding="utf-8"?>
<p:tagLst xmlns:a="http://schemas.openxmlformats.org/drawingml/2006/main" xmlns:r="http://schemas.openxmlformats.org/officeDocument/2006/relationships" xmlns:p="http://schemas.openxmlformats.org/presentationml/2006/main">
  <p:tag name="IPF" val="522C5374657020333A204E61766967617465205468726F7567682074686520446F63756D656E74202E2E2E"/>
</p:tagLst>
</file>

<file path=ppt/tags/tag13.xml><?xml version="1.0" encoding="utf-8"?>
<p:tagLst xmlns:a="http://schemas.openxmlformats.org/drawingml/2006/main" xmlns:r="http://schemas.openxmlformats.org/officeDocument/2006/relationships" xmlns:p="http://schemas.openxmlformats.org/presentationml/2006/main">
  <p:tag name="IPF" val="522C446F63756D656E742053747275637475726520616E64204E617669676174696F6E"/>
</p:tagLst>
</file>

<file path=ppt/tags/tag14.xml><?xml version="1.0" encoding="utf-8"?>
<p:tagLst xmlns:a="http://schemas.openxmlformats.org/drawingml/2006/main" xmlns:r="http://schemas.openxmlformats.org/officeDocument/2006/relationships" xmlns:p="http://schemas.openxmlformats.org/presentationml/2006/main">
  <p:tag name="IPF" val="4C2C456C656D656E7420436F6E74656E74"/>
</p:tagLst>
</file>

<file path=ppt/tags/tag15.xml><?xml version="1.0" encoding="utf-8"?>
<p:tagLst xmlns:a="http://schemas.openxmlformats.org/drawingml/2006/main" xmlns:r="http://schemas.openxmlformats.org/officeDocument/2006/relationships" xmlns:p="http://schemas.openxmlformats.org/presentationml/2006/main">
  <p:tag name="IPF" val="522C456C656D656E7420436F6E74656E74"/>
</p:tagLst>
</file>

<file path=ppt/tags/tag16.xml><?xml version="1.0" encoding="utf-8"?>
<p:tagLst xmlns:a="http://schemas.openxmlformats.org/drawingml/2006/main" xmlns:r="http://schemas.openxmlformats.org/officeDocument/2006/relationships" xmlns:p="http://schemas.openxmlformats.org/presentationml/2006/main">
  <p:tag name="IPF" val="4C2C4F74686572204D6574686F6473"/>
</p:tagLst>
</file>

<file path=ppt/tags/tag17.xml><?xml version="1.0" encoding="utf-8"?>
<p:tagLst xmlns:a="http://schemas.openxmlformats.org/drawingml/2006/main" xmlns:r="http://schemas.openxmlformats.org/officeDocument/2006/relationships" xmlns:p="http://schemas.openxmlformats.org/presentationml/2006/main">
  <p:tag name="IPF" val="522C416363657373696E67205374796C6520496E666F726D6174696F6E"/>
</p:tagLst>
</file>

<file path=ppt/tags/tag18.xml><?xml version="1.0" encoding="utf-8"?>
<p:tagLst xmlns:a="http://schemas.openxmlformats.org/drawingml/2006/main" xmlns:r="http://schemas.openxmlformats.org/officeDocument/2006/relationships" xmlns:p="http://schemas.openxmlformats.org/presentationml/2006/main">
  <p:tag name="IPF" val="4C2C4368616E67696E6720616E20456C656D656E74207320436C617373"/>
</p:tagLst>
</file>

<file path=ppt/tags/tag19.xml><?xml version="1.0" encoding="utf-8"?>
<p:tagLst xmlns:a="http://schemas.openxmlformats.org/drawingml/2006/main" xmlns:r="http://schemas.openxmlformats.org/officeDocument/2006/relationships" xmlns:p="http://schemas.openxmlformats.org/presentationml/2006/main">
  <p:tag name="IPF" val="522C41646420616E642052656D6F766520436C617373204E616D6573"/>
</p:tagLst>
</file>

<file path=ppt/tags/tag2.xml><?xml version="1.0" encoding="utf-8"?>
<p:tagLst xmlns:a="http://schemas.openxmlformats.org/drawingml/2006/main" xmlns:r="http://schemas.openxmlformats.org/officeDocument/2006/relationships" xmlns:p="http://schemas.openxmlformats.org/presentationml/2006/main">
  <p:tag name="IPF" val="4C2C57686174204973206120446F63756D656E74204F626A656374204D6F64656C2028444F4D293F"/>
</p:tagLst>
</file>

<file path=ppt/tags/tag20.xml><?xml version="1.0" encoding="utf-8"?>
<p:tagLst xmlns:a="http://schemas.openxmlformats.org/drawingml/2006/main" xmlns:r="http://schemas.openxmlformats.org/officeDocument/2006/relationships" xmlns:p="http://schemas.openxmlformats.org/presentationml/2006/main">
  <p:tag name="IPF" val="4C2C4372656174696E6720616E6420496E73657274696E67204E6F646573"/>
</p:tagLst>
</file>

<file path=ppt/tags/tag21.xml><?xml version="1.0" encoding="utf-8"?>
<p:tagLst xmlns:a="http://schemas.openxmlformats.org/drawingml/2006/main" xmlns:r="http://schemas.openxmlformats.org/officeDocument/2006/relationships" xmlns:p="http://schemas.openxmlformats.org/presentationml/2006/main">
  <p:tag name="IPF" val="522C4372656174696E672041747472696275746573"/>
</p:tagLst>
</file>

<file path=ppt/tags/tag22.xml><?xml version="1.0" encoding="utf-8"?>
<p:tagLst xmlns:a="http://schemas.openxmlformats.org/drawingml/2006/main" xmlns:r="http://schemas.openxmlformats.org/officeDocument/2006/relationships" xmlns:p="http://schemas.openxmlformats.org/presentationml/2006/main">
  <p:tag name="IPF" val="4C2C437265617465204E6F64652046756E6374696F6E"/>
</p:tagLst>
</file>

<file path=ppt/tags/tag23.xml><?xml version="1.0" encoding="utf-8"?>
<p:tagLst xmlns:a="http://schemas.openxmlformats.org/drawingml/2006/main" xmlns:r="http://schemas.openxmlformats.org/officeDocument/2006/relationships" xmlns:p="http://schemas.openxmlformats.org/presentationml/2006/main">
  <p:tag name="IPF" val="4C2C50726F6772616D6D696E672057697468204576656E7473"/>
</p:tagLst>
</file>

<file path=ppt/tags/tag24.xml><?xml version="1.0" encoding="utf-8"?>
<p:tagLst xmlns:a="http://schemas.openxmlformats.org/drawingml/2006/main" xmlns:r="http://schemas.openxmlformats.org/officeDocument/2006/relationships" xmlns:p="http://schemas.openxmlformats.org/presentationml/2006/main">
  <p:tag name="IPF" val="522C50726F6772616D6D696E672057697468204576656E7473"/>
</p:tagLst>
</file>

<file path=ppt/tags/tag25.xml><?xml version="1.0" encoding="utf-8"?>
<p:tagLst xmlns:a="http://schemas.openxmlformats.org/drawingml/2006/main" xmlns:r="http://schemas.openxmlformats.org/officeDocument/2006/relationships" xmlns:p="http://schemas.openxmlformats.org/presentationml/2006/main">
  <p:tag name="IPF" val="4C2C4D616E79205479706573206F66204576656E7473"/>
</p:tagLst>
</file>

<file path=ppt/tags/tag26.xml><?xml version="1.0" encoding="utf-8"?>
<p:tagLst xmlns:a="http://schemas.openxmlformats.org/drawingml/2006/main" xmlns:r="http://schemas.openxmlformats.org/officeDocument/2006/relationships" xmlns:p="http://schemas.openxmlformats.org/presentationml/2006/main">
  <p:tag name="IPF" val="522C4D616E79205479706573206F66204576656E7473"/>
</p:tagLst>
</file>

<file path=ppt/tags/tag27.xml><?xml version="1.0" encoding="utf-8"?>
<p:tagLst xmlns:a="http://schemas.openxmlformats.org/drawingml/2006/main" xmlns:r="http://schemas.openxmlformats.org/officeDocument/2006/relationships" xmlns:p="http://schemas.openxmlformats.org/presentationml/2006/main">
  <p:tag name="IPF" val="4C2C416464696E67204576656E742048616E646C657273"/>
</p:tagLst>
</file>

<file path=ppt/tags/tag28.xml><?xml version="1.0" encoding="utf-8"?>
<p:tagLst xmlns:a="http://schemas.openxmlformats.org/drawingml/2006/main" xmlns:r="http://schemas.openxmlformats.org/officeDocument/2006/relationships" xmlns:p="http://schemas.openxmlformats.org/presentationml/2006/main">
  <p:tag name="IPF" val="522C416464696E67204576656E742048616E646C657273"/>
</p:tagLst>
</file>

<file path=ppt/tags/tag29.xml><?xml version="1.0" encoding="utf-8"?>
<p:tagLst xmlns:a="http://schemas.openxmlformats.org/drawingml/2006/main" xmlns:r="http://schemas.openxmlformats.org/officeDocument/2006/relationships" xmlns:p="http://schemas.openxmlformats.org/presentationml/2006/main">
  <p:tag name="IPF" val="4C2C6164644576656E744C697374656E65722829204578616D706C65"/>
</p:tagLst>
</file>

<file path=ppt/tags/tag3.xml><?xml version="1.0" encoding="utf-8"?>
<p:tagLst xmlns:a="http://schemas.openxmlformats.org/drawingml/2006/main" xmlns:r="http://schemas.openxmlformats.org/officeDocument/2006/relationships" xmlns:p="http://schemas.openxmlformats.org/presentationml/2006/main">
  <p:tag name="IPF" val="4C2C444F4D20486965726172636879"/>
</p:tagLst>
</file>

<file path=ppt/tags/tag30.xml><?xml version="1.0" encoding="utf-8"?>
<p:tagLst xmlns:a="http://schemas.openxmlformats.org/drawingml/2006/main" xmlns:r="http://schemas.openxmlformats.org/officeDocument/2006/relationships" xmlns:p="http://schemas.openxmlformats.org/presentationml/2006/main">
  <p:tag name="IPF" val="522C416476616E7461676573206F6620746865206164644576656E744C697374656E6572282920546563686E69717565"/>
</p:tagLst>
</file>

<file path=ppt/tags/tag31.xml><?xml version="1.0" encoding="utf-8"?>
<p:tagLst xmlns:a="http://schemas.openxmlformats.org/drawingml/2006/main" xmlns:r="http://schemas.openxmlformats.org/officeDocument/2006/relationships" xmlns:p="http://schemas.openxmlformats.org/presentationml/2006/main">
  <p:tag name="IPF" val="4C2C546865206576656E74204F626A656374"/>
</p:tagLst>
</file>

<file path=ppt/tags/tag32.xml><?xml version="1.0" encoding="utf-8"?>
<p:tagLst xmlns:a="http://schemas.openxmlformats.org/drawingml/2006/main" xmlns:r="http://schemas.openxmlformats.org/officeDocument/2006/relationships" xmlns:p="http://schemas.openxmlformats.org/presentationml/2006/main">
  <p:tag name="IPF" val="522C52656D6F76696E67204576656E742048616E646C657273"/>
</p:tagLst>
</file>

<file path=ppt/tags/tag33.xml><?xml version="1.0" encoding="utf-8"?>
<p:tagLst xmlns:a="http://schemas.openxmlformats.org/drawingml/2006/main" xmlns:r="http://schemas.openxmlformats.org/officeDocument/2006/relationships" xmlns:p="http://schemas.openxmlformats.org/presentationml/2006/main">
  <p:tag name="IPF" val="4C2C50726576656E74696E672044656661756C74204265686176696F72"/>
</p:tagLst>
</file>

<file path=ppt/tags/tag34.xml><?xml version="1.0" encoding="utf-8"?>
<p:tagLst xmlns:a="http://schemas.openxmlformats.org/drawingml/2006/main" xmlns:r="http://schemas.openxmlformats.org/officeDocument/2006/relationships" xmlns:p="http://schemas.openxmlformats.org/presentationml/2006/main">
  <p:tag name="IPF" val="522C4576656E7420506861736573"/>
</p:tagLst>
</file>

<file path=ppt/tags/tag35.xml><?xml version="1.0" encoding="utf-8"?>
<p:tagLst xmlns:a="http://schemas.openxmlformats.org/drawingml/2006/main" xmlns:r="http://schemas.openxmlformats.org/officeDocument/2006/relationships" xmlns:p="http://schemas.openxmlformats.org/presentationml/2006/main">
  <p:tag name="IPF" val="4C2C4576656E7420506861736573"/>
</p:tagLst>
</file>

<file path=ppt/tags/tag36.xml><?xml version="1.0" encoding="utf-8"?>
<p:tagLst xmlns:a="http://schemas.openxmlformats.org/drawingml/2006/main" xmlns:r="http://schemas.openxmlformats.org/officeDocument/2006/relationships" xmlns:p="http://schemas.openxmlformats.org/presentationml/2006/main">
  <p:tag name="IPF" val="522C436170747572652076732E20427562626C65204578616D706C65"/>
</p:tagLst>
</file>

<file path=ppt/tags/tag37.xml><?xml version="1.0" encoding="utf-8"?>
<p:tagLst xmlns:a="http://schemas.openxmlformats.org/drawingml/2006/main" xmlns:r="http://schemas.openxmlformats.org/officeDocument/2006/relationships" xmlns:p="http://schemas.openxmlformats.org/presentationml/2006/main">
  <p:tag name="IPF" val="4C2C57686963682053686F756C642049205573653A20427562626C65206F7220436170747572653F"/>
</p:tagLst>
</file>

<file path=ppt/tags/tag38.xml><?xml version="1.0" encoding="utf-8"?>
<p:tagLst xmlns:a="http://schemas.openxmlformats.org/drawingml/2006/main" xmlns:r="http://schemas.openxmlformats.org/officeDocument/2006/relationships" xmlns:p="http://schemas.openxmlformats.org/presentationml/2006/main">
  <p:tag name="IPF" val="522C5468652074686973205265666572656E636520696E204576656E742048616E646C657273"/>
</p:tagLst>
</file>

<file path=ppt/tags/tag39.xml><?xml version="1.0" encoding="utf-8"?>
<p:tagLst xmlns:a="http://schemas.openxmlformats.org/drawingml/2006/main" xmlns:r="http://schemas.openxmlformats.org/officeDocument/2006/relationships" xmlns:p="http://schemas.openxmlformats.org/presentationml/2006/main">
  <p:tag name="IPF" val="4C2C4576656E742044656C65676174696F6E"/>
</p:tagLst>
</file>

<file path=ppt/tags/tag4.xml><?xml version="1.0" encoding="utf-8"?>
<p:tagLst xmlns:a="http://schemas.openxmlformats.org/drawingml/2006/main" xmlns:r="http://schemas.openxmlformats.org/officeDocument/2006/relationships" xmlns:p="http://schemas.openxmlformats.org/presentationml/2006/main">
  <p:tag name="IPF" val="522C48544D4C20444F4D2054726565"/>
</p:tagLst>
</file>

<file path=ppt/tags/tag40.xml><?xml version="1.0" encoding="utf-8"?>
<p:tagLst xmlns:a="http://schemas.openxmlformats.org/drawingml/2006/main" xmlns:r="http://schemas.openxmlformats.org/officeDocument/2006/relationships" xmlns:p="http://schemas.openxmlformats.org/presentationml/2006/main">
  <p:tag name="IPF" val="522C4576656E742044656C65676174696F6E"/>
</p:tagLst>
</file>

<file path=ppt/tags/tag41.xml><?xml version="1.0" encoding="utf-8"?>
<p:tagLst xmlns:a="http://schemas.openxmlformats.org/drawingml/2006/main" xmlns:r="http://schemas.openxmlformats.org/officeDocument/2006/relationships" xmlns:p="http://schemas.openxmlformats.org/presentationml/2006/main">
  <p:tag name="IPF" val="4C2C477261636566756C6C792048616E646C696E67204572726F7273"/>
</p:tagLst>
</file>

<file path=ppt/tags/tag42.xml><?xml version="1.0" encoding="utf-8"?>
<p:tagLst xmlns:a="http://schemas.openxmlformats.org/drawingml/2006/main" xmlns:r="http://schemas.openxmlformats.org/officeDocument/2006/relationships" xmlns:p="http://schemas.openxmlformats.org/presentationml/2006/main">
  <p:tag name="IPF" val="522C54686520747279202020636174636820202066696E616C6C792053746174656D656E74"/>
</p:tagLst>
</file>

<file path=ppt/tags/tag43.xml><?xml version="1.0" encoding="utf-8"?>
<p:tagLst xmlns:a="http://schemas.openxmlformats.org/drawingml/2006/main" xmlns:r="http://schemas.openxmlformats.org/officeDocument/2006/relationships" xmlns:p="http://schemas.openxmlformats.org/presentationml/2006/main">
  <p:tag name="IPF" val="4C2C546865204572726F72204F626A656374"/>
</p:tagLst>
</file>

<file path=ppt/tags/tag44.xml><?xml version="1.0" encoding="utf-8"?>
<p:tagLst xmlns:a="http://schemas.openxmlformats.org/drawingml/2006/main" xmlns:r="http://schemas.openxmlformats.org/officeDocument/2006/relationships" xmlns:p="http://schemas.openxmlformats.org/presentationml/2006/main">
  <p:tag name="IPF" val="522C4572726F722048616E646C696E67204578616D706C65"/>
</p:tagLst>
</file>

<file path=ppt/tags/tag5.xml><?xml version="1.0" encoding="utf-8"?>
<p:tagLst xmlns:a="http://schemas.openxmlformats.org/drawingml/2006/main" xmlns:r="http://schemas.openxmlformats.org/officeDocument/2006/relationships" xmlns:p="http://schemas.openxmlformats.org/presentationml/2006/main">
  <p:tag name="IPF" val="4C2C4A61766153637269707420444F4D3A204B6579204F626A65637473"/>
</p:tagLst>
</file>

<file path=ppt/tags/tag6.xml><?xml version="1.0" encoding="utf-8"?>
<p:tagLst xmlns:a="http://schemas.openxmlformats.org/drawingml/2006/main" xmlns:r="http://schemas.openxmlformats.org/officeDocument/2006/relationships" xmlns:p="http://schemas.openxmlformats.org/presentationml/2006/main">
  <p:tag name="IPF" val="4C2C53656C656374696E6720456C656D656E747320696E2074686520444F4D"/>
</p:tagLst>
</file>

<file path=ppt/tags/tag7.xml><?xml version="1.0" encoding="utf-8"?>
<p:tagLst xmlns:a="http://schemas.openxmlformats.org/drawingml/2006/main" xmlns:r="http://schemas.openxmlformats.org/officeDocument/2006/relationships" xmlns:p="http://schemas.openxmlformats.org/presentationml/2006/main">
  <p:tag name="IPF" val="522C53656C656374696E6720456C656D656E747320696E2074686520444F4D"/>
</p:tagLst>
</file>

<file path=ppt/tags/tag8.xml><?xml version="1.0" encoding="utf-8"?>
<p:tagLst xmlns:a="http://schemas.openxmlformats.org/drawingml/2006/main" xmlns:r="http://schemas.openxmlformats.org/officeDocument/2006/relationships" xmlns:p="http://schemas.openxmlformats.org/presentationml/2006/main">
  <p:tag name="IPF" val="4C2C53656C656374696E6720456C656D656E747320696E2074686520444F4D"/>
</p:tagLst>
</file>

<file path=ppt/tags/tag9.xml><?xml version="1.0" encoding="utf-8"?>
<p:tagLst xmlns:a="http://schemas.openxmlformats.org/drawingml/2006/main" xmlns:r="http://schemas.openxmlformats.org/officeDocument/2006/relationships" xmlns:p="http://schemas.openxmlformats.org/presentationml/2006/main">
  <p:tag name="IPF" val="522C456C656D656E742050726F70657274696573"/>
</p:tagLst>
</file>

<file path=ppt/theme/theme1.xml><?xml version="1.0" encoding="utf-8"?>
<a:theme xmlns:a="http://schemas.openxmlformats.org/drawingml/2006/main" name="Modèle LtreeMaster">
  <a:themeElements>
    <a:clrScheme name="">
      <a:dk1>
        <a:srgbClr val="000080"/>
      </a:dk1>
      <a:lt1>
        <a:srgbClr val="FFCC99"/>
      </a:lt1>
      <a:dk2>
        <a:srgbClr val="FFFFFF"/>
      </a:dk2>
      <a:lt2>
        <a:srgbClr val="000000"/>
      </a:lt2>
      <a:accent1>
        <a:srgbClr val="FFFFCC"/>
      </a:accent1>
      <a:accent2>
        <a:srgbClr val="B90117"/>
      </a:accent2>
      <a:accent3>
        <a:srgbClr val="FFE2CA"/>
      </a:accent3>
      <a:accent4>
        <a:srgbClr val="00006C"/>
      </a:accent4>
      <a:accent5>
        <a:srgbClr val="FFFFE2"/>
      </a:accent5>
      <a:accent6>
        <a:srgbClr val="A70114"/>
      </a:accent6>
      <a:hlink>
        <a:srgbClr val="FFCCCC"/>
      </a:hlink>
      <a:folHlink>
        <a:srgbClr val="99CCF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Modèle LtreeMaster</Template>
  <TotalTime>6827</TotalTime>
  <Words>5593</Words>
  <Application>Microsoft Office PowerPoint</Application>
  <PresentationFormat>Affichage à l'écran (4:3)</PresentationFormat>
  <Paragraphs>959</Paragraphs>
  <Slides>44</Slides>
  <Notes>44</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44</vt:i4>
      </vt:variant>
    </vt:vector>
  </HeadingPairs>
  <TitlesOfParts>
    <vt:vector size="53" baseType="lpstr">
      <vt:lpstr>Arial</vt:lpstr>
      <vt:lpstr>Calibri</vt:lpstr>
      <vt:lpstr>Century Schoolbook</vt:lpstr>
      <vt:lpstr>Courier New</vt:lpstr>
      <vt:lpstr>Times New Roman</vt:lpstr>
      <vt:lpstr>Webdings</vt:lpstr>
      <vt:lpstr>Wingdings 3</vt:lpstr>
      <vt:lpstr>Modèle LtreeMaster</vt:lpstr>
      <vt:lpstr>Conception personnalisée</vt:lpstr>
      <vt:lpstr>DOM et évenements</vt:lpstr>
      <vt:lpstr>Qu’est-ce qu’un DOM (Document Object Model) ?</vt:lpstr>
      <vt:lpstr>Les navigateurs utilisent le DOM pour traiter le HTML</vt:lpstr>
      <vt:lpstr>L’arborescence du DOM</vt:lpstr>
      <vt:lpstr>Le DOM W3C : Principaux objets</vt:lpstr>
      <vt:lpstr>Sélectionner les éléments dans le DOM</vt:lpstr>
      <vt:lpstr>Sélectionner les éléments dans le DOM</vt:lpstr>
      <vt:lpstr>Sélectionner les éléments dans le DOM</vt:lpstr>
      <vt:lpstr>Propriétés des éléments</vt:lpstr>
      <vt:lpstr>Propriétés des éléments</vt:lpstr>
      <vt:lpstr>Structure du document et navigation</vt:lpstr>
      <vt:lpstr>Structure du document et navigation</vt:lpstr>
      <vt:lpstr>Structure du document et navigation</vt:lpstr>
      <vt:lpstr>Contenu des éléments</vt:lpstr>
      <vt:lpstr>Contenu des éléments</vt:lpstr>
      <vt:lpstr>Autres méthodes</vt:lpstr>
      <vt:lpstr>Accéder aux styles</vt:lpstr>
      <vt:lpstr>Modifier la classe d’un élément</vt:lpstr>
      <vt:lpstr>Ajouter et supprimer des noms de classes</vt:lpstr>
      <vt:lpstr>Créer et insérer des nœuds </vt:lpstr>
      <vt:lpstr>Créer des attributs</vt:lpstr>
      <vt:lpstr> Créer une fonction de nœud  </vt:lpstr>
      <vt:lpstr>Programmer avec des événements</vt:lpstr>
      <vt:lpstr>Programmer avec des événements</vt:lpstr>
      <vt:lpstr>Types d’événements</vt:lpstr>
      <vt:lpstr>Types d’événements</vt:lpstr>
      <vt:lpstr>Ajouter des gestionnaires d'événements</vt:lpstr>
      <vt:lpstr> Adding gestionnaires d'événements </vt:lpstr>
      <vt:lpstr>addEventListener() : Exemple</vt:lpstr>
      <vt:lpstr>Avantages de la technique addEventListener()</vt:lpstr>
      <vt:lpstr>L’objet event</vt:lpstr>
      <vt:lpstr>Supprimer des gestionnaires d'événements</vt:lpstr>
      <vt:lpstr>Empêcher le comportement par défaut</vt:lpstr>
      <vt:lpstr>Phases des événements</vt:lpstr>
      <vt:lpstr>Phases des événements</vt:lpstr>
      <vt:lpstr>Exemple de capture vs remontée</vt:lpstr>
      <vt:lpstr>Que dois-je utiliser : Remontée ou capture ?</vt:lpstr>
      <vt:lpstr>La référence this dans les gestionnaires d'événements</vt:lpstr>
      <vt:lpstr>Délégation d’événements</vt:lpstr>
      <vt:lpstr>Délégation d’événements</vt:lpstr>
      <vt:lpstr>Gérer élégamment les erreurs</vt:lpstr>
      <vt:lpstr>L’instruction try … catch … finally</vt:lpstr>
      <vt:lpstr>L’objet Error</vt:lpstr>
      <vt:lpstr>Exemple de gestion des erreurs</vt:lpstr>
    </vt:vector>
  </TitlesOfParts>
  <Company>Learning Tree International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MikeM;mcb</dc:creator>
  <dc:description>Tagged 09/19/2013 1:28:22 PM</dc:description>
  <cp:lastModifiedBy>Cyril Vincent</cp:lastModifiedBy>
  <cp:revision>406</cp:revision>
  <cp:lastPrinted>2013-06-21T01:11:32Z</cp:lastPrinted>
  <dcterms:created xsi:type="dcterms:W3CDTF">2008-09-09T16:39:16Z</dcterms:created>
  <dcterms:modified xsi:type="dcterms:W3CDTF">2016-06-14T09:51:48Z</dcterms:modified>
</cp:coreProperties>
</file>