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4" r:id="rId8"/>
    <p:sldId id="283" r:id="rId9"/>
    <p:sldId id="284" r:id="rId10"/>
    <p:sldId id="278" r:id="rId11"/>
    <p:sldId id="277" r:id="rId12"/>
    <p:sldId id="289" r:id="rId13"/>
    <p:sldId id="290" r:id="rId1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8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3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296785EE-A613-450A-80EB-2D93E2E2CCE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477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27CEE7E7-BC92-4BBE-8C05-46D473984F3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74421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71907" y="401457"/>
            <a:ext cx="3619846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&lt;*s*o*u*r*c*e*&gt;*9*7*7*b*1*-*8*-*1*4*&lt;*/*s*o*u*r*c*e*&gt;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71907" y="401457"/>
            <a:ext cx="3619846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&lt;*s*o*u*r*c*e*&gt;*9*7*7*b*1*-*8*-*1*8*&lt;*/*s*o*u*r*c*e*&gt;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71907" y="401457"/>
            <a:ext cx="3619846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&lt;*s*o*u*r*c*e*&gt;*9*7*7*b*1*-*8*-*2*3*&lt;*/*s*o*u*r*c*e*&gt;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71907" y="401457"/>
            <a:ext cx="3619846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&lt;*s*o*u*r*c*e*&gt;*9*7*7*b*1*-*8*-*1*9*&lt;*/*s*o*u*r*c*e*&gt;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09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05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82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2DCE52D0-53D5-472E-9DFD-1EB3806A0667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968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Cliquez pour modifier le style du titre du masque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536" y="1628800"/>
            <a:ext cx="8564314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2" name="Picture 8" descr="cartevisi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7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Test </a:t>
            </a:r>
            <a:r>
              <a:rPr lang="fr-FR" altLang="fr-FR" dirty="0" err="1" smtClean="0"/>
              <a:t>Driven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Development</a:t>
            </a:r>
            <a:endParaRPr lang="fr-FR" altLang="fr-FR" dirty="0" smtClean="0"/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UnitTest</a:t>
            </a:r>
            <a:endParaRPr lang="fr-FR" altLang="fr-FR" dirty="0" smtClean="0"/>
          </a:p>
        </p:txBody>
      </p:sp>
      <p:pic>
        <p:nvPicPr>
          <p:cNvPr id="32770" name="Picture 2" descr="http://www.davidarno.org/wp-content/uploads/2007/10/logo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1277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3 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Arrange</a:t>
            </a:r>
          </a:p>
          <a:p>
            <a:pPr lvl="1"/>
            <a:r>
              <a:rPr lang="fr-FR" dirty="0" smtClean="0"/>
              <a:t>Initialise la classe</a:t>
            </a:r>
          </a:p>
          <a:p>
            <a:r>
              <a:rPr lang="fr-FR" dirty="0" err="1" smtClean="0"/>
              <a:t>Act</a:t>
            </a:r>
            <a:endParaRPr lang="fr-FR" dirty="0" smtClean="0"/>
          </a:p>
          <a:p>
            <a:pPr lvl="1"/>
            <a:r>
              <a:rPr lang="fr-FR" dirty="0" smtClean="0"/>
              <a:t>Appel du code à tester</a:t>
            </a:r>
          </a:p>
          <a:p>
            <a:r>
              <a:rPr lang="fr-FR" dirty="0" err="1" smtClean="0"/>
              <a:t>Assert</a:t>
            </a:r>
            <a:endParaRPr lang="fr-FR" dirty="0" smtClean="0"/>
          </a:p>
          <a:p>
            <a:pPr lvl="1"/>
            <a:r>
              <a:rPr lang="fr-FR" dirty="0" smtClean="0"/>
              <a:t>Vérification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797152"/>
            <a:ext cx="56292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645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test doit être unitaire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Autonome</a:t>
            </a:r>
          </a:p>
          <a:p>
            <a:r>
              <a:rPr lang="fr-FR" dirty="0" smtClean="0"/>
              <a:t>Complet</a:t>
            </a:r>
            <a:endParaRPr lang="fr-FR" dirty="0"/>
          </a:p>
          <a:p>
            <a:r>
              <a:rPr lang="fr-FR" dirty="0"/>
              <a:t>Répétable</a:t>
            </a:r>
          </a:p>
          <a:p>
            <a:r>
              <a:rPr lang="fr-FR" dirty="0"/>
              <a:t>Automatique</a:t>
            </a:r>
          </a:p>
          <a:p>
            <a:r>
              <a:rPr lang="fr-FR" dirty="0"/>
              <a:t>Clair</a:t>
            </a:r>
          </a:p>
          <a:p>
            <a:r>
              <a:rPr lang="fr-FR" dirty="0" smtClean="0"/>
              <a:t>Petit</a:t>
            </a:r>
          </a:p>
          <a:p>
            <a:r>
              <a:rPr lang="fr-FR" dirty="0" smtClean="0"/>
              <a:t>Non ordonné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740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Autres </a:t>
            </a:r>
            <a:r>
              <a:rPr lang="fr-FR" noProof="0" dirty="0" smtClean="0"/>
              <a:t>annotations</a:t>
            </a:r>
            <a:endParaRPr lang="fr-FR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1405513"/>
          </a:xfrm>
        </p:spPr>
        <p:txBody>
          <a:bodyPr/>
          <a:lstStyle/>
          <a:p>
            <a:r>
              <a:rPr lang="fr-FR" sz="2400" noProof="0" dirty="0" smtClean="0"/>
              <a:t>Il faut aussi tester les cas d’erreurs ou d’échecs</a:t>
            </a:r>
          </a:p>
          <a:p>
            <a:pPr lvl="1"/>
            <a:r>
              <a:rPr lang="fr-FR" sz="2000" noProof="0" dirty="0" smtClean="0"/>
              <a:t>Pas seulement les bonnes réponses</a:t>
            </a:r>
          </a:p>
          <a:p>
            <a:r>
              <a:rPr lang="fr-FR" sz="2400" noProof="0" dirty="0" smtClean="0"/>
              <a:t>Le tableau ci-dessous montre des attributs qui peuvent contribuer à l’écriture de tests complets :</a:t>
            </a:r>
          </a:p>
        </p:txBody>
      </p:sp>
      <p:sp>
        <p:nvSpPr>
          <p:cNvPr id="4" name="Rectangle 3"/>
          <p:cNvSpPr/>
          <p:nvPr/>
        </p:nvSpPr>
        <p:spPr>
          <a:xfrm>
            <a:off x="3620457" y="327511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400"/>
              </a:spcBef>
              <a:buClr>
                <a:schemeClr val="accent2"/>
              </a:buClr>
              <a:buSzPct val="115000"/>
            </a:pPr>
            <a:endParaRPr lang="en-GB" dirty="0" smtClean="0">
              <a:latin typeface="Courier New" pitchFamily="49" charset="0"/>
            </a:endParaRPr>
          </a:p>
        </p:txBody>
      </p:sp>
      <p:graphicFrame>
        <p:nvGraphicFramePr>
          <p:cNvPr id="5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559819"/>
              </p:ext>
            </p:extLst>
          </p:nvPr>
        </p:nvGraphicFramePr>
        <p:xfrm>
          <a:off x="642257" y="2928225"/>
          <a:ext cx="8120743" cy="2890680"/>
        </p:xfrm>
        <a:graphic>
          <a:graphicData uri="http://schemas.openxmlformats.org/drawingml/2006/table">
            <a:tbl>
              <a:tblPr>
                <a:effectLst>
                  <a:outerShdw dist="53340" dir="2700000" algn="ctr" rotWithShape="0">
                    <a:schemeClr val="tx1"/>
                  </a:outerShdw>
                </a:effectLst>
              </a:tblPr>
              <a:tblGrid>
                <a:gridCol w="2427514"/>
                <a:gridCol w="5693229"/>
              </a:tblGrid>
              <a:tr h="329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Attribut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29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@</a:t>
                      </a:r>
                      <a:r>
                        <a:rPr kumimoji="0" lang="fr-FR" sz="16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Before</a:t>
                      </a:r>
                      <a:endParaRPr kumimoji="0" lang="fr-FR" sz="16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Cette méthode s'exécute avant chaque test</a:t>
                      </a:r>
                      <a:endParaRPr kumimoji="0" lang="fr-FR" sz="16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29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@Test</a:t>
                      </a:r>
                      <a:endParaRPr kumimoji="0" lang="fr-FR" sz="16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 méthode est un test unitaire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24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@</a:t>
                      </a:r>
                      <a:r>
                        <a:rPr kumimoji="0" lang="fr-FR" sz="16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BeforeClass</a:t>
                      </a:r>
                      <a:endParaRPr kumimoji="0" lang="fr-FR" sz="16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Cette méthode s’exécute avant chaque test dans la classe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58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@</a:t>
                      </a:r>
                      <a:r>
                        <a:rPr kumimoji="0" lang="fr-FR" sz="16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AfterClass</a:t>
                      </a:r>
                      <a:endParaRPr kumimoji="0" lang="fr-FR" sz="16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Cette méthode s’exécute après chaque test dans la classe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7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@Test(</a:t>
                      </a:r>
                      <a:r>
                        <a:rPr kumimoji="0" lang="fr-FR" sz="16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expected</a:t>
                      </a:r>
                      <a:r>
                        <a:rPr kumimoji="0" lang="fr-FR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= </a:t>
                      </a:r>
                      <a:r>
                        <a:rPr kumimoji="0" lang="fr-FR" sz="16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Exception.class</a:t>
                      </a:r>
                      <a:r>
                        <a:rPr kumimoji="0" lang="fr-FR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  <a:endParaRPr kumimoji="0" lang="fr-FR" sz="16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 résultat attendu est une exception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7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@Ignore</a:t>
                      </a:r>
                      <a:endParaRPr kumimoji="0" lang="fr-FR" sz="16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 test est temporairement inactif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08553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Cycles courts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339102"/>
          </a:xfrm>
        </p:spPr>
        <p:txBody>
          <a:bodyPr/>
          <a:lstStyle/>
          <a:p>
            <a:r>
              <a:rPr lang="fr-FR" noProof="0" dirty="0" smtClean="0"/>
              <a:t>Une idée forte du TDD est « peu et souvent »</a:t>
            </a:r>
          </a:p>
          <a:p>
            <a:pPr lvl="1"/>
            <a:r>
              <a:rPr lang="fr-FR" noProof="0" dirty="0" smtClean="0"/>
              <a:t>Le code est développé en petits incréments et testé fréquemment</a:t>
            </a:r>
          </a:p>
          <a:p>
            <a:pPr lvl="2"/>
            <a:r>
              <a:rPr lang="fr-FR" noProof="0" dirty="0" smtClean="0"/>
              <a:t>Le code peut facilement être ramené à un état antérieur</a:t>
            </a:r>
          </a:p>
          <a:p>
            <a:r>
              <a:rPr lang="fr-FR" noProof="0" dirty="0" smtClean="0"/>
              <a:t>Ne pas écrire tous les tests dès le début</a:t>
            </a:r>
          </a:p>
          <a:p>
            <a:pPr lvl="1"/>
            <a:r>
              <a:rPr lang="fr-FR" dirty="0" smtClean="0"/>
              <a:t>Juste assez pour commencer</a:t>
            </a:r>
            <a:endParaRPr lang="fr-FR" noProof="0" dirty="0" smtClean="0"/>
          </a:p>
          <a:p>
            <a:pPr lvl="1"/>
            <a:r>
              <a:rPr lang="fr-FR" noProof="0" dirty="0" smtClean="0"/>
              <a:t>Écrire le code qui réussit les tests</a:t>
            </a:r>
          </a:p>
          <a:p>
            <a:pPr lvl="1"/>
            <a:r>
              <a:rPr lang="fr-FR" noProof="0" dirty="0" smtClean="0"/>
              <a:t>Passer à la fonctionnalité suivante</a:t>
            </a:r>
          </a:p>
          <a:p>
            <a:r>
              <a:rPr lang="fr-FR" dirty="0" smtClean="0"/>
              <a:t>Le test peut être associé à la compilation</a:t>
            </a:r>
          </a:p>
          <a:p>
            <a:pPr lvl="1"/>
            <a:r>
              <a:rPr lang="fr-FR" noProof="0" dirty="0" smtClean="0"/>
              <a:t>Ne peut plus </a:t>
            </a:r>
            <a:r>
              <a:rPr lang="fr-FR" noProof="0" smtClean="0"/>
              <a:t>être évité</a:t>
            </a:r>
            <a:endParaRPr lang="fr-FR" noProof="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867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C'est quoi les tests unitaires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Du code pour tester du code</a:t>
            </a:r>
          </a:p>
          <a:p>
            <a:r>
              <a:rPr lang="fr-FR" dirty="0"/>
              <a:t>Tests sur une "unité" de programme = partie de code la plus petite ayant une </a:t>
            </a:r>
            <a:r>
              <a:rPr lang="fr-FR" b="1" dirty="0"/>
              <a:t>cohérence fonctionnelle</a:t>
            </a:r>
            <a:br>
              <a:rPr lang="fr-FR" b="1" dirty="0"/>
            </a:br>
            <a:r>
              <a:rPr lang="fr-FR" b="1" dirty="0">
                <a:sym typeface="Wingdings" pitchFamily="2" charset="2"/>
              </a:rPr>
              <a:t> Classe</a:t>
            </a:r>
            <a:endParaRPr lang="fr-FR" dirty="0"/>
          </a:p>
          <a:p>
            <a:r>
              <a:rPr lang="fr-FR" dirty="0"/>
              <a:t>Automatisables, automatisés</a:t>
            </a:r>
          </a:p>
          <a:p>
            <a:r>
              <a:rPr lang="fr-FR" dirty="0"/>
              <a:t>Ecrire le code de test avant le code de production</a:t>
            </a:r>
          </a:p>
          <a:p>
            <a:r>
              <a:rPr lang="fr-FR" dirty="0"/>
              <a:t>Mais pas que 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934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Wikipedia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test unitaire (UT) est </a:t>
            </a:r>
            <a:r>
              <a:rPr lang="fr-FR" dirty="0"/>
              <a:t>une procédure permettant de vérifier le bon fonctionnement d'une partie précise d'un logiciel ou d'une portion d'un programme (appelée « unité » ou « module »).</a:t>
            </a:r>
          </a:p>
          <a:p>
            <a:pPr lvl="1"/>
            <a:r>
              <a:rPr lang="fr-FR" dirty="0" smtClean="0"/>
              <a:t>Dans </a:t>
            </a:r>
            <a:r>
              <a:rPr lang="fr-FR" dirty="0"/>
              <a:t>les applications non critiques, l'écriture des tests unitaires a longtemps été considérée comme une tâche </a:t>
            </a:r>
            <a:r>
              <a:rPr lang="fr-FR" dirty="0" smtClean="0"/>
              <a:t>secondaire.</a:t>
            </a:r>
          </a:p>
          <a:p>
            <a:pPr lvl="1"/>
            <a:r>
              <a:rPr lang="fr-FR" dirty="0" smtClean="0"/>
              <a:t>Cependant</a:t>
            </a:r>
            <a:r>
              <a:rPr lang="fr-FR" dirty="0"/>
              <a:t>, les méthodes </a:t>
            </a:r>
            <a:r>
              <a:rPr lang="fr-FR" dirty="0" err="1"/>
              <a:t>Extreme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(XP) ou Test </a:t>
            </a:r>
            <a:r>
              <a:rPr lang="fr-FR" dirty="0" err="1"/>
              <a:t>Driven</a:t>
            </a:r>
            <a:r>
              <a:rPr lang="fr-FR" dirty="0"/>
              <a:t> </a:t>
            </a:r>
            <a:r>
              <a:rPr lang="fr-FR" dirty="0" err="1"/>
              <a:t>Development</a:t>
            </a:r>
            <a:r>
              <a:rPr lang="fr-FR" dirty="0"/>
              <a:t> (TDD) ont remis les tests unitaires, appelés « tests du programmeur », au centre de l'activité de programmation.</a:t>
            </a:r>
          </a:p>
        </p:txBody>
      </p:sp>
    </p:spTree>
    <p:extLst>
      <p:ext uri="{BB962C8B-B14F-4D97-AF65-F5344CB8AC3E}">
        <p14:creationId xmlns:p14="http://schemas.microsoft.com/office/powerpoint/2010/main" val="359022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Origines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1997, Kent Beck rencontre Erich Gamma avec lequel il crée </a:t>
            </a:r>
            <a:r>
              <a:rPr lang="fr-FR" dirty="0" err="1" smtClean="0"/>
              <a:t>Junit</a:t>
            </a:r>
            <a:r>
              <a:rPr lang="fr-FR" dirty="0" smtClean="0"/>
              <a:t> (Java) </a:t>
            </a:r>
            <a:r>
              <a:rPr lang="fr-FR" dirty="0"/>
              <a:t>qui, suite à sa popularité, entraînera la création de nombreux </a:t>
            </a:r>
            <a:r>
              <a:rPr lang="fr-FR" dirty="0" err="1"/>
              <a:t>Frameworks</a:t>
            </a:r>
            <a:r>
              <a:rPr lang="fr-FR" dirty="0"/>
              <a:t> de tests unitaires, cet ensemble se nomme </a:t>
            </a:r>
            <a:r>
              <a:rPr lang="fr-FR" dirty="0" err="1" smtClean="0"/>
              <a:t>xUnit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AutoShape 2" descr="Résultat de recherche d'images pour &quot;juni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Résultat de recherche d'images pour &quot;junit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671888"/>
            <a:ext cx="12192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77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/>
              <a:t>test définit un critère d’arrêt </a:t>
            </a:r>
            <a:r>
              <a:rPr lang="fr-FR" dirty="0" smtClean="0"/>
              <a:t>qui </a:t>
            </a:r>
            <a:r>
              <a:rPr lang="fr-FR" dirty="0"/>
              <a:t>permet de statuer sur le succès ou sur l’échec d’une </a:t>
            </a:r>
            <a:r>
              <a:rPr lang="fr-FR" dirty="0" smtClean="0"/>
              <a:t>vérification</a:t>
            </a:r>
          </a:p>
          <a:p>
            <a:r>
              <a:rPr lang="fr-FR" dirty="0" smtClean="0"/>
              <a:t>Grâce </a:t>
            </a:r>
            <a:r>
              <a:rPr lang="fr-FR" dirty="0"/>
              <a:t>à la spécification, on est en mesure de faire correspondre un état d’entrée donné à un résultat ou à une </a:t>
            </a:r>
            <a:r>
              <a:rPr lang="fr-FR" dirty="0" smtClean="0"/>
              <a:t>sortie</a:t>
            </a:r>
          </a:p>
          <a:p>
            <a:pPr lvl="1"/>
            <a:r>
              <a:rPr lang="fr-FR" dirty="0" smtClean="0"/>
              <a:t>Le </a:t>
            </a:r>
            <a:r>
              <a:rPr lang="fr-FR" dirty="0"/>
              <a:t>test permet de vérifier que la relation d’entrée / sortie donnée par la spécification est bel et bien réalisée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307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quoi ca sert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Trouver </a:t>
            </a:r>
            <a:r>
              <a:rPr lang="fr-FR" dirty="0"/>
              <a:t>les erreurs </a:t>
            </a:r>
            <a:r>
              <a:rPr lang="fr-FR" dirty="0" smtClean="0"/>
              <a:t>rapidement</a:t>
            </a:r>
            <a:endParaRPr lang="fr-FR" dirty="0"/>
          </a:p>
          <a:p>
            <a:r>
              <a:rPr lang="fr-FR" dirty="0" smtClean="0"/>
              <a:t>Sécurise </a:t>
            </a:r>
            <a:r>
              <a:rPr lang="fr-FR" dirty="0"/>
              <a:t>la </a:t>
            </a:r>
            <a:r>
              <a:rPr lang="fr-FR" dirty="0" smtClean="0"/>
              <a:t>maintenance</a:t>
            </a:r>
            <a:endParaRPr lang="fr-FR" dirty="0"/>
          </a:p>
          <a:p>
            <a:pPr lvl="1"/>
            <a:r>
              <a:rPr lang="fr-FR" dirty="0"/>
              <a:t>Lors d'une modification d'un programme les tests unitaires signalent les éventuelles </a:t>
            </a:r>
            <a:r>
              <a:rPr lang="fr-FR" dirty="0" smtClean="0"/>
              <a:t>régressions</a:t>
            </a:r>
            <a:endParaRPr lang="fr-FR" dirty="0"/>
          </a:p>
          <a:p>
            <a:r>
              <a:rPr lang="fr-FR" dirty="0"/>
              <a:t>Documente le </a:t>
            </a:r>
            <a:r>
              <a:rPr lang="fr-FR" dirty="0" smtClean="0"/>
              <a:t>code</a:t>
            </a:r>
            <a:endParaRPr lang="fr-FR" dirty="0"/>
          </a:p>
          <a:p>
            <a:pPr lvl="1"/>
            <a:r>
              <a:rPr lang="fr-FR" dirty="0" smtClean="0"/>
              <a:t>Il est </a:t>
            </a:r>
            <a:r>
              <a:rPr lang="fr-FR" dirty="0"/>
              <a:t>très utile de lire les tests pour comprendre comment s'utilise une </a:t>
            </a:r>
            <a:r>
              <a:rPr lang="fr-FR" dirty="0" smtClean="0"/>
              <a:t>méthode</a:t>
            </a:r>
          </a:p>
          <a:p>
            <a:pPr lvl="1"/>
            <a:r>
              <a:rPr lang="fr-FR" dirty="0" smtClean="0"/>
              <a:t>De </a:t>
            </a:r>
            <a:r>
              <a:rPr lang="fr-FR" dirty="0"/>
              <a:t>plus il est possible que la documentation ne soit plus à jour, mais les tests eux correspondent à la réalité de l'application.</a:t>
            </a:r>
          </a:p>
        </p:txBody>
      </p:sp>
    </p:spTree>
    <p:extLst>
      <p:ext uri="{BB962C8B-B14F-4D97-AF65-F5344CB8AC3E}">
        <p14:creationId xmlns:p14="http://schemas.microsoft.com/office/powerpoint/2010/main" val="79202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un projet de 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057275"/>
            <a:ext cx="501015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4083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Étape </a:t>
            </a:r>
            <a:r>
              <a:rPr lang="fr-FR" dirty="0" smtClean="0"/>
              <a:t>1 </a:t>
            </a:r>
            <a:r>
              <a:rPr lang="fr-FR" noProof="0" dirty="0" smtClean="0"/>
              <a:t>: Écrire le test (C#)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1732286" y="1758770"/>
            <a:ext cx="5561138" cy="34163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3340" dir="2700000" algn="t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pPr algn="just"/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class CounterTest</a:t>
            </a:r>
          </a:p>
          <a:p>
            <a:pPr algn="just"/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/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@Test</a:t>
            </a:r>
            <a:endParaRPr lang="en-GB" sz="1800" b="1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public void TestCreate()</a:t>
            </a:r>
          </a:p>
          <a:p>
            <a:pPr algn="just"/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algn="just"/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  Counter counter = new Counter(0);</a:t>
            </a:r>
          </a:p>
          <a:p>
            <a:pPr algn="just"/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Assert.assertNotNull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(counter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/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just"/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6" name="Rectangular Callout 5"/>
          <p:cNvSpPr/>
          <p:nvPr/>
        </p:nvSpPr>
        <p:spPr bwMode="gray">
          <a:xfrm>
            <a:off x="5221716" y="2695063"/>
            <a:ext cx="2049942" cy="523220"/>
          </a:xfrm>
          <a:prstGeom prst="wedgeRectCallout">
            <a:avLst>
              <a:gd name="adj1" fmla="val -87651"/>
              <a:gd name="adj2" fmla="val 101018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 méthode peut avoir n’importe quel nom</a:t>
            </a:r>
          </a:p>
        </p:txBody>
      </p:sp>
      <p:sp>
        <p:nvSpPr>
          <p:cNvPr id="7" name="Rectangular Callout 6"/>
          <p:cNvSpPr/>
          <p:nvPr/>
        </p:nvSpPr>
        <p:spPr bwMode="gray">
          <a:xfrm>
            <a:off x="4953064" y="4892847"/>
            <a:ext cx="2166193" cy="1938992"/>
          </a:xfrm>
          <a:prstGeom prst="wedgeRectCallout">
            <a:avLst>
              <a:gd name="adj1" fmla="val -101444"/>
              <a:gd name="adj2" fmla="val -92047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Applique une assertion </a:t>
            </a:r>
            <a:r>
              <a:rPr lang="en-GB" dirty="0" smtClean="0"/>
              <a:t>et </a:t>
            </a:r>
            <a:r>
              <a:rPr lang="en-GB" dirty="0" err="1" smtClean="0"/>
              <a:t>lève</a:t>
            </a:r>
            <a:r>
              <a:rPr lang="en-GB" dirty="0" smtClean="0"/>
              <a:t> </a:t>
            </a:r>
            <a:r>
              <a:rPr lang="en-GB" dirty="0"/>
              <a:t>une exception en cas d’échec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892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Tester avec la classe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Assert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283224"/>
          </a:xfrm>
        </p:spPr>
        <p:txBody>
          <a:bodyPr/>
          <a:lstStyle/>
          <a:p>
            <a:r>
              <a:rPr lang="fr-FR" sz="2000" noProof="0" dirty="0" smtClean="0"/>
              <a:t>Les tests utilisent les méthodes statiques de la classe </a:t>
            </a:r>
            <a:r>
              <a:rPr lang="fr-FR" sz="2000" noProof="0" dirty="0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fr-FR" sz="2000" noProof="0" dirty="0" smtClean="0"/>
              <a:t> pour faire des </a:t>
            </a:r>
            <a:r>
              <a:rPr lang="fr-FR" sz="2000" i="1" noProof="0" dirty="0" smtClean="0">
                <a:latin typeface="Century Schoolbook" pitchFamily="18" charset="0"/>
              </a:rPr>
              <a:t>assertions</a:t>
            </a:r>
          </a:p>
          <a:p>
            <a:r>
              <a:rPr lang="fr-FR" sz="2000" noProof="0" dirty="0" smtClean="0"/>
              <a:t>La forme générale </a:t>
            </a:r>
            <a:r>
              <a:rPr lang="fr-FR" sz="2000" dirty="0" smtClean="0"/>
              <a:t>est</a:t>
            </a:r>
            <a:r>
              <a:rPr lang="fr-FR" sz="2000" noProof="0" dirty="0" smtClean="0"/>
              <a:t> </a:t>
            </a:r>
            <a:r>
              <a:rPr lang="fr-FR" sz="2000" noProof="0" dirty="0" err="1" smtClean="0">
                <a:latin typeface="Courier New" pitchFamily="49" charset="0"/>
                <a:cs typeface="Courier New" pitchFamily="49" charset="0"/>
              </a:rPr>
              <a:t>Assert.assertName</a:t>
            </a:r>
            <a:r>
              <a:rPr lang="fr-FR" sz="2000" noProof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noProof="0" dirty="0" err="1" smtClean="0">
                <a:latin typeface="Courier New" pitchFamily="49" charset="0"/>
                <a:cs typeface="Courier New" pitchFamily="49" charset="0"/>
              </a:rPr>
              <a:t>expected</a:t>
            </a:r>
            <a:r>
              <a:rPr lang="fr-FR" sz="2000" noProof="0" dirty="0" smtClean="0">
                <a:latin typeface="Courier New" pitchFamily="49" charset="0"/>
                <a:cs typeface="Courier New" pitchFamily="49" charset="0"/>
              </a:rPr>
              <a:t>, actual)</a:t>
            </a:r>
          </a:p>
          <a:p>
            <a:pPr lvl="1"/>
            <a:r>
              <a:rPr lang="fr-FR" sz="1800" noProof="0" dirty="0" smtClean="0"/>
              <a:t>Sil l’assertion échoue, </a:t>
            </a:r>
            <a:r>
              <a:rPr lang="fr-FR" sz="1800" noProof="0" dirty="0" smtClean="0">
                <a:latin typeface="Courier New" pitchFamily="49" charset="0"/>
                <a:cs typeface="Courier New" pitchFamily="49" charset="0"/>
              </a:rPr>
              <a:t>AssertFailedException</a:t>
            </a:r>
            <a:r>
              <a:rPr lang="fr-FR" sz="1800" noProof="0" dirty="0" smtClean="0"/>
              <a:t> est générée</a:t>
            </a:r>
          </a:p>
          <a:p>
            <a:pPr lvl="2"/>
            <a:r>
              <a:rPr lang="fr-FR" sz="1600" noProof="0" dirty="0" smtClean="0"/>
              <a:t>Interceptée par l’infrastructure de test et affichée à l’utilisateur</a:t>
            </a:r>
          </a:p>
          <a:p>
            <a:r>
              <a:rPr lang="fr-FR" sz="2000" noProof="0" dirty="0" smtClean="0"/>
              <a:t>Les méthodes fournies comprennent</a:t>
            </a:r>
          </a:p>
          <a:p>
            <a:pPr lvl="1"/>
            <a:r>
              <a:rPr lang="fr-FR" sz="1800" noProof="0" dirty="0" err="1" smtClean="0">
                <a:latin typeface="Courier New" pitchFamily="49" charset="0"/>
                <a:cs typeface="Courier New" pitchFamily="49" charset="0"/>
              </a:rPr>
              <a:t>assertEqual</a:t>
            </a:r>
            <a:r>
              <a:rPr lang="fr-FR" sz="1800" noProof="0" dirty="0" smtClean="0">
                <a:latin typeface="Courier New" pitchFamily="49" charset="0"/>
                <a:cs typeface="Courier New" pitchFamily="49" charset="0"/>
              </a:rPr>
              <a:t>(Object</a:t>
            </a:r>
            <a:r>
              <a:rPr lang="fr-FR" sz="1800" noProof="0" dirty="0" smtClean="0">
                <a:latin typeface="Courier New" pitchFamily="49" charset="0"/>
                <a:cs typeface="Courier New" pitchFamily="49" charset="0"/>
              </a:rPr>
              <a:t>, Object)</a:t>
            </a:r>
          </a:p>
          <a:p>
            <a:pPr lvl="1"/>
            <a:r>
              <a:rPr lang="fr-FR" sz="1800" noProof="0" dirty="0" err="1" smtClean="0">
                <a:latin typeface="Courier New" pitchFamily="49" charset="0"/>
                <a:cs typeface="Courier New" pitchFamily="49" charset="0"/>
              </a:rPr>
              <a:t>assertNotEqual</a:t>
            </a:r>
            <a:r>
              <a:rPr lang="fr-FR" sz="1800" noProof="0" dirty="0" smtClean="0">
                <a:latin typeface="Courier New" pitchFamily="49" charset="0"/>
                <a:cs typeface="Courier New" pitchFamily="49" charset="0"/>
              </a:rPr>
              <a:t>(Object</a:t>
            </a:r>
            <a:r>
              <a:rPr lang="fr-FR" sz="1800" noProof="0" dirty="0" smtClean="0">
                <a:latin typeface="Courier New" pitchFamily="49" charset="0"/>
                <a:cs typeface="Courier New" pitchFamily="49" charset="0"/>
              </a:rPr>
              <a:t>, Object)</a:t>
            </a:r>
          </a:p>
          <a:p>
            <a:pPr lvl="1"/>
            <a:r>
              <a:rPr lang="fr-FR" sz="1800" noProof="0" dirty="0" err="1" smtClean="0">
                <a:latin typeface="Courier New" pitchFamily="49" charset="0"/>
                <a:cs typeface="Courier New" pitchFamily="49" charset="0"/>
              </a:rPr>
              <a:t>assertTrue</a:t>
            </a:r>
            <a:r>
              <a:rPr lang="fr-FR" sz="1800" noProof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800" noProof="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1800" noProof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800" noProof="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2259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74657020313A20577269746520746865205465737420284323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4657374696E672057697468207468652041737365727420436C61737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67572746865722056697375616C2053747564696F2054657374204174747269627574657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686F7274204379636C6573"/>
</p:tagLst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3926</TotalTime>
  <Words>578</Words>
  <Application>Microsoft Office PowerPoint</Application>
  <PresentationFormat>Affichage à l'écran (4:3)</PresentationFormat>
  <Paragraphs>99</Paragraphs>
  <Slides>13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cvc</vt:lpstr>
      <vt:lpstr>Test Driven Development</vt:lpstr>
      <vt:lpstr>C'est quoi les tests unitaires ?</vt:lpstr>
      <vt:lpstr>Wikipedia</vt:lpstr>
      <vt:lpstr>Origines</vt:lpstr>
      <vt:lpstr>Utilité</vt:lpstr>
      <vt:lpstr>A quoi ca sert ?</vt:lpstr>
      <vt:lpstr>Créer un projet de tests</vt:lpstr>
      <vt:lpstr>Étape 1 : Écrire le test (C#)</vt:lpstr>
      <vt:lpstr>Tester avec la classe Assert</vt:lpstr>
      <vt:lpstr>Les 3 A</vt:lpstr>
      <vt:lpstr>Le test doit être unitaire</vt:lpstr>
      <vt:lpstr>Autres annotations</vt:lpstr>
      <vt:lpstr>Cycles courts</vt:lpstr>
    </vt:vector>
  </TitlesOfParts>
  <Company>jkhjkjkh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205</cp:revision>
  <dcterms:created xsi:type="dcterms:W3CDTF">2000-04-10T19:33:12Z</dcterms:created>
  <dcterms:modified xsi:type="dcterms:W3CDTF">2015-03-16T20:56:30Z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