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8"/>
  </p:notesMasterIdLst>
  <p:handoutMasterIdLst>
    <p:handoutMasterId r:id="rId19"/>
  </p:handoutMasterIdLst>
  <p:sldIdLst>
    <p:sldId id="264" r:id="rId2"/>
    <p:sldId id="266" r:id="rId3"/>
    <p:sldId id="306" r:id="rId4"/>
    <p:sldId id="267" r:id="rId5"/>
    <p:sldId id="300" r:id="rId6"/>
    <p:sldId id="305" r:id="rId7"/>
    <p:sldId id="270" r:id="rId8"/>
    <p:sldId id="271" r:id="rId9"/>
    <p:sldId id="276" r:id="rId10"/>
    <p:sldId id="307" r:id="rId11"/>
    <p:sldId id="308" r:id="rId12"/>
    <p:sldId id="309" r:id="rId13"/>
    <p:sldId id="310" r:id="rId14"/>
    <p:sldId id="311" r:id="rId15"/>
    <p:sldId id="313" r:id="rId16"/>
    <p:sldId id="314" r:id="rId17"/>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0" d="100"/>
          <a:sy n="70" d="100"/>
        </p:scale>
        <p:origin x="13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1956" y="-2892"/>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Rot="1" noChangeAspect="1" noChangeArrowheads="1" noTextEdit="1"/>
          </p:cNvSpPr>
          <p:nvPr>
            <p:ph type="sldImg"/>
          </p:nvPr>
        </p:nvSpPr>
        <p:spPr>
          <a:xfrm>
            <a:off x="877888" y="733425"/>
            <a:ext cx="4892675" cy="3670300"/>
          </a:xfrm>
          <a:ln/>
        </p:spPr>
      </p:sp>
      <p:sp>
        <p:nvSpPr>
          <p:cNvPr id="355331" name="Rectangle 3"/>
          <p:cNvSpPr>
            <a:spLocks noGrp="1" noChangeArrowheads="1"/>
          </p:cNvSpPr>
          <p:nvPr>
            <p:ph type="body" idx="1"/>
          </p:nvPr>
        </p:nvSpPr>
        <p:spPr/>
        <p:txBody>
          <a:bodyPr/>
          <a:lstStyle/>
          <a:p>
            <a:r>
              <a:rPr lang="en-US" altLang="fr-FR"/>
              <a:t>&lt;ipf&gt;R,20: Java Web Application Frameworks&lt;/ipf&gt;</a:t>
            </a:r>
          </a:p>
          <a:p>
            <a:r>
              <a:rPr lang="en-US" altLang="fr-FR"/>
              <a:t>If you’ve worked on a big servlet/JSP project before, then you probably created your own custom framework. If so, then share your experience. Do you really want to do all of the low-level plumbing again? Also, think in terms of a new developer joining the team, for example a contractor. Using a custom framework, you’d have to provide ramp-up time for the developer to get his/her head around the API. However, if you’re using a standard framework such as Struts, then you can hire a Struts web developer and save on the ramp up time. This not only applies to Struts, if 12 months from now the industry is using JavaServer Faces, then the same argument applies.</a:t>
            </a:r>
          </a:p>
          <a:p>
            <a:endParaRPr lang="en-US" altLang="fr-FR"/>
          </a:p>
        </p:txBody>
      </p:sp>
    </p:spTree>
    <p:extLst>
      <p:ext uri="{BB962C8B-B14F-4D97-AF65-F5344CB8AC3E}">
        <p14:creationId xmlns:p14="http://schemas.microsoft.com/office/powerpoint/2010/main" val="3092712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Rot="1" noChangeAspect="1" noChangeArrowheads="1" noTextEdit="1"/>
          </p:cNvSpPr>
          <p:nvPr>
            <p:ph type="sldImg"/>
          </p:nvPr>
        </p:nvSpPr>
        <p:spPr>
          <a:xfrm>
            <a:off x="877888" y="733425"/>
            <a:ext cx="4892675" cy="3670300"/>
          </a:xfrm>
          <a:ln/>
        </p:spPr>
      </p:sp>
      <p:sp>
        <p:nvSpPr>
          <p:cNvPr id="359427" name="Rectangle 3"/>
          <p:cNvSpPr>
            <a:spLocks noGrp="1" noChangeArrowheads="1"/>
          </p:cNvSpPr>
          <p:nvPr>
            <p:ph type="body" idx="1"/>
          </p:nvPr>
        </p:nvSpPr>
        <p:spPr/>
        <p:txBody>
          <a:bodyPr/>
          <a:lstStyle/>
          <a:p>
            <a:r>
              <a:rPr lang="en-US" altLang="fr-FR"/>
              <a:t>&lt;ipf&gt;R,24: Struts Architecture&lt;/ipf&gt;</a:t>
            </a:r>
          </a:p>
          <a:p>
            <a:r>
              <a:rPr lang="en-US" altLang="fr-FR"/>
              <a:t>Very high-level explanation. There are a number of low-level actions that occur (form beans, i18n, etc...), but I don’t want to muddy the waters now.</a:t>
            </a:r>
          </a:p>
          <a:p>
            <a:endParaRPr lang="en-US" altLang="fr-FR"/>
          </a:p>
          <a:p>
            <a:r>
              <a:rPr lang="en-US" altLang="fr-FR"/>
              <a:t>A common pitfall for new Struts developers is the “Model”. It is important to state that Struts does not provide a data model implementation. It is up to the developer. A number of early articles on Struts incorrectly labeled the Action class as the model...this is incorrect. The Action class is associated with the controller. Also the ActionForm beans are closer to the View than anything else. So be prepared if a student shows you an article where the “author” states the Action is the model. If you read the books in the reading list, they all agree that the Struts does not provide a model implementation.</a:t>
            </a:r>
          </a:p>
          <a:p>
            <a:endParaRPr lang="en-US" altLang="fr-FR"/>
          </a:p>
        </p:txBody>
      </p:sp>
    </p:spTree>
    <p:extLst>
      <p:ext uri="{BB962C8B-B14F-4D97-AF65-F5344CB8AC3E}">
        <p14:creationId xmlns:p14="http://schemas.microsoft.com/office/powerpoint/2010/main" val="554321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79388" y="160338"/>
            <a:ext cx="7793037" cy="725487"/>
          </a:xfrm>
        </p:spPr>
        <p:txBody>
          <a:bodyPr/>
          <a:lstStyle/>
          <a:p>
            <a:r>
              <a:rPr lang="fr-FR" smtClean="0"/>
              <a:t>Modifiez le style du titre</a:t>
            </a:r>
            <a:endParaRPr lang="fr-FR"/>
          </a:p>
        </p:txBody>
      </p:sp>
      <p:sp>
        <p:nvSpPr>
          <p:cNvPr id="3" name="Espace réservé du texte 2"/>
          <p:cNvSpPr>
            <a:spLocks noGrp="1"/>
          </p:cNvSpPr>
          <p:nvPr>
            <p:ph type="body" sz="half" idx="1"/>
          </p:nvPr>
        </p:nvSpPr>
        <p:spPr>
          <a:xfrm>
            <a:off x="279400" y="1312863"/>
            <a:ext cx="4222750" cy="12668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54550" y="1312863"/>
            <a:ext cx="4224338" cy="12668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231266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smtClean="0"/>
              <a:t>Angular</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smtClean="0"/>
              <a:t>Chapitre 1</a:t>
            </a:r>
          </a:p>
          <a:p>
            <a:pPr eaLnBrk="1" hangingPunct="1"/>
            <a:r>
              <a:rPr lang="fr-FR" altLang="fr-FR" dirty="0" smtClean="0"/>
              <a:t>Introduction</a:t>
            </a:r>
          </a:p>
        </p:txBody>
      </p:sp>
      <p:pic>
        <p:nvPicPr>
          <p:cNvPr id="3" name="Image 2"/>
          <p:cNvPicPr>
            <a:picLocks noChangeAspect="1"/>
          </p:cNvPicPr>
          <p:nvPr/>
        </p:nvPicPr>
        <p:blipFill>
          <a:blip r:embed="rId2"/>
          <a:stretch>
            <a:fillRect/>
          </a:stretch>
        </p:blipFill>
        <p:spPr>
          <a:xfrm>
            <a:off x="2699792" y="1844824"/>
            <a:ext cx="1524000" cy="1695450"/>
          </a:xfrm>
          <a:prstGeom prst="rect">
            <a:avLst/>
          </a:prstGeom>
        </p:spPr>
      </p:pic>
      <p:sp>
        <p:nvSpPr>
          <p:cNvPr id="6" name="Rectangle 5"/>
          <p:cNvSpPr txBox="1">
            <a:spLocks noChangeArrowheads="1"/>
          </p:cNvSpPr>
          <p:nvPr/>
        </p:nvSpPr>
        <p:spPr bwMode="auto">
          <a:xfrm>
            <a:off x="1763688" y="2564904"/>
            <a:ext cx="6400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tx1"/>
              </a:buClr>
              <a:buFont typeface="Monotype Sorts" pitchFamily="2" charset="2"/>
              <a:buNone/>
              <a:defRPr sz="2800">
                <a:solidFill>
                  <a:schemeClr val="tx1"/>
                </a:solidFill>
                <a:latin typeface="+mn-lt"/>
                <a:ea typeface="+mn-ea"/>
                <a:cs typeface="+mn-cs"/>
              </a:defRPr>
            </a:lvl1pPr>
            <a:lvl2pPr marL="457200" indent="0" algn="ctr" rtl="0" eaLnBrk="0" fontAlgn="base" hangingPunct="0">
              <a:spcBef>
                <a:spcPct val="20000"/>
              </a:spcBef>
              <a:spcAft>
                <a:spcPct val="0"/>
              </a:spcAft>
              <a:buNone/>
              <a:defRPr sz="2400">
                <a:solidFill>
                  <a:schemeClr val="tx1"/>
                </a:solidFill>
                <a:latin typeface="+mn-lt"/>
              </a:defRPr>
            </a:lvl2pPr>
            <a:lvl3pPr marL="914400" indent="0" algn="ctr" rtl="0" eaLnBrk="0" fontAlgn="base" hangingPunct="0">
              <a:spcBef>
                <a:spcPct val="20000"/>
              </a:spcBef>
              <a:spcAft>
                <a:spcPct val="0"/>
              </a:spcAft>
              <a:buNone/>
              <a:defRPr sz="2000">
                <a:solidFill>
                  <a:schemeClr val="tx1"/>
                </a:solidFill>
                <a:latin typeface="+mn-lt"/>
              </a:defRPr>
            </a:lvl3pPr>
            <a:lvl4pPr marL="1371600" indent="0" algn="ctr" rtl="0" eaLnBrk="0" fontAlgn="base" hangingPunct="0">
              <a:spcBef>
                <a:spcPct val="20000"/>
              </a:spcBef>
              <a:spcAft>
                <a:spcPct val="0"/>
              </a:spcAft>
              <a:buNone/>
              <a:defRPr>
                <a:solidFill>
                  <a:schemeClr val="tx1"/>
                </a:solidFill>
                <a:latin typeface="+mn-lt"/>
              </a:defRPr>
            </a:lvl4pPr>
            <a:lvl5pPr marL="1828800" indent="0" algn="ctr" rtl="0" eaLnBrk="0" fontAlgn="base" hangingPunct="0">
              <a:spcBef>
                <a:spcPct val="20000"/>
              </a:spcBef>
              <a:spcAft>
                <a:spcPct val="0"/>
              </a:spcAft>
              <a:buNone/>
              <a:defRPr sz="1600">
                <a:solidFill>
                  <a:schemeClr val="tx1"/>
                </a:solidFill>
                <a:latin typeface="+mn-lt"/>
              </a:defRPr>
            </a:lvl5pPr>
            <a:lvl6pPr marL="2286000" indent="0" algn="ctr" rtl="0" fontAlgn="base">
              <a:spcBef>
                <a:spcPct val="20000"/>
              </a:spcBef>
              <a:spcAft>
                <a:spcPct val="0"/>
              </a:spcAft>
              <a:buNone/>
              <a:defRPr sz="1600">
                <a:solidFill>
                  <a:schemeClr val="tx1"/>
                </a:solidFill>
                <a:latin typeface="+mn-lt"/>
              </a:defRPr>
            </a:lvl6pPr>
            <a:lvl7pPr marL="2743200" indent="0" algn="ctr" rtl="0" fontAlgn="base">
              <a:spcBef>
                <a:spcPct val="20000"/>
              </a:spcBef>
              <a:spcAft>
                <a:spcPct val="0"/>
              </a:spcAft>
              <a:buNone/>
              <a:defRPr sz="1600">
                <a:solidFill>
                  <a:schemeClr val="tx1"/>
                </a:solidFill>
                <a:latin typeface="+mn-lt"/>
              </a:defRPr>
            </a:lvl7pPr>
            <a:lvl8pPr marL="3200400" indent="0" algn="ctr" rtl="0" fontAlgn="base">
              <a:spcBef>
                <a:spcPct val="20000"/>
              </a:spcBef>
              <a:spcAft>
                <a:spcPct val="0"/>
              </a:spcAft>
              <a:buNone/>
              <a:defRPr sz="1600">
                <a:solidFill>
                  <a:schemeClr val="tx1"/>
                </a:solidFill>
                <a:latin typeface="+mn-lt"/>
              </a:defRPr>
            </a:lvl8pPr>
            <a:lvl9pPr marL="3657600" indent="0" algn="ctr" rtl="0" fontAlgn="base">
              <a:spcBef>
                <a:spcPct val="20000"/>
              </a:spcBef>
              <a:spcAft>
                <a:spcPct val="0"/>
              </a:spcAft>
              <a:buNone/>
              <a:defRPr sz="1600">
                <a:solidFill>
                  <a:schemeClr val="tx1"/>
                </a:solidFill>
                <a:latin typeface="+mn-lt"/>
              </a:defRPr>
            </a:lvl9pPr>
          </a:lstStyle>
          <a:p>
            <a:pPr eaLnBrk="1" hangingPunct="1"/>
            <a:r>
              <a:rPr lang="fr-FR" altLang="fr-FR" sz="4000" kern="0" dirty="0" err="1" smtClean="0"/>
              <a:t>ngular</a:t>
            </a:r>
            <a:endParaRPr lang="fr-FR" altLang="fr-FR" sz="4000" kern="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 quoi a-t-on besoin ?</a:t>
            </a:r>
            <a:endParaRPr lang="fr-FR" dirty="0"/>
          </a:p>
        </p:txBody>
      </p:sp>
      <p:sp>
        <p:nvSpPr>
          <p:cNvPr id="3" name="Espace réservé du contenu 2"/>
          <p:cNvSpPr>
            <a:spLocks noGrp="1"/>
          </p:cNvSpPr>
          <p:nvPr>
            <p:ph idx="1"/>
          </p:nvPr>
        </p:nvSpPr>
        <p:spPr/>
        <p:txBody>
          <a:bodyPr/>
          <a:lstStyle/>
          <a:p>
            <a:r>
              <a:rPr lang="fr-FR" dirty="0" smtClean="0"/>
              <a:t>HTML 5</a:t>
            </a:r>
          </a:p>
          <a:p>
            <a:r>
              <a:rPr lang="fr-FR" dirty="0" smtClean="0"/>
              <a:t>CSS 3</a:t>
            </a:r>
          </a:p>
          <a:p>
            <a:r>
              <a:rPr lang="fr-FR" dirty="0" err="1" smtClean="0"/>
              <a:t>Typescript</a:t>
            </a:r>
            <a:endParaRPr lang="fr-FR" dirty="0" smtClean="0"/>
          </a:p>
          <a:p>
            <a:r>
              <a:rPr lang="fr-FR" dirty="0" smtClean="0"/>
              <a:t>Node.js</a:t>
            </a:r>
            <a:endParaRPr lang="fr-FR" dirty="0"/>
          </a:p>
        </p:txBody>
      </p:sp>
    </p:spTree>
    <p:extLst>
      <p:ext uri="{BB962C8B-B14F-4D97-AF65-F5344CB8AC3E}">
        <p14:creationId xmlns:p14="http://schemas.microsoft.com/office/powerpoint/2010/main" val="3038190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Différences entre </a:t>
            </a:r>
            <a:r>
              <a:rPr lang="fr-FR" dirty="0" err="1" smtClean="0"/>
              <a:t>Angular</a:t>
            </a:r>
            <a:r>
              <a:rPr lang="fr-FR" dirty="0" smtClean="0"/>
              <a:t> JS &amp; </a:t>
            </a:r>
            <a:r>
              <a:rPr lang="fr-FR" dirty="0" err="1" smtClean="0"/>
              <a:t>Angular</a:t>
            </a:r>
            <a:endParaRPr lang="fr-FR" dirty="0"/>
          </a:p>
        </p:txBody>
      </p:sp>
      <p:sp>
        <p:nvSpPr>
          <p:cNvPr id="3" name="Espace réservé du contenu 2"/>
          <p:cNvSpPr>
            <a:spLocks noGrp="1"/>
          </p:cNvSpPr>
          <p:nvPr>
            <p:ph idx="1"/>
          </p:nvPr>
        </p:nvSpPr>
        <p:spPr/>
        <p:txBody>
          <a:bodyPr/>
          <a:lstStyle/>
          <a:p>
            <a:r>
              <a:rPr lang="fr-FR" dirty="0" smtClean="0"/>
              <a:t>+ rapide</a:t>
            </a:r>
          </a:p>
          <a:p>
            <a:r>
              <a:rPr lang="fr-FR" dirty="0" smtClean="0"/>
              <a:t>Composants</a:t>
            </a:r>
          </a:p>
          <a:p>
            <a:pPr lvl="1"/>
            <a:r>
              <a:rPr lang="fr-FR" dirty="0" smtClean="0"/>
              <a:t>Au lieu des scopes, contrôleurs</a:t>
            </a:r>
          </a:p>
          <a:p>
            <a:r>
              <a:rPr lang="fr-FR" dirty="0" smtClean="0"/>
              <a:t>Custom directives plus simples</a:t>
            </a:r>
          </a:p>
          <a:p>
            <a:r>
              <a:rPr lang="fr-FR" dirty="0" smtClean="0"/>
              <a:t>Data binding différent</a:t>
            </a:r>
          </a:p>
          <a:p>
            <a:r>
              <a:rPr lang="fr-FR" dirty="0" smtClean="0"/>
              <a:t>POO</a:t>
            </a:r>
          </a:p>
          <a:p>
            <a:r>
              <a:rPr lang="fr-FR" dirty="0" smtClean="0"/>
              <a:t>ES 6 et </a:t>
            </a:r>
            <a:r>
              <a:rPr lang="fr-FR" dirty="0" err="1" smtClean="0"/>
              <a:t>Typescript</a:t>
            </a:r>
            <a:endParaRPr lang="fr-FR" dirty="0" smtClean="0"/>
          </a:p>
          <a:p>
            <a:pPr lvl="1"/>
            <a:endParaRPr lang="fr-FR" dirty="0"/>
          </a:p>
        </p:txBody>
      </p:sp>
    </p:spTree>
    <p:extLst>
      <p:ext uri="{BB962C8B-B14F-4D97-AF65-F5344CB8AC3E}">
        <p14:creationId xmlns:p14="http://schemas.microsoft.com/office/powerpoint/2010/main" val="40906782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 langage ?</a:t>
            </a:r>
            <a:endParaRPr lang="fr-FR" dirty="0"/>
          </a:p>
        </p:txBody>
      </p:sp>
      <p:sp>
        <p:nvSpPr>
          <p:cNvPr id="3" name="Espace réservé du contenu 2"/>
          <p:cNvSpPr>
            <a:spLocks noGrp="1"/>
          </p:cNvSpPr>
          <p:nvPr>
            <p:ph idx="1"/>
          </p:nvPr>
        </p:nvSpPr>
        <p:spPr/>
        <p:txBody>
          <a:bodyPr/>
          <a:lstStyle/>
          <a:p>
            <a:r>
              <a:rPr lang="fr-FR" dirty="0" err="1" smtClean="0"/>
              <a:t>Javascript</a:t>
            </a:r>
            <a:r>
              <a:rPr lang="fr-FR" dirty="0" smtClean="0"/>
              <a:t> 6</a:t>
            </a:r>
          </a:p>
          <a:p>
            <a:pPr lvl="1"/>
            <a:r>
              <a:rPr lang="fr-FR" dirty="0" smtClean="0"/>
              <a:t>Est une implémentation de </a:t>
            </a:r>
            <a:r>
              <a:rPr lang="fr-FR" dirty="0" err="1" smtClean="0"/>
              <a:t>ECMAScript</a:t>
            </a:r>
            <a:r>
              <a:rPr lang="fr-FR" dirty="0" smtClean="0"/>
              <a:t> 6 (ES 6)</a:t>
            </a:r>
          </a:p>
          <a:p>
            <a:pPr lvl="1"/>
            <a:r>
              <a:rPr lang="fr-FR" dirty="0"/>
              <a:t>Incompatible avec certains </a:t>
            </a:r>
            <a:r>
              <a:rPr lang="fr-FR" dirty="0" smtClean="0"/>
              <a:t>navigateur</a:t>
            </a:r>
          </a:p>
          <a:p>
            <a:pPr lvl="1"/>
            <a:r>
              <a:rPr lang="fr-FR" dirty="0" smtClean="0"/>
              <a:t>OO</a:t>
            </a:r>
          </a:p>
          <a:p>
            <a:pPr lvl="1"/>
            <a:endParaRPr lang="fr-FR" dirty="0"/>
          </a:p>
          <a:p>
            <a:pPr lvl="1"/>
            <a:endParaRPr lang="fr-FR" dirty="0" smtClean="0"/>
          </a:p>
          <a:p>
            <a:pPr lvl="1"/>
            <a:endParaRPr lang="fr-FR" dirty="0"/>
          </a:p>
          <a:p>
            <a:r>
              <a:rPr lang="fr-FR" dirty="0" err="1" smtClean="0"/>
              <a:t>Typescript</a:t>
            </a:r>
            <a:endParaRPr lang="fr-FR" dirty="0" smtClean="0"/>
          </a:p>
          <a:p>
            <a:pPr lvl="1"/>
            <a:r>
              <a:rPr lang="fr-FR" dirty="0" smtClean="0"/>
              <a:t>Conseillé</a:t>
            </a:r>
          </a:p>
          <a:p>
            <a:pPr lvl="1"/>
            <a:endParaRPr lang="fr-FR" dirty="0" smtClean="0"/>
          </a:p>
          <a:p>
            <a:pPr lvl="1"/>
            <a:endParaRPr lang="fr-FR" dirty="0"/>
          </a:p>
        </p:txBody>
      </p:sp>
      <p:pic>
        <p:nvPicPr>
          <p:cNvPr id="4" name="Image 3"/>
          <p:cNvPicPr>
            <a:picLocks noChangeAspect="1"/>
          </p:cNvPicPr>
          <p:nvPr/>
        </p:nvPicPr>
        <p:blipFill>
          <a:blip r:embed="rId2"/>
          <a:stretch>
            <a:fillRect/>
          </a:stretch>
        </p:blipFill>
        <p:spPr>
          <a:xfrm>
            <a:off x="3635896" y="3140968"/>
            <a:ext cx="967730" cy="986340"/>
          </a:xfrm>
          <a:prstGeom prst="rect">
            <a:avLst/>
          </a:prstGeom>
        </p:spPr>
      </p:pic>
    </p:spTree>
    <p:extLst>
      <p:ext uri="{BB962C8B-B14F-4D97-AF65-F5344CB8AC3E}">
        <p14:creationId xmlns:p14="http://schemas.microsoft.com/office/powerpoint/2010/main" val="4254997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Transpilation</a:t>
            </a:r>
            <a:endParaRPr lang="fr-FR" dirty="0"/>
          </a:p>
        </p:txBody>
      </p:sp>
      <p:sp>
        <p:nvSpPr>
          <p:cNvPr id="3" name="Espace réservé du contenu 2"/>
          <p:cNvSpPr>
            <a:spLocks noGrp="1"/>
          </p:cNvSpPr>
          <p:nvPr>
            <p:ph idx="1"/>
          </p:nvPr>
        </p:nvSpPr>
        <p:spPr/>
        <p:txBody>
          <a:bodyPr/>
          <a:lstStyle/>
          <a:p>
            <a:r>
              <a:rPr lang="fr-FR" dirty="0" smtClean="0"/>
              <a:t>Convertit JS 6 en JS 4</a:t>
            </a:r>
          </a:p>
          <a:p>
            <a:r>
              <a:rPr lang="fr-FR" dirty="0" smtClean="0"/>
              <a:t>Convertit TS en JS 4</a:t>
            </a:r>
          </a:p>
          <a:p>
            <a:r>
              <a:rPr lang="fr-FR" dirty="0" smtClean="0"/>
              <a:t>Google propose </a:t>
            </a:r>
            <a:r>
              <a:rPr lang="fr-FR" dirty="0" err="1" smtClean="0"/>
              <a:t>TypeScript</a:t>
            </a:r>
            <a:r>
              <a:rPr lang="fr-FR" dirty="0" smtClean="0"/>
              <a:t> par défaut</a:t>
            </a:r>
          </a:p>
          <a:p>
            <a:endParaRPr lang="fr-FR" dirty="0"/>
          </a:p>
        </p:txBody>
      </p:sp>
      <p:pic>
        <p:nvPicPr>
          <p:cNvPr id="5" name="Image 4"/>
          <p:cNvPicPr>
            <a:picLocks noChangeAspect="1"/>
          </p:cNvPicPr>
          <p:nvPr/>
        </p:nvPicPr>
        <p:blipFill>
          <a:blip r:embed="rId2"/>
          <a:stretch>
            <a:fillRect/>
          </a:stretch>
        </p:blipFill>
        <p:spPr>
          <a:xfrm>
            <a:off x="963952" y="4221088"/>
            <a:ext cx="7197170" cy="2010147"/>
          </a:xfrm>
          <a:prstGeom prst="rect">
            <a:avLst/>
          </a:prstGeom>
        </p:spPr>
      </p:pic>
    </p:spTree>
    <p:extLst>
      <p:ext uri="{BB962C8B-B14F-4D97-AF65-F5344CB8AC3E}">
        <p14:creationId xmlns:p14="http://schemas.microsoft.com/office/powerpoint/2010/main" val="803356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err="1"/>
              <a:t>TypeScript</a:t>
            </a:r>
            <a:r>
              <a:rPr lang="fr-FR" dirty="0"/>
              <a:t> est un langage </a:t>
            </a:r>
            <a:r>
              <a:rPr lang="fr-FR" dirty="0" smtClean="0"/>
              <a:t>open-source </a:t>
            </a:r>
            <a:r>
              <a:rPr lang="fr-FR" dirty="0"/>
              <a:t>développé par </a:t>
            </a:r>
            <a:r>
              <a:rPr lang="fr-FR" dirty="0" smtClean="0"/>
              <a:t>Microsoft</a:t>
            </a:r>
          </a:p>
          <a:p>
            <a:r>
              <a:rPr lang="fr-FR" dirty="0" smtClean="0"/>
              <a:t>C'est </a:t>
            </a:r>
            <a:r>
              <a:rPr lang="fr-FR" dirty="0"/>
              <a:t>un sur-ensemble de </a:t>
            </a:r>
            <a:r>
              <a:rPr lang="fr-FR" dirty="0" smtClean="0"/>
              <a:t>JavaScript</a:t>
            </a:r>
          </a:p>
          <a:p>
            <a:r>
              <a:rPr lang="fr-FR" dirty="0" smtClean="0"/>
              <a:t>Le </a:t>
            </a:r>
            <a:r>
              <a:rPr lang="fr-FR" dirty="0"/>
              <a:t>code </a:t>
            </a:r>
            <a:r>
              <a:rPr lang="fr-FR" dirty="0" err="1"/>
              <a:t>TypeScript</a:t>
            </a:r>
            <a:r>
              <a:rPr lang="fr-FR" dirty="0"/>
              <a:t> est </a:t>
            </a:r>
            <a:r>
              <a:rPr lang="fr-FR" dirty="0" err="1" smtClean="0"/>
              <a:t>transpilé</a:t>
            </a:r>
            <a:r>
              <a:rPr lang="fr-FR" dirty="0" smtClean="0"/>
              <a:t> </a:t>
            </a:r>
            <a:r>
              <a:rPr lang="fr-FR" dirty="0"/>
              <a:t>en JavaScript, pouvant ainsi être interprété par n'importe quel navigateur web ou moteur </a:t>
            </a:r>
            <a:r>
              <a:rPr lang="fr-FR" dirty="0" smtClean="0"/>
              <a:t>JavaScript</a:t>
            </a:r>
          </a:p>
          <a:p>
            <a:r>
              <a:rPr lang="fr-FR" dirty="0" smtClean="0"/>
              <a:t>Il </a:t>
            </a:r>
            <a:r>
              <a:rPr lang="fr-FR" dirty="0"/>
              <a:t>a été </a:t>
            </a:r>
            <a:r>
              <a:rPr lang="fr-FR" dirty="0" err="1"/>
              <a:t>cocréé</a:t>
            </a:r>
            <a:r>
              <a:rPr lang="fr-FR" dirty="0"/>
              <a:t> par Anders </a:t>
            </a:r>
            <a:r>
              <a:rPr lang="fr-FR" dirty="0" err="1"/>
              <a:t>Hejlsberg</a:t>
            </a:r>
            <a:r>
              <a:rPr lang="fr-FR" dirty="0"/>
              <a:t>, principal inventeur de C</a:t>
            </a:r>
            <a:r>
              <a:rPr lang="fr-FR" dirty="0" smtClean="0"/>
              <a:t>#</a:t>
            </a:r>
            <a:endParaRPr lang="fr-FR" dirty="0"/>
          </a:p>
          <a:p>
            <a:r>
              <a:rPr lang="fr-FR" dirty="0" err="1"/>
              <a:t>TypeScript</a:t>
            </a:r>
            <a:r>
              <a:rPr lang="fr-FR" dirty="0"/>
              <a:t> permet un typage </a:t>
            </a:r>
            <a:r>
              <a:rPr lang="fr-FR" dirty="0" smtClean="0"/>
              <a:t>fort et OO</a:t>
            </a:r>
          </a:p>
          <a:p>
            <a:r>
              <a:rPr lang="fr-FR" dirty="0" smtClean="0"/>
              <a:t>Il </a:t>
            </a:r>
            <a:r>
              <a:rPr lang="fr-FR" dirty="0"/>
              <a:t>supporte la spécification </a:t>
            </a:r>
            <a:r>
              <a:rPr lang="fr-FR" dirty="0" err="1"/>
              <a:t>ECMAScript</a:t>
            </a:r>
            <a:r>
              <a:rPr lang="fr-FR" dirty="0"/>
              <a:t> 6</a:t>
            </a:r>
          </a:p>
        </p:txBody>
      </p:sp>
      <p:pic>
        <p:nvPicPr>
          <p:cNvPr id="1026"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94196"/>
            <a:ext cx="2381250" cy="581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832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Les navigateurs ne connaissent pas TS</a:t>
            </a:r>
          </a:p>
          <a:p>
            <a:r>
              <a:rPr lang="fr-FR" dirty="0" smtClean="0"/>
              <a:t>2 solutions</a:t>
            </a:r>
          </a:p>
          <a:p>
            <a:pPr lvl="1"/>
            <a:r>
              <a:rPr lang="fr-FR" dirty="0" err="1" smtClean="0"/>
              <a:t>Transpilation</a:t>
            </a:r>
            <a:r>
              <a:rPr lang="fr-FR" dirty="0" smtClean="0"/>
              <a:t> dans le navigateur (facile à débugger)</a:t>
            </a:r>
          </a:p>
          <a:p>
            <a:pPr lvl="1"/>
            <a:r>
              <a:rPr lang="fr-FR" dirty="0" err="1" smtClean="0"/>
              <a:t>Transpilation</a:t>
            </a:r>
            <a:r>
              <a:rPr lang="fr-FR" dirty="0" smtClean="0"/>
              <a:t> coté serveur (rapide en production)</a:t>
            </a:r>
          </a:p>
          <a:p>
            <a:pPr lvl="1"/>
            <a:endParaRPr lang="fr-FR" dirty="0"/>
          </a:p>
        </p:txBody>
      </p:sp>
      <p:pic>
        <p:nvPicPr>
          <p:cNvPr id="1026"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94196"/>
            <a:ext cx="2381250" cy="581026"/>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p:cNvPicPr>
            <a:picLocks noChangeAspect="1"/>
          </p:cNvPicPr>
          <p:nvPr/>
        </p:nvPicPr>
        <p:blipFill>
          <a:blip r:embed="rId3"/>
          <a:stretch>
            <a:fillRect/>
          </a:stretch>
        </p:blipFill>
        <p:spPr>
          <a:xfrm>
            <a:off x="468677" y="3582775"/>
            <a:ext cx="8187719" cy="2903215"/>
          </a:xfrm>
          <a:prstGeom prst="rect">
            <a:avLst/>
          </a:prstGeom>
        </p:spPr>
      </p:pic>
    </p:spTree>
    <p:extLst>
      <p:ext uri="{BB962C8B-B14F-4D97-AF65-F5344CB8AC3E}">
        <p14:creationId xmlns:p14="http://schemas.microsoft.com/office/powerpoint/2010/main" val="11509511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IDE</a:t>
            </a:r>
            <a:endParaRPr lang="fr-FR" dirty="0"/>
          </a:p>
        </p:txBody>
      </p:sp>
      <p:sp>
        <p:nvSpPr>
          <p:cNvPr id="3" name="Espace réservé du contenu 2"/>
          <p:cNvSpPr>
            <a:spLocks noGrp="1"/>
          </p:cNvSpPr>
          <p:nvPr>
            <p:ph idx="1"/>
          </p:nvPr>
        </p:nvSpPr>
        <p:spPr/>
        <p:txBody>
          <a:bodyPr/>
          <a:lstStyle/>
          <a:p>
            <a:r>
              <a:rPr lang="fr-FR" dirty="0" smtClean="0"/>
              <a:t>Conseillés</a:t>
            </a:r>
          </a:p>
          <a:p>
            <a:pPr lvl="1"/>
            <a:r>
              <a:rPr lang="fr-FR" dirty="0" err="1" smtClean="0"/>
              <a:t>Atom</a:t>
            </a:r>
            <a:endParaRPr lang="fr-FR" dirty="0" smtClean="0"/>
          </a:p>
          <a:p>
            <a:pPr lvl="1"/>
            <a:r>
              <a:rPr lang="fr-FR" dirty="0" smtClean="0"/>
              <a:t>VS Code</a:t>
            </a:r>
          </a:p>
          <a:p>
            <a:pPr lvl="1"/>
            <a:r>
              <a:rPr lang="fr-FR" dirty="0" smtClean="0"/>
              <a:t>Visual Studio</a:t>
            </a:r>
          </a:p>
          <a:p>
            <a:r>
              <a:rPr lang="fr-FR" dirty="0" smtClean="0"/>
              <a:t>Moins conseillés</a:t>
            </a:r>
          </a:p>
          <a:p>
            <a:pPr lvl="1"/>
            <a:r>
              <a:rPr lang="fr-FR" dirty="0" err="1" smtClean="0"/>
              <a:t>IntelliJ</a:t>
            </a:r>
            <a:r>
              <a:rPr lang="fr-FR" dirty="0" smtClean="0"/>
              <a:t> (ou </a:t>
            </a:r>
            <a:r>
              <a:rPr lang="fr-FR" dirty="0" err="1" smtClean="0"/>
              <a:t>WebStom</a:t>
            </a:r>
            <a:r>
              <a:rPr lang="fr-FR" dirty="0" smtClean="0"/>
              <a:t>) version payante</a:t>
            </a:r>
          </a:p>
          <a:p>
            <a:pPr lvl="1"/>
            <a:r>
              <a:rPr lang="fr-FR" smtClean="0"/>
              <a:t>Eclipse</a:t>
            </a:r>
            <a:endParaRPr lang="fr-FR" dirty="0"/>
          </a:p>
        </p:txBody>
      </p:sp>
    </p:spTree>
    <p:extLst>
      <p:ext uri="{BB962C8B-B14F-4D97-AF65-F5344CB8AC3E}">
        <p14:creationId xmlns:p14="http://schemas.microsoft.com/office/powerpoint/2010/main" val="2640496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187450" y="12700"/>
            <a:ext cx="7829550" cy="1143000"/>
          </a:xfrm>
        </p:spPr>
        <p:txBody>
          <a:bodyPr/>
          <a:lstStyle/>
          <a:p>
            <a:r>
              <a:rPr lang="fr-FR" altLang="fr-FR" dirty="0"/>
              <a:t>Super </a:t>
            </a:r>
            <a:r>
              <a:rPr lang="fr-FR" altLang="fr-FR" dirty="0" err="1"/>
              <a:t>Heroic</a:t>
            </a:r>
            <a:r>
              <a:rPr lang="fr-FR" altLang="fr-FR" dirty="0"/>
              <a:t> MVW </a:t>
            </a:r>
            <a:r>
              <a:rPr lang="fr-FR" altLang="fr-FR" dirty="0" smtClean="0"/>
              <a:t>Framework</a:t>
            </a:r>
          </a:p>
        </p:txBody>
      </p:sp>
      <p:sp>
        <p:nvSpPr>
          <p:cNvPr id="3075" name="Espace réservé du contenu 2"/>
          <p:cNvSpPr>
            <a:spLocks noGrp="1"/>
          </p:cNvSpPr>
          <p:nvPr>
            <p:ph idx="1"/>
          </p:nvPr>
        </p:nvSpPr>
        <p:spPr>
          <a:xfrm>
            <a:off x="179388" y="1412875"/>
            <a:ext cx="8766175" cy="5040313"/>
          </a:xfrm>
        </p:spPr>
        <p:txBody>
          <a:bodyPr/>
          <a:lstStyle/>
          <a:p>
            <a:r>
              <a:rPr lang="fr-FR" altLang="fr-FR" smtClean="0"/>
              <a:t>D’abord appelé </a:t>
            </a:r>
            <a:r>
              <a:rPr lang="fr-FR" altLang="fr-FR" dirty="0" err="1" smtClean="0"/>
              <a:t>AngularJS</a:t>
            </a:r>
            <a:endParaRPr lang="fr-FR" altLang="fr-FR" dirty="0" smtClean="0"/>
          </a:p>
          <a:p>
            <a:r>
              <a:rPr lang="fr-FR" altLang="fr-FR" dirty="0" smtClean="0"/>
              <a:t>Super </a:t>
            </a:r>
            <a:r>
              <a:rPr lang="fr-FR" altLang="fr-FR" dirty="0" err="1" smtClean="0"/>
              <a:t>Heroic</a:t>
            </a:r>
            <a:r>
              <a:rPr lang="fr-FR" altLang="fr-FR" dirty="0" smtClean="0"/>
              <a:t> MVW Framework</a:t>
            </a:r>
          </a:p>
          <a:p>
            <a:r>
              <a:rPr lang="fr-FR" altLang="fr-FR" dirty="0" smtClean="0"/>
              <a:t>Créé par </a:t>
            </a:r>
            <a:r>
              <a:rPr lang="fr-FR" altLang="fr-FR" dirty="0" err="1" smtClean="0"/>
              <a:t>Miško</a:t>
            </a:r>
            <a:r>
              <a:rPr lang="fr-FR" altLang="fr-FR" dirty="0" smtClean="0"/>
              <a:t> </a:t>
            </a:r>
            <a:r>
              <a:rPr lang="fr-FR" altLang="fr-FR" dirty="0" err="1" smtClean="0"/>
              <a:t>Hevery</a:t>
            </a:r>
            <a:r>
              <a:rPr lang="fr-FR" altLang="fr-FR" dirty="0" smtClean="0"/>
              <a:t> et Adam </a:t>
            </a:r>
            <a:r>
              <a:rPr lang="fr-FR" altLang="fr-FR" dirty="0" err="1" smtClean="0"/>
              <a:t>Abronsw</a:t>
            </a:r>
            <a:endParaRPr lang="fr-FR" altLang="fr-FR" dirty="0" smtClean="0"/>
          </a:p>
          <a:p>
            <a:r>
              <a:rPr lang="fr-FR" altLang="fr-FR" dirty="0" smtClean="0"/>
              <a:t>La version 0.1 a été mise sur </a:t>
            </a:r>
            <a:r>
              <a:rPr lang="fr-FR" altLang="fr-FR" dirty="0" err="1" smtClean="0"/>
              <a:t>GitHub</a:t>
            </a:r>
            <a:r>
              <a:rPr lang="fr-FR" altLang="fr-FR" dirty="0" smtClean="0"/>
              <a:t> le 30 Juin 2011</a:t>
            </a:r>
          </a:p>
          <a:p>
            <a:r>
              <a:rPr lang="fr-FR" altLang="fr-FR" dirty="0" smtClean="0"/>
              <a:t>Google </a:t>
            </a:r>
          </a:p>
          <a:p>
            <a:endParaRPr lang="fr-FR" altLang="fr-FR" dirty="0" smtClean="0"/>
          </a:p>
        </p:txBody>
      </p:sp>
      <p:pic>
        <p:nvPicPr>
          <p:cNvPr id="4" name="Picture 5" descr="AngularJS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365104"/>
            <a:ext cx="66198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187450" y="12700"/>
            <a:ext cx="7829550" cy="1143000"/>
          </a:xfrm>
        </p:spPr>
        <p:txBody>
          <a:bodyPr/>
          <a:lstStyle/>
          <a:p>
            <a:r>
              <a:rPr lang="fr-FR" altLang="fr-FR" smtClean="0"/>
              <a:t>Historique</a:t>
            </a:r>
          </a:p>
        </p:txBody>
      </p:sp>
      <p:sp>
        <p:nvSpPr>
          <p:cNvPr id="3075" name="Espace réservé du contenu 2"/>
          <p:cNvSpPr>
            <a:spLocks noGrp="1"/>
          </p:cNvSpPr>
          <p:nvPr>
            <p:ph idx="1"/>
          </p:nvPr>
        </p:nvSpPr>
        <p:spPr>
          <a:xfrm>
            <a:off x="179388" y="1412875"/>
            <a:ext cx="8766175" cy="5040313"/>
          </a:xfrm>
        </p:spPr>
        <p:txBody>
          <a:bodyPr/>
          <a:lstStyle/>
          <a:p>
            <a:r>
              <a:rPr lang="fr-FR" altLang="fr-FR" dirty="0" err="1" smtClean="0"/>
              <a:t>Angular</a:t>
            </a:r>
            <a:r>
              <a:rPr lang="fr-FR" altLang="fr-FR" dirty="0" smtClean="0"/>
              <a:t> JS 1.0 : 2012</a:t>
            </a:r>
          </a:p>
          <a:p>
            <a:pPr lvl="1"/>
            <a:r>
              <a:rPr lang="fr-FR" altLang="fr-FR" dirty="0" err="1" smtClean="0"/>
              <a:t>Angular</a:t>
            </a:r>
            <a:r>
              <a:rPr lang="fr-FR" altLang="fr-FR" dirty="0" smtClean="0"/>
              <a:t> JS 1.1 : 2013 </a:t>
            </a:r>
            <a:r>
              <a:rPr lang="fr-FR" altLang="fr-FR" dirty="0" err="1" smtClean="0"/>
              <a:t>ngController</a:t>
            </a:r>
            <a:r>
              <a:rPr lang="fr-FR" altLang="fr-FR" dirty="0" smtClean="0"/>
              <a:t> as</a:t>
            </a:r>
          </a:p>
          <a:p>
            <a:pPr lvl="1"/>
            <a:r>
              <a:rPr lang="fr-FR" altLang="fr-FR" dirty="0" err="1" smtClean="0"/>
              <a:t>Angular</a:t>
            </a:r>
            <a:r>
              <a:rPr lang="fr-FR" altLang="fr-FR" dirty="0" smtClean="0"/>
              <a:t> JS 1.2 </a:t>
            </a:r>
            <a:r>
              <a:rPr lang="fr-FR" altLang="fr-FR" dirty="0"/>
              <a:t>: </a:t>
            </a:r>
            <a:r>
              <a:rPr lang="fr-FR" altLang="fr-FR" dirty="0" smtClean="0"/>
              <a:t>2014 </a:t>
            </a:r>
            <a:r>
              <a:rPr lang="fr-FR" altLang="fr-FR" dirty="0" err="1"/>
              <a:t>ngAnimate</a:t>
            </a:r>
            <a:endParaRPr lang="fr-FR" altLang="fr-FR" dirty="0" smtClean="0"/>
          </a:p>
          <a:p>
            <a:pPr lvl="1"/>
            <a:r>
              <a:rPr lang="fr-FR" altLang="fr-FR" dirty="0" err="1" smtClean="0"/>
              <a:t>Angular</a:t>
            </a:r>
            <a:r>
              <a:rPr lang="fr-FR" altLang="fr-FR" dirty="0" smtClean="0"/>
              <a:t> JS 1.3 : 2014 </a:t>
            </a:r>
            <a:r>
              <a:rPr lang="fr-FR" altLang="fr-FR" dirty="0" err="1" smtClean="0"/>
              <a:t>ngModelOptions</a:t>
            </a:r>
            <a:r>
              <a:rPr lang="fr-FR" altLang="fr-FR" dirty="0" smtClean="0"/>
              <a:t> et date</a:t>
            </a:r>
          </a:p>
          <a:p>
            <a:pPr lvl="1"/>
            <a:r>
              <a:rPr lang="fr-FR" altLang="fr-FR" dirty="0" err="1" smtClean="0"/>
              <a:t>Angular</a:t>
            </a:r>
            <a:r>
              <a:rPr lang="fr-FR" altLang="fr-FR" dirty="0" smtClean="0"/>
              <a:t> JS 1.4 : 2015 </a:t>
            </a:r>
            <a:r>
              <a:rPr lang="fr-FR" altLang="fr-FR" dirty="0" err="1" smtClean="0"/>
              <a:t>ngNewRoute</a:t>
            </a:r>
            <a:endParaRPr lang="fr-FR" altLang="fr-FR" dirty="0" smtClean="0"/>
          </a:p>
          <a:p>
            <a:pPr lvl="1"/>
            <a:r>
              <a:rPr lang="fr-FR" altLang="fr-FR" dirty="0" err="1" smtClean="0"/>
              <a:t>Angular</a:t>
            </a:r>
            <a:r>
              <a:rPr lang="fr-FR" altLang="fr-FR" dirty="0" smtClean="0"/>
              <a:t> JS 1.5 : 2015 components</a:t>
            </a:r>
          </a:p>
          <a:p>
            <a:pPr lvl="1"/>
            <a:r>
              <a:rPr lang="fr-FR" altLang="fr-FR" dirty="0" err="1" smtClean="0"/>
              <a:t>Angular</a:t>
            </a:r>
            <a:r>
              <a:rPr lang="fr-FR" altLang="fr-FR" dirty="0" smtClean="0"/>
              <a:t> JS 1.6 : 2016 Components</a:t>
            </a:r>
          </a:p>
          <a:p>
            <a:r>
              <a:rPr lang="fr-FR" altLang="fr-FR" dirty="0" err="1" smtClean="0"/>
              <a:t>Angular</a:t>
            </a:r>
            <a:r>
              <a:rPr lang="fr-FR" altLang="fr-FR" dirty="0" smtClean="0"/>
              <a:t> 2 : 2016 Nouveau </a:t>
            </a:r>
            <a:r>
              <a:rPr lang="fr-FR" altLang="fr-FR" dirty="0" err="1" smtClean="0"/>
              <a:t>framework</a:t>
            </a:r>
            <a:endParaRPr lang="fr-FR" altLang="fr-FR" dirty="0" smtClean="0"/>
          </a:p>
          <a:p>
            <a:r>
              <a:rPr lang="fr-FR" altLang="fr-FR" dirty="0" err="1" smtClean="0"/>
              <a:t>Angular</a:t>
            </a:r>
            <a:r>
              <a:rPr lang="fr-FR" altLang="fr-FR" dirty="0" smtClean="0"/>
              <a:t> 4 </a:t>
            </a:r>
            <a:r>
              <a:rPr lang="fr-FR" altLang="fr-FR" dirty="0"/>
              <a:t>: </a:t>
            </a:r>
            <a:r>
              <a:rPr lang="fr-FR" altLang="fr-FR" dirty="0" smtClean="0"/>
              <a:t>2017 </a:t>
            </a:r>
            <a:r>
              <a:rPr lang="fr-FR" altLang="fr-FR" dirty="0" err="1" smtClean="0"/>
              <a:t>HttpClient</a:t>
            </a:r>
            <a:endParaRPr lang="fr-FR" altLang="fr-FR" dirty="0" smtClean="0"/>
          </a:p>
          <a:p>
            <a:r>
              <a:rPr lang="fr-FR" altLang="fr-FR" dirty="0" err="1"/>
              <a:t>Angular</a:t>
            </a:r>
            <a:r>
              <a:rPr lang="fr-FR" altLang="fr-FR" dirty="0"/>
              <a:t> 5</a:t>
            </a:r>
            <a:r>
              <a:rPr lang="fr-FR" altLang="fr-FR" dirty="0" smtClean="0"/>
              <a:t> </a:t>
            </a:r>
            <a:r>
              <a:rPr lang="fr-FR" altLang="fr-FR" dirty="0"/>
              <a:t>: </a:t>
            </a:r>
            <a:r>
              <a:rPr lang="fr-FR" altLang="fr-FR" dirty="0" smtClean="0"/>
              <a:t>2017 Progressive Web</a:t>
            </a:r>
          </a:p>
          <a:p>
            <a:r>
              <a:rPr lang="fr-FR" altLang="fr-FR" dirty="0" err="1" smtClean="0"/>
              <a:t>Angular</a:t>
            </a:r>
            <a:r>
              <a:rPr lang="fr-FR" altLang="fr-FR" dirty="0" smtClean="0"/>
              <a:t> 6 : 2018 </a:t>
            </a:r>
            <a:r>
              <a:rPr lang="fr-FR" altLang="fr-FR" dirty="0" err="1" smtClean="0"/>
              <a:t>React</a:t>
            </a:r>
            <a:endParaRPr lang="fr-FR" altLang="fr-FR" dirty="0"/>
          </a:p>
          <a:p>
            <a:endParaRPr lang="fr-FR" altLang="fr-FR" dirty="0" smtClean="0"/>
          </a:p>
          <a:p>
            <a:endParaRPr lang="fr-FR" altLang="fr-FR" dirty="0" smtClean="0"/>
          </a:p>
        </p:txBody>
      </p:sp>
    </p:spTree>
    <p:extLst>
      <p:ext uri="{BB962C8B-B14F-4D97-AF65-F5344CB8AC3E}">
        <p14:creationId xmlns:p14="http://schemas.microsoft.com/office/powerpoint/2010/main" val="3776847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a:xfrm>
            <a:off x="1187450" y="12700"/>
            <a:ext cx="7829550" cy="1143000"/>
          </a:xfrm>
        </p:spPr>
        <p:txBody>
          <a:bodyPr/>
          <a:lstStyle/>
          <a:p>
            <a:r>
              <a:rPr lang="fr-FR" altLang="fr-FR" smtClean="0"/>
              <a:t>Angular ?</a:t>
            </a:r>
          </a:p>
        </p:txBody>
      </p:sp>
      <p:sp>
        <p:nvSpPr>
          <p:cNvPr id="4099" name="Espace réservé du contenu 2"/>
          <p:cNvSpPr>
            <a:spLocks noGrp="1"/>
          </p:cNvSpPr>
          <p:nvPr>
            <p:ph idx="1"/>
          </p:nvPr>
        </p:nvSpPr>
        <p:spPr>
          <a:xfrm>
            <a:off x="179388" y="1412875"/>
            <a:ext cx="8766175" cy="5040313"/>
          </a:xfrm>
        </p:spPr>
        <p:txBody>
          <a:bodyPr/>
          <a:lstStyle/>
          <a:p>
            <a:r>
              <a:rPr lang="fr-FR" altLang="fr-FR" dirty="0" smtClean="0"/>
              <a:t>Ne pas confondre </a:t>
            </a:r>
            <a:r>
              <a:rPr lang="fr-FR" altLang="fr-FR" dirty="0" err="1" smtClean="0"/>
              <a:t>Angular</a:t>
            </a:r>
            <a:r>
              <a:rPr lang="fr-FR" altLang="fr-FR" dirty="0" smtClean="0"/>
              <a:t> JS et </a:t>
            </a:r>
            <a:r>
              <a:rPr lang="fr-FR" altLang="fr-FR" dirty="0" err="1" smtClean="0"/>
              <a:t>Angular</a:t>
            </a:r>
            <a:r>
              <a:rPr lang="fr-FR" altLang="fr-FR" dirty="0" smtClean="0"/>
              <a:t> 2+</a:t>
            </a:r>
          </a:p>
          <a:p>
            <a:r>
              <a:rPr lang="fr-FR" altLang="fr-FR" dirty="0" smtClean="0"/>
              <a:t>Framework JavaScript libre et open-source développé par Google.</a:t>
            </a:r>
          </a:p>
          <a:p>
            <a:r>
              <a:rPr lang="fr-FR" altLang="fr-FR" dirty="0" smtClean="0"/>
              <a:t>Fondé sur l’extension du langage HTML par de nouvelles balises et attributs pour aboutir à une définition déclarative des pages web</a:t>
            </a:r>
          </a:p>
          <a:p>
            <a:r>
              <a:rPr lang="fr-FR" altLang="fr-FR" dirty="0" smtClean="0"/>
              <a:t>Implémente le Design Pattern MVVM</a:t>
            </a:r>
          </a:p>
          <a:p>
            <a:pPr lvl="1"/>
            <a:r>
              <a:rPr lang="fr-FR" altLang="fr-FR" dirty="0" smtClean="0"/>
              <a:t>Model </a:t>
            </a:r>
            <a:r>
              <a:rPr lang="fr-FR" altLang="fr-FR" dirty="0" err="1" smtClean="0"/>
              <a:t>View</a:t>
            </a:r>
            <a:r>
              <a:rPr lang="fr-FR" altLang="fr-FR" dirty="0" smtClean="0"/>
              <a:t> </a:t>
            </a:r>
            <a:r>
              <a:rPr lang="fr-FR" altLang="fr-FR" dirty="0" err="1" smtClean="0"/>
              <a:t>View’s</a:t>
            </a:r>
            <a:r>
              <a:rPr lang="fr-FR" altLang="fr-FR" dirty="0" smtClean="0"/>
              <a:t> Model</a:t>
            </a:r>
          </a:p>
          <a:p>
            <a:pPr lvl="1"/>
            <a:r>
              <a:rPr lang="fr-FR" altLang="fr-FR" dirty="0" smtClean="0"/>
              <a:t>Coté JS (client)</a:t>
            </a:r>
          </a:p>
        </p:txBody>
      </p:sp>
      <p:pic>
        <p:nvPicPr>
          <p:cNvPr id="5" name="Image 4"/>
          <p:cNvPicPr>
            <a:picLocks noChangeAspect="1"/>
          </p:cNvPicPr>
          <p:nvPr/>
        </p:nvPicPr>
        <p:blipFill>
          <a:blip r:embed="rId2"/>
          <a:stretch>
            <a:fillRect/>
          </a:stretch>
        </p:blipFill>
        <p:spPr>
          <a:xfrm>
            <a:off x="6588224" y="4293096"/>
            <a:ext cx="1524000" cy="16954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438" name="Picture 6" descr="frameworks"/>
          <p:cNvPicPr>
            <a:picLocks noChangeAspect="1" noChangeArrowheads="1"/>
          </p:cNvPicPr>
          <p:nvPr/>
        </p:nvPicPr>
        <p:blipFill>
          <a:blip r:embed="rId3">
            <a:lum bright="12000" contrast="-18000"/>
            <a:grayscl/>
            <a:biLevel thresh="50000"/>
            <a:extLst>
              <a:ext uri="{28A0092B-C50C-407E-A947-70E740481C1C}">
                <a14:useLocalDpi xmlns:a14="http://schemas.microsoft.com/office/drawing/2010/main" val="0"/>
              </a:ext>
            </a:extLst>
          </a:blip>
          <a:srcRect/>
          <a:stretch>
            <a:fillRect/>
          </a:stretch>
        </p:blipFill>
        <p:spPr bwMode="gray">
          <a:xfrm>
            <a:off x="1279525" y="3011488"/>
            <a:ext cx="6086475"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4434" name="Rectangle 2"/>
          <p:cNvSpPr>
            <a:spLocks noGrp="1" noChangeArrowheads="1"/>
          </p:cNvSpPr>
          <p:nvPr>
            <p:ph type="title"/>
          </p:nvPr>
        </p:nvSpPr>
        <p:spPr/>
        <p:txBody>
          <a:bodyPr/>
          <a:lstStyle/>
          <a:p>
            <a:r>
              <a:rPr lang="fr-FR" altLang="fr-FR" dirty="0" err="1"/>
              <a:t>Frameworks</a:t>
            </a:r>
            <a:r>
              <a:rPr lang="fr-FR" altLang="fr-FR" dirty="0"/>
              <a:t> </a:t>
            </a:r>
            <a:r>
              <a:rPr lang="fr-FR" altLang="fr-FR" dirty="0" smtClean="0"/>
              <a:t>MVC</a:t>
            </a:r>
            <a:endParaRPr lang="fr-FR" altLang="fr-FR" dirty="0"/>
          </a:p>
        </p:txBody>
      </p:sp>
      <p:sp>
        <p:nvSpPr>
          <p:cNvPr id="274435" name="Rectangle 3"/>
          <p:cNvSpPr>
            <a:spLocks noGrp="1" noChangeArrowheads="1"/>
          </p:cNvSpPr>
          <p:nvPr>
            <p:ph type="body" sz="half" idx="1"/>
          </p:nvPr>
        </p:nvSpPr>
        <p:spPr>
          <a:xfrm>
            <a:off x="292100" y="1176338"/>
            <a:ext cx="7918450" cy="1787525"/>
          </a:xfrm>
        </p:spPr>
        <p:txBody>
          <a:bodyPr/>
          <a:lstStyle/>
          <a:p>
            <a:r>
              <a:rPr lang="fr-FR" altLang="fr-FR" sz="1600" dirty="0" smtClean="0"/>
              <a:t>Apache </a:t>
            </a:r>
            <a:r>
              <a:rPr lang="fr-FR" altLang="fr-FR" sz="1600" dirty="0" err="1" smtClean="0"/>
              <a:t>Struts</a:t>
            </a:r>
            <a:endParaRPr lang="fr-FR" altLang="fr-FR" sz="1600" dirty="0" smtClean="0"/>
          </a:p>
          <a:p>
            <a:r>
              <a:rPr lang="fr-FR" altLang="fr-FR" sz="1600" dirty="0" smtClean="0"/>
              <a:t>JEE JSF</a:t>
            </a:r>
          </a:p>
          <a:p>
            <a:r>
              <a:rPr lang="fr-FR" altLang="fr-FR" sz="1600" dirty="0" smtClean="0"/>
              <a:t>ASP.NET MVC</a:t>
            </a:r>
          </a:p>
          <a:p>
            <a:r>
              <a:rPr lang="fr-FR" altLang="fr-FR" sz="1600" dirty="0" smtClean="0"/>
              <a:t>Knockout.js</a:t>
            </a:r>
          </a:p>
          <a:p>
            <a:r>
              <a:rPr lang="fr-FR" altLang="fr-FR" sz="1600" dirty="0" err="1" smtClean="0"/>
              <a:t>ExtJS</a:t>
            </a:r>
            <a:endParaRPr lang="fr-FR" altLang="fr-FR" sz="1600" dirty="0" smtClean="0"/>
          </a:p>
          <a:p>
            <a:r>
              <a:rPr lang="fr-FR" altLang="fr-FR" sz="1600" dirty="0" smtClean="0"/>
              <a:t>Angular.js </a:t>
            </a:r>
            <a:endParaRPr lang="fr-FR" altLang="fr-FR" sz="1600" dirty="0"/>
          </a:p>
        </p:txBody>
      </p:sp>
      <p:pic>
        <p:nvPicPr>
          <p:cNvPr id="274436" name="Picture 4" descr="framework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gray">
          <a:xfrm>
            <a:off x="1277938" y="3011488"/>
            <a:ext cx="6086475" cy="3206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95757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fr-FR" altLang="fr-FR" dirty="0" smtClean="0"/>
              <a:t>Concurrents JS</a:t>
            </a:r>
            <a:endParaRPr lang="fr-FR" altLang="fr-FR" dirty="0"/>
          </a:p>
        </p:txBody>
      </p:sp>
      <p:sp>
        <p:nvSpPr>
          <p:cNvPr id="278531" name="Rectangle 3"/>
          <p:cNvSpPr>
            <a:spLocks noGrp="1" noChangeArrowheads="1"/>
          </p:cNvSpPr>
          <p:nvPr>
            <p:ph type="body" idx="1"/>
          </p:nvPr>
        </p:nvSpPr>
        <p:spPr>
          <a:xfrm>
            <a:off x="292100" y="1312863"/>
            <a:ext cx="2695724" cy="4673600"/>
          </a:xfrm>
        </p:spPr>
        <p:txBody>
          <a:bodyPr/>
          <a:lstStyle/>
          <a:p>
            <a:r>
              <a:rPr lang="fr-FR" altLang="fr-FR" sz="2400" dirty="0" err="1" smtClean="0"/>
              <a:t>ExtJS</a:t>
            </a:r>
            <a:endParaRPr lang="fr-FR" altLang="fr-FR" sz="2400" dirty="0" smtClean="0"/>
          </a:p>
          <a:p>
            <a:r>
              <a:rPr lang="fr-FR" altLang="fr-FR" sz="2400" dirty="0" smtClean="0"/>
              <a:t>Knockout.js</a:t>
            </a:r>
          </a:p>
          <a:p>
            <a:r>
              <a:rPr lang="fr-FR" altLang="fr-FR" sz="2400" dirty="0" smtClean="0"/>
              <a:t>Avantages de </a:t>
            </a:r>
            <a:r>
              <a:rPr lang="fr-FR" altLang="fr-FR" sz="2400" dirty="0" err="1" smtClean="0"/>
              <a:t>Angular</a:t>
            </a:r>
            <a:endParaRPr lang="fr-FR" altLang="fr-FR" sz="2400" dirty="0" smtClean="0"/>
          </a:p>
          <a:p>
            <a:pPr lvl="1"/>
            <a:r>
              <a:rPr lang="fr-FR" altLang="fr-FR" sz="2000" dirty="0" smtClean="0"/>
              <a:t>Google</a:t>
            </a:r>
          </a:p>
          <a:p>
            <a:pPr lvl="1"/>
            <a:r>
              <a:rPr lang="fr-FR" altLang="fr-FR" sz="2000" dirty="0" smtClean="0"/>
              <a:t>Léger</a:t>
            </a:r>
          </a:p>
          <a:p>
            <a:r>
              <a:rPr lang="fr-FR" altLang="fr-FR" dirty="0" smtClean="0"/>
              <a:t>Comparatif</a:t>
            </a:r>
          </a:p>
          <a:p>
            <a:pPr lvl="1"/>
            <a:r>
              <a:rPr lang="fr-FR" altLang="fr-FR" dirty="0" smtClean="0"/>
              <a:t>En haut </a:t>
            </a:r>
            <a:r>
              <a:rPr lang="fr-FR" altLang="fr-FR" dirty="0" err="1" smtClean="0"/>
              <a:t>ExtJS</a:t>
            </a:r>
            <a:endParaRPr lang="fr-FR" altLang="fr-FR" dirty="0" smtClean="0"/>
          </a:p>
          <a:p>
            <a:pPr lvl="1"/>
            <a:r>
              <a:rPr lang="fr-FR" altLang="fr-FR" dirty="0" smtClean="0"/>
              <a:t>En bas </a:t>
            </a:r>
            <a:r>
              <a:rPr lang="fr-FR" altLang="fr-FR" dirty="0" err="1" smtClean="0"/>
              <a:t>Angular</a:t>
            </a:r>
            <a:endParaRPr lang="fr-FR" altLang="fr-F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4945" y="1052736"/>
            <a:ext cx="6029055" cy="2103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4944" y="3826594"/>
            <a:ext cx="6029055" cy="2149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5172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p:cNvSpPr>
            <a:spLocks noGrp="1"/>
          </p:cNvSpPr>
          <p:nvPr>
            <p:ph type="title"/>
          </p:nvPr>
        </p:nvSpPr>
        <p:spPr>
          <a:xfrm>
            <a:off x="1187450" y="12700"/>
            <a:ext cx="7829550" cy="1143000"/>
          </a:xfrm>
        </p:spPr>
        <p:txBody>
          <a:bodyPr/>
          <a:lstStyle/>
          <a:p>
            <a:r>
              <a:rPr lang="fr-FR" altLang="fr-FR" smtClean="0"/>
              <a:t>MVVM</a:t>
            </a:r>
          </a:p>
        </p:txBody>
      </p:sp>
      <p:sp>
        <p:nvSpPr>
          <p:cNvPr id="7171" name="Espace réservé du contenu 2"/>
          <p:cNvSpPr>
            <a:spLocks noGrp="1"/>
          </p:cNvSpPr>
          <p:nvPr>
            <p:ph idx="1"/>
          </p:nvPr>
        </p:nvSpPr>
        <p:spPr>
          <a:xfrm>
            <a:off x="179388" y="1412875"/>
            <a:ext cx="8766175" cy="5040313"/>
          </a:xfrm>
        </p:spPr>
        <p:txBody>
          <a:bodyPr/>
          <a:lstStyle/>
          <a:p>
            <a:r>
              <a:rPr lang="fr-FR" altLang="fr-FR" sz="2400" smtClean="0"/>
              <a:t>Outre le patron logiciel MVC et le code HTML étendu déclaratif, AngularJS est fondé sur un certain nombre de patrons et principes de conception qu’il convient de relever :         </a:t>
            </a:r>
          </a:p>
          <a:p>
            <a:pPr lvl="1"/>
            <a:r>
              <a:rPr lang="fr-FR" altLang="fr-FR" sz="2000" smtClean="0"/>
              <a:t>Séparation des préoccupations avec le découplage des manipulations du DOM et de la logique métier</a:t>
            </a:r>
          </a:p>
          <a:p>
            <a:pPr lvl="1"/>
            <a:r>
              <a:rPr lang="fr-FR" altLang="fr-FR" sz="2000" smtClean="0"/>
              <a:t>injection de dépendances (IoD)</a:t>
            </a:r>
          </a:p>
          <a:p>
            <a:r>
              <a:rPr lang="fr-FR" altLang="fr-FR" sz="2400" smtClean="0"/>
              <a:t>Angular se doit d'être relié à un serveur lui-même codé en MVC, il s'agit du Pattern MVVM</a:t>
            </a:r>
          </a:p>
          <a:p>
            <a:pPr lvl="1"/>
            <a:r>
              <a:rPr lang="fr-FR" altLang="fr-FR" sz="2000" smtClean="0"/>
              <a:t>Model View View's Model</a:t>
            </a:r>
          </a:p>
        </p:txBody>
      </p:sp>
      <p:pic>
        <p:nvPicPr>
          <p:cNvPr id="4" name="Picture 2" descr="MVC, MVP, MVVM side by s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4435608"/>
            <a:ext cx="4547529" cy="1832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1187450" y="12700"/>
            <a:ext cx="7829550" cy="1143000"/>
          </a:xfrm>
        </p:spPr>
        <p:txBody>
          <a:bodyPr/>
          <a:lstStyle/>
          <a:p>
            <a:r>
              <a:rPr lang="fr-FR" altLang="fr-FR" smtClean="0"/>
              <a:t>MVW</a:t>
            </a:r>
          </a:p>
        </p:txBody>
      </p:sp>
      <p:sp>
        <p:nvSpPr>
          <p:cNvPr id="8195" name="Espace réservé du contenu 2"/>
          <p:cNvSpPr>
            <a:spLocks noGrp="1"/>
          </p:cNvSpPr>
          <p:nvPr>
            <p:ph idx="1"/>
          </p:nvPr>
        </p:nvSpPr>
        <p:spPr>
          <a:xfrm>
            <a:off x="179388" y="1412875"/>
            <a:ext cx="8766175" cy="5040313"/>
          </a:xfrm>
        </p:spPr>
        <p:txBody>
          <a:bodyPr/>
          <a:lstStyle/>
          <a:p>
            <a:r>
              <a:rPr lang="fr-FR" altLang="fr-FR" sz="2400" dirty="0" smtClean="0"/>
              <a:t>Le client peut être de n'importe quel type</a:t>
            </a:r>
          </a:p>
          <a:p>
            <a:r>
              <a:rPr lang="fr-FR" altLang="fr-FR" sz="2400" dirty="0" smtClean="0"/>
              <a:t>Google appel ce pattern MVW</a:t>
            </a:r>
          </a:p>
          <a:p>
            <a:pPr lvl="1"/>
            <a:r>
              <a:rPr lang="fr-FR" altLang="fr-FR" sz="2000" dirty="0" smtClean="0"/>
              <a:t>Model </a:t>
            </a:r>
            <a:r>
              <a:rPr lang="fr-FR" altLang="fr-FR" sz="2000" dirty="0" err="1" smtClean="0"/>
              <a:t>View</a:t>
            </a:r>
            <a:r>
              <a:rPr lang="fr-FR" altLang="fr-FR" sz="2000" dirty="0" smtClean="0"/>
              <a:t> </a:t>
            </a:r>
            <a:r>
              <a:rPr lang="fr-FR" altLang="fr-FR" sz="2000" dirty="0" err="1" smtClean="0"/>
              <a:t>Whatever</a:t>
            </a:r>
            <a:endParaRPr lang="fr-FR" altLang="fr-FR" sz="2000" dirty="0" smtClean="0"/>
          </a:p>
          <a:p>
            <a:r>
              <a:rPr lang="fr-FR" altLang="fr-FR" dirty="0" smtClean="0"/>
              <a:t>Utilisation possible de </a:t>
            </a:r>
            <a:r>
              <a:rPr lang="fr-FR" altLang="fr-FR" dirty="0" err="1" smtClean="0"/>
              <a:t>Cordova</a:t>
            </a:r>
            <a:endParaRPr lang="fr-FR" altLang="fr-FR" dirty="0" smtClean="0"/>
          </a:p>
          <a:p>
            <a:endParaRPr lang="fr-FR" altLang="fr-FR" dirty="0" smtClean="0"/>
          </a:p>
        </p:txBody>
      </p:sp>
      <p:pic>
        <p:nvPicPr>
          <p:cNvPr id="5" name="Picture 2" descr="D:\CVC\Formation\Android\Cordova\src\hello\www\img\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717032"/>
            <a:ext cx="2159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p:cNvPicPr>
            <a:picLocks noChangeAspect="1"/>
          </p:cNvPicPr>
          <p:nvPr/>
        </p:nvPicPr>
        <p:blipFill>
          <a:blip r:embed="rId3"/>
          <a:stretch>
            <a:fillRect/>
          </a:stretch>
        </p:blipFill>
        <p:spPr>
          <a:xfrm>
            <a:off x="6503640" y="2636912"/>
            <a:ext cx="2171700" cy="31623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a:xfrm>
            <a:off x="1187450" y="12700"/>
            <a:ext cx="7829550" cy="1143000"/>
          </a:xfrm>
        </p:spPr>
        <p:txBody>
          <a:bodyPr/>
          <a:lstStyle/>
          <a:p>
            <a:r>
              <a:rPr lang="fr-FR" altLang="fr-FR" smtClean="0"/>
              <a:t>MVW</a:t>
            </a:r>
          </a:p>
        </p:txBody>
      </p:sp>
      <p:sp>
        <p:nvSpPr>
          <p:cNvPr id="9219" name="Espace réservé du contenu 2"/>
          <p:cNvSpPr>
            <a:spLocks noGrp="1"/>
          </p:cNvSpPr>
          <p:nvPr>
            <p:ph idx="1"/>
          </p:nvPr>
        </p:nvSpPr>
        <p:spPr>
          <a:xfrm>
            <a:off x="179388" y="1412875"/>
            <a:ext cx="8766175" cy="5040313"/>
          </a:xfrm>
        </p:spPr>
        <p:txBody>
          <a:bodyPr/>
          <a:lstStyle/>
          <a:p>
            <a:endParaRPr lang="fr-FR" altLang="fr-FR" smtClean="0"/>
          </a:p>
        </p:txBody>
      </p:sp>
      <p:pic>
        <p:nvPicPr>
          <p:cNvPr id="92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916113"/>
            <a:ext cx="7540625" cy="4095750"/>
          </a:xfrm>
          <a:prstGeom prst="rect">
            <a:avLst/>
          </a:prstGeom>
          <a:noFill/>
          <a:ln>
            <a:noFill/>
          </a:ln>
          <a:extLst>
            <a:ext uri="{909E8E84-426E-40DD-AFC4-6F175D3DCCD1}">
              <a14:hiddenFill xmlns:a14="http://schemas.microsoft.com/office/drawing/2010/main">
                <a:gradFill rotWithShape="0">
                  <a:gsLst>
                    <a:gs pos="0">
                      <a:schemeClr val="accent1"/>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2602</TotalTime>
  <Words>757</Words>
  <Application>Microsoft Office PowerPoint</Application>
  <PresentationFormat>Affichage à l'écran (4:3)</PresentationFormat>
  <Paragraphs>107</Paragraphs>
  <Slides>16</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vt:lpstr>
      <vt:lpstr>Monotype Sorts</vt:lpstr>
      <vt:lpstr>Times New Roman</vt:lpstr>
      <vt:lpstr>cvc</vt:lpstr>
      <vt:lpstr>Présentation PowerPoint</vt:lpstr>
      <vt:lpstr>Super Heroic MVW Framework</vt:lpstr>
      <vt:lpstr>Historique</vt:lpstr>
      <vt:lpstr>Angular ?</vt:lpstr>
      <vt:lpstr>Frameworks MVC</vt:lpstr>
      <vt:lpstr>Concurrents JS</vt:lpstr>
      <vt:lpstr>MVVM</vt:lpstr>
      <vt:lpstr>MVW</vt:lpstr>
      <vt:lpstr>MVW</vt:lpstr>
      <vt:lpstr>De quoi a-t-on besoin ?</vt:lpstr>
      <vt:lpstr>Différences entre Angular JS &amp; Angular</vt:lpstr>
      <vt:lpstr>Quel langage ?</vt:lpstr>
      <vt:lpstr>Transpilation</vt:lpstr>
      <vt:lpstr>Présentation PowerPoint</vt:lpstr>
      <vt:lpstr>Présentation PowerPoint</vt:lpstr>
      <vt:lpstr>IDE</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180</cp:revision>
  <dcterms:created xsi:type="dcterms:W3CDTF">2000-04-10T19:33:12Z</dcterms:created>
  <dcterms:modified xsi:type="dcterms:W3CDTF">2018-09-03T13:37:12Z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