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264" r:id="rId2"/>
    <p:sldId id="266" r:id="rId3"/>
    <p:sldId id="306" r:id="rId4"/>
    <p:sldId id="267" r:id="rId5"/>
    <p:sldId id="295" r:id="rId6"/>
    <p:sldId id="300" r:id="rId7"/>
    <p:sldId id="305" r:id="rId8"/>
    <p:sldId id="304" r:id="rId9"/>
    <p:sldId id="270" r:id="rId10"/>
    <p:sldId id="271" r:id="rId11"/>
    <p:sldId id="276" r:id="rId12"/>
    <p:sldId id="307" r:id="rId13"/>
    <p:sldId id="308" r:id="rId14"/>
    <p:sldId id="309" r:id="rId15"/>
    <p:sldId id="310" r:id="rId16"/>
    <p:sldId id="311" r:id="rId17"/>
    <p:sldId id="313" r:id="rId1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877888" y="733425"/>
            <a:ext cx="4892675" cy="3670300"/>
          </a:xfrm>
          <a:ln/>
        </p:spPr>
      </p:sp>
      <p:sp>
        <p:nvSpPr>
          <p:cNvPr id="349187" name="Rectangle 3"/>
          <p:cNvSpPr>
            <a:spLocks noGrp="1" noChangeArrowheads="1"/>
          </p:cNvSpPr>
          <p:nvPr>
            <p:ph type="body" idx="1"/>
          </p:nvPr>
        </p:nvSpPr>
        <p:spPr/>
        <p:txBody>
          <a:bodyPr/>
          <a:lstStyle/>
          <a:p>
            <a:r>
              <a:rPr lang="en-US" altLang="fr-FR"/>
              <a:t>&lt;ipf&gt;R,12: Model 2 Architecture (continued)&lt;/ipf&gt;</a:t>
            </a:r>
          </a:p>
          <a:p>
            <a:endParaRPr lang="en-US" altLang="fr-FR"/>
          </a:p>
        </p:txBody>
      </p:sp>
    </p:spTree>
    <p:extLst>
      <p:ext uri="{BB962C8B-B14F-4D97-AF65-F5344CB8AC3E}">
        <p14:creationId xmlns:p14="http://schemas.microsoft.com/office/powerpoint/2010/main" val="14317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417775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r>
              <a:rPr lang="fr-FR" sz="1600" baseline="0" dirty="0" smtClean="0"/>
              <a:t> 2</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r>
              <a:rPr lang="fr-FR" altLang="fr-FR" sz="4000" kern="0" dirty="0" smtClean="0"/>
              <a:t>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5" name="Picture 2" descr="D:\CVC\Formation\Android\Cordova\src\hello\www\im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2159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6503640" y="2636912"/>
            <a:ext cx="2171700" cy="3162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quoi a-t-on besoin ?</a:t>
            </a:r>
            <a:endParaRPr lang="fr-FR" dirty="0"/>
          </a:p>
        </p:txBody>
      </p:sp>
      <p:sp>
        <p:nvSpPr>
          <p:cNvPr id="3" name="Espace réservé du contenu 2"/>
          <p:cNvSpPr>
            <a:spLocks noGrp="1"/>
          </p:cNvSpPr>
          <p:nvPr>
            <p:ph idx="1"/>
          </p:nvPr>
        </p:nvSpPr>
        <p:spPr/>
        <p:txBody>
          <a:bodyPr/>
          <a:lstStyle/>
          <a:p>
            <a:r>
              <a:rPr lang="fr-FR" dirty="0" smtClean="0"/>
              <a:t>HTML 5</a:t>
            </a:r>
          </a:p>
          <a:p>
            <a:r>
              <a:rPr lang="fr-FR" dirty="0" smtClean="0"/>
              <a:t>CSS 3</a:t>
            </a:r>
          </a:p>
          <a:p>
            <a:r>
              <a:rPr lang="fr-FR" dirty="0" err="1" smtClean="0"/>
              <a:t>Javascript</a:t>
            </a:r>
            <a:r>
              <a:rPr lang="fr-FR" dirty="0" smtClean="0"/>
              <a:t> ou </a:t>
            </a:r>
            <a:r>
              <a:rPr lang="fr-FR" dirty="0" err="1" smtClean="0"/>
              <a:t>ECMAScript</a:t>
            </a:r>
            <a:r>
              <a:rPr lang="fr-FR" dirty="0" smtClean="0"/>
              <a:t> 6 ou </a:t>
            </a:r>
            <a:r>
              <a:rPr lang="fr-FR" dirty="0" err="1" smtClean="0"/>
              <a:t>Typescript</a:t>
            </a:r>
            <a:endParaRPr lang="fr-FR" dirty="0" smtClean="0"/>
          </a:p>
          <a:p>
            <a:r>
              <a:rPr lang="fr-FR" dirty="0" smtClean="0"/>
              <a:t>Node.js</a:t>
            </a:r>
            <a:endParaRPr lang="fr-FR" dirty="0"/>
          </a:p>
        </p:txBody>
      </p:sp>
    </p:spTree>
    <p:extLst>
      <p:ext uri="{BB962C8B-B14F-4D97-AF65-F5344CB8AC3E}">
        <p14:creationId xmlns:p14="http://schemas.microsoft.com/office/powerpoint/2010/main" val="303819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Différences entre </a:t>
            </a:r>
            <a:r>
              <a:rPr lang="fr-FR" dirty="0" err="1" smtClean="0"/>
              <a:t>Angular</a:t>
            </a:r>
            <a:r>
              <a:rPr lang="fr-FR" dirty="0" smtClean="0"/>
              <a:t> 1 &amp; 2</a:t>
            </a:r>
            <a:endParaRPr lang="fr-FR" dirty="0"/>
          </a:p>
        </p:txBody>
      </p:sp>
      <p:sp>
        <p:nvSpPr>
          <p:cNvPr id="3" name="Espace réservé du contenu 2"/>
          <p:cNvSpPr>
            <a:spLocks noGrp="1"/>
          </p:cNvSpPr>
          <p:nvPr>
            <p:ph idx="1"/>
          </p:nvPr>
        </p:nvSpPr>
        <p:spPr/>
        <p:txBody>
          <a:bodyPr/>
          <a:lstStyle/>
          <a:p>
            <a:r>
              <a:rPr lang="fr-FR" dirty="0" smtClean="0"/>
              <a:t>+ rapide</a:t>
            </a:r>
          </a:p>
          <a:p>
            <a:r>
              <a:rPr lang="fr-FR" dirty="0" smtClean="0"/>
              <a:t>Composants</a:t>
            </a:r>
          </a:p>
          <a:p>
            <a:pPr lvl="1"/>
            <a:r>
              <a:rPr lang="fr-FR" dirty="0" smtClean="0"/>
              <a:t>Au lieu des scopes, contrôleurs</a:t>
            </a:r>
          </a:p>
          <a:p>
            <a:r>
              <a:rPr lang="fr-FR" dirty="0" smtClean="0"/>
              <a:t>Custom directives plus simples</a:t>
            </a:r>
          </a:p>
          <a:p>
            <a:r>
              <a:rPr lang="fr-FR" dirty="0" smtClean="0"/>
              <a:t>Data binding différent</a:t>
            </a:r>
          </a:p>
          <a:p>
            <a:r>
              <a:rPr lang="fr-FR" dirty="0" smtClean="0"/>
              <a:t>POO</a:t>
            </a:r>
          </a:p>
          <a:p>
            <a:r>
              <a:rPr lang="fr-FR" dirty="0" smtClean="0"/>
              <a:t>ES 6 et </a:t>
            </a:r>
            <a:r>
              <a:rPr lang="fr-FR" dirty="0" err="1" smtClean="0"/>
              <a:t>Typescript</a:t>
            </a:r>
            <a:endParaRPr lang="fr-FR" dirty="0" smtClean="0"/>
          </a:p>
          <a:p>
            <a:pPr lvl="1"/>
            <a:endParaRPr lang="fr-FR" dirty="0"/>
          </a:p>
        </p:txBody>
      </p:sp>
    </p:spTree>
    <p:extLst>
      <p:ext uri="{BB962C8B-B14F-4D97-AF65-F5344CB8AC3E}">
        <p14:creationId xmlns:p14="http://schemas.microsoft.com/office/powerpoint/2010/main" val="409067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langage ?</a:t>
            </a:r>
            <a:endParaRPr lang="fr-FR" dirty="0"/>
          </a:p>
        </p:txBody>
      </p:sp>
      <p:sp>
        <p:nvSpPr>
          <p:cNvPr id="3" name="Espace réservé du contenu 2"/>
          <p:cNvSpPr>
            <a:spLocks noGrp="1"/>
          </p:cNvSpPr>
          <p:nvPr>
            <p:ph idx="1"/>
          </p:nvPr>
        </p:nvSpPr>
        <p:spPr/>
        <p:txBody>
          <a:bodyPr/>
          <a:lstStyle/>
          <a:p>
            <a:r>
              <a:rPr lang="fr-FR" dirty="0" err="1" smtClean="0"/>
              <a:t>Javascript</a:t>
            </a:r>
            <a:r>
              <a:rPr lang="fr-FR" dirty="0" smtClean="0"/>
              <a:t> 6</a:t>
            </a:r>
          </a:p>
          <a:p>
            <a:pPr lvl="1"/>
            <a:r>
              <a:rPr lang="fr-FR" dirty="0" smtClean="0"/>
              <a:t>Est une implémentation de </a:t>
            </a:r>
            <a:r>
              <a:rPr lang="fr-FR" dirty="0" err="1" smtClean="0"/>
              <a:t>ECMAScript</a:t>
            </a:r>
            <a:r>
              <a:rPr lang="fr-FR" dirty="0" smtClean="0"/>
              <a:t> 6 (ES 6)</a:t>
            </a:r>
          </a:p>
          <a:p>
            <a:pPr lvl="1"/>
            <a:r>
              <a:rPr lang="fr-FR" dirty="0"/>
              <a:t>Incompatible avec certains </a:t>
            </a:r>
            <a:r>
              <a:rPr lang="fr-FR" dirty="0" smtClean="0"/>
              <a:t>navigateur</a:t>
            </a:r>
          </a:p>
          <a:p>
            <a:pPr lvl="1"/>
            <a:r>
              <a:rPr lang="fr-FR" dirty="0" smtClean="0"/>
              <a:t>OO</a:t>
            </a:r>
          </a:p>
          <a:p>
            <a:pPr lvl="1"/>
            <a:endParaRPr lang="fr-FR" dirty="0" smtClean="0"/>
          </a:p>
          <a:p>
            <a:pPr lvl="1"/>
            <a:endParaRPr lang="fr-FR" dirty="0"/>
          </a:p>
        </p:txBody>
      </p:sp>
      <p:pic>
        <p:nvPicPr>
          <p:cNvPr id="4" name="Image 3"/>
          <p:cNvPicPr>
            <a:picLocks noChangeAspect="1"/>
          </p:cNvPicPr>
          <p:nvPr/>
        </p:nvPicPr>
        <p:blipFill>
          <a:blip r:embed="rId2"/>
          <a:stretch>
            <a:fillRect/>
          </a:stretch>
        </p:blipFill>
        <p:spPr>
          <a:xfrm>
            <a:off x="3635896" y="3140968"/>
            <a:ext cx="967730" cy="986340"/>
          </a:xfrm>
          <a:prstGeom prst="rect">
            <a:avLst/>
          </a:prstGeom>
        </p:spPr>
      </p:pic>
    </p:spTree>
    <p:extLst>
      <p:ext uri="{BB962C8B-B14F-4D97-AF65-F5344CB8AC3E}">
        <p14:creationId xmlns:p14="http://schemas.microsoft.com/office/powerpoint/2010/main" val="425499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Transpilation</a:t>
            </a:r>
            <a:endParaRPr lang="fr-FR" dirty="0"/>
          </a:p>
        </p:txBody>
      </p:sp>
      <p:sp>
        <p:nvSpPr>
          <p:cNvPr id="3" name="Espace réservé du contenu 2"/>
          <p:cNvSpPr>
            <a:spLocks noGrp="1"/>
          </p:cNvSpPr>
          <p:nvPr>
            <p:ph idx="1"/>
          </p:nvPr>
        </p:nvSpPr>
        <p:spPr/>
        <p:txBody>
          <a:bodyPr/>
          <a:lstStyle/>
          <a:p>
            <a:r>
              <a:rPr lang="fr-FR" dirty="0" smtClean="0"/>
              <a:t>Convertit JS 6 en JS 3</a:t>
            </a:r>
          </a:p>
          <a:p>
            <a:r>
              <a:rPr lang="fr-FR" dirty="0" smtClean="0"/>
              <a:t>Convertit TS en JS 3</a:t>
            </a:r>
          </a:p>
          <a:p>
            <a:r>
              <a:rPr lang="fr-FR" dirty="0" smtClean="0"/>
              <a:t>Google propose </a:t>
            </a:r>
            <a:r>
              <a:rPr lang="fr-FR" dirty="0" err="1" smtClean="0"/>
              <a:t>TypeScript</a:t>
            </a:r>
            <a:r>
              <a:rPr lang="fr-FR" dirty="0" smtClean="0"/>
              <a:t> par défaut</a:t>
            </a:r>
          </a:p>
          <a:p>
            <a:endParaRPr lang="fr-FR" dirty="0"/>
          </a:p>
        </p:txBody>
      </p:sp>
      <p:pic>
        <p:nvPicPr>
          <p:cNvPr id="5" name="Image 4"/>
          <p:cNvPicPr>
            <a:picLocks noChangeAspect="1"/>
          </p:cNvPicPr>
          <p:nvPr/>
        </p:nvPicPr>
        <p:blipFill>
          <a:blip r:embed="rId2"/>
          <a:stretch>
            <a:fillRect/>
          </a:stretch>
        </p:blipFill>
        <p:spPr>
          <a:xfrm>
            <a:off x="963952" y="4221088"/>
            <a:ext cx="7197170" cy="2010147"/>
          </a:xfrm>
          <a:prstGeom prst="rect">
            <a:avLst/>
          </a:prstGeom>
        </p:spPr>
      </p:pic>
    </p:spTree>
    <p:extLst>
      <p:ext uri="{BB962C8B-B14F-4D97-AF65-F5344CB8AC3E}">
        <p14:creationId xmlns:p14="http://schemas.microsoft.com/office/powerpoint/2010/main" val="80335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t>TypeScript</a:t>
            </a:r>
            <a:r>
              <a:rPr lang="fr-FR" dirty="0"/>
              <a:t> est un langage </a:t>
            </a:r>
            <a:r>
              <a:rPr lang="fr-FR" dirty="0" smtClean="0"/>
              <a:t>open-source </a:t>
            </a:r>
            <a:r>
              <a:rPr lang="fr-FR" dirty="0"/>
              <a:t>développé par </a:t>
            </a:r>
            <a:r>
              <a:rPr lang="fr-FR" dirty="0" smtClean="0"/>
              <a:t>Microsoft</a:t>
            </a:r>
          </a:p>
          <a:p>
            <a:r>
              <a:rPr lang="fr-FR" dirty="0" smtClean="0"/>
              <a:t>C'est </a:t>
            </a:r>
            <a:r>
              <a:rPr lang="fr-FR" dirty="0"/>
              <a:t>un sur-ensemble de </a:t>
            </a:r>
            <a:r>
              <a:rPr lang="fr-FR" dirty="0" smtClean="0"/>
              <a:t>JavaScript</a:t>
            </a:r>
          </a:p>
          <a:p>
            <a:r>
              <a:rPr lang="fr-FR" dirty="0" smtClean="0"/>
              <a:t>Le </a:t>
            </a:r>
            <a:r>
              <a:rPr lang="fr-FR" dirty="0"/>
              <a:t>code </a:t>
            </a:r>
            <a:r>
              <a:rPr lang="fr-FR" dirty="0" err="1"/>
              <a:t>TypeScript</a:t>
            </a:r>
            <a:r>
              <a:rPr lang="fr-FR" dirty="0"/>
              <a:t> est </a:t>
            </a:r>
            <a:r>
              <a:rPr lang="fr-FR" dirty="0" err="1" smtClean="0"/>
              <a:t>transpilé</a:t>
            </a:r>
            <a:r>
              <a:rPr lang="fr-FR" dirty="0" smtClean="0"/>
              <a:t> </a:t>
            </a:r>
            <a:r>
              <a:rPr lang="fr-FR" dirty="0"/>
              <a:t>en JavaScript, pouvant ainsi être interprété par n'importe quel navigateur web ou moteur </a:t>
            </a:r>
            <a:r>
              <a:rPr lang="fr-FR" dirty="0" smtClean="0"/>
              <a:t>JavaScript</a:t>
            </a:r>
          </a:p>
          <a:p>
            <a:r>
              <a:rPr lang="fr-FR" dirty="0" smtClean="0"/>
              <a:t>Il </a:t>
            </a:r>
            <a:r>
              <a:rPr lang="fr-FR" dirty="0"/>
              <a:t>a été </a:t>
            </a:r>
            <a:r>
              <a:rPr lang="fr-FR" dirty="0" err="1"/>
              <a:t>cocréé</a:t>
            </a:r>
            <a:r>
              <a:rPr lang="fr-FR" dirty="0"/>
              <a:t> par Anders </a:t>
            </a:r>
            <a:r>
              <a:rPr lang="fr-FR" dirty="0" err="1"/>
              <a:t>Hejlsberg</a:t>
            </a:r>
            <a:r>
              <a:rPr lang="fr-FR" dirty="0"/>
              <a:t>, principal inventeur de C</a:t>
            </a:r>
            <a:r>
              <a:rPr lang="fr-FR" dirty="0" smtClean="0"/>
              <a:t>#</a:t>
            </a:r>
            <a:endParaRPr lang="fr-FR" dirty="0"/>
          </a:p>
          <a:p>
            <a:r>
              <a:rPr lang="fr-FR" dirty="0" err="1"/>
              <a:t>TypeScript</a:t>
            </a:r>
            <a:r>
              <a:rPr lang="fr-FR" dirty="0"/>
              <a:t> permet un typage </a:t>
            </a:r>
            <a:r>
              <a:rPr lang="fr-FR" dirty="0" smtClean="0"/>
              <a:t>fort et OO</a:t>
            </a:r>
          </a:p>
          <a:p>
            <a:r>
              <a:rPr lang="fr-FR" dirty="0" smtClean="0"/>
              <a:t>Il </a:t>
            </a:r>
            <a:r>
              <a:rPr lang="fr-FR" dirty="0"/>
              <a:t>supporte la spécification </a:t>
            </a:r>
            <a:r>
              <a:rPr lang="fr-FR" dirty="0" err="1"/>
              <a:t>ECMAScript</a:t>
            </a:r>
            <a:r>
              <a:rPr lang="fr-FR" dirty="0"/>
              <a:t> 6</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83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Les navigateurs ne connaissent pas TS</a:t>
            </a:r>
          </a:p>
          <a:p>
            <a:r>
              <a:rPr lang="fr-FR" dirty="0" smtClean="0"/>
              <a:t>2 solutions</a:t>
            </a:r>
          </a:p>
          <a:p>
            <a:pPr lvl="1"/>
            <a:r>
              <a:rPr lang="fr-FR" dirty="0" err="1" smtClean="0"/>
              <a:t>Transpilation</a:t>
            </a:r>
            <a:r>
              <a:rPr lang="fr-FR" dirty="0" smtClean="0"/>
              <a:t> dans le navigateur (facile à débugger)</a:t>
            </a:r>
          </a:p>
          <a:p>
            <a:pPr lvl="1"/>
            <a:r>
              <a:rPr lang="fr-FR" dirty="0" err="1" smtClean="0"/>
              <a:t>Transpilation</a:t>
            </a:r>
            <a:r>
              <a:rPr lang="fr-FR" dirty="0" smtClean="0"/>
              <a:t> coté serveur (rapide en production)</a:t>
            </a:r>
          </a:p>
          <a:p>
            <a:pPr lvl="1"/>
            <a:endParaRPr lang="fr-FR" dirty="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4196"/>
            <a:ext cx="2381250" cy="58102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3"/>
          <a:stretch>
            <a:fillRect/>
          </a:stretch>
        </p:blipFill>
        <p:spPr>
          <a:xfrm>
            <a:off x="468677" y="3582775"/>
            <a:ext cx="8187719" cy="2903215"/>
          </a:xfrm>
          <a:prstGeom prst="rect">
            <a:avLst/>
          </a:prstGeom>
        </p:spPr>
      </p:pic>
    </p:spTree>
    <p:extLst>
      <p:ext uri="{BB962C8B-B14F-4D97-AF65-F5344CB8AC3E}">
        <p14:creationId xmlns:p14="http://schemas.microsoft.com/office/powerpoint/2010/main" val="115095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D’abord </a:t>
            </a:r>
            <a:r>
              <a:rPr lang="fr-FR" altLang="fr-FR" dirty="0" err="1" smtClean="0"/>
              <a:t>AngularJS</a:t>
            </a:r>
            <a:endParaRPr lang="fr-FR" altLang="fr-FR" dirty="0" smtClean="0"/>
          </a:p>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r>
              <a:rPr lang="fr-FR" altLang="fr-FR" dirty="0" err="1" smtClean="0"/>
              <a:t>Angular</a:t>
            </a:r>
            <a:r>
              <a:rPr lang="fr-FR" altLang="fr-FR" dirty="0" smtClean="0"/>
              <a:t> JS 1.1 : 2013 </a:t>
            </a:r>
            <a:r>
              <a:rPr lang="fr-FR" altLang="fr-FR" dirty="0" err="1" smtClean="0"/>
              <a:t>ngController</a:t>
            </a:r>
            <a:r>
              <a:rPr lang="fr-FR" altLang="fr-FR" dirty="0" smtClean="0"/>
              <a:t> as</a:t>
            </a:r>
          </a:p>
          <a:p>
            <a:r>
              <a:rPr lang="fr-FR" altLang="fr-FR" dirty="0" err="1" smtClean="0"/>
              <a:t>Angular</a:t>
            </a:r>
            <a:r>
              <a:rPr lang="fr-FR" altLang="fr-FR" dirty="0" smtClean="0"/>
              <a:t> JS 1.2 </a:t>
            </a:r>
            <a:r>
              <a:rPr lang="fr-FR" altLang="fr-FR" dirty="0"/>
              <a:t>: </a:t>
            </a:r>
            <a:r>
              <a:rPr lang="fr-FR" altLang="fr-FR" dirty="0" smtClean="0"/>
              <a:t>2014 </a:t>
            </a:r>
            <a:r>
              <a:rPr lang="fr-FR" altLang="fr-FR" dirty="0" err="1"/>
              <a:t>ngAnimate</a:t>
            </a:r>
            <a:endParaRPr lang="fr-FR" altLang="fr-FR" dirty="0" smtClean="0"/>
          </a:p>
          <a:p>
            <a:r>
              <a:rPr lang="fr-FR" altLang="fr-FR" dirty="0" err="1" smtClean="0"/>
              <a:t>Angular</a:t>
            </a:r>
            <a:r>
              <a:rPr lang="fr-FR" altLang="fr-FR" dirty="0" smtClean="0"/>
              <a:t> JS 1.3 : 2014 </a:t>
            </a:r>
            <a:r>
              <a:rPr lang="fr-FR" altLang="fr-FR" dirty="0" err="1" smtClean="0"/>
              <a:t>ngModelOptions</a:t>
            </a:r>
            <a:r>
              <a:rPr lang="fr-FR" altLang="fr-FR" dirty="0" smtClean="0"/>
              <a:t> et date</a:t>
            </a:r>
          </a:p>
          <a:p>
            <a:r>
              <a:rPr lang="fr-FR" altLang="fr-FR" dirty="0" err="1" smtClean="0"/>
              <a:t>Angular</a:t>
            </a:r>
            <a:r>
              <a:rPr lang="fr-FR" altLang="fr-FR" dirty="0" smtClean="0"/>
              <a:t> JS 1.4 : 2015 </a:t>
            </a:r>
            <a:r>
              <a:rPr lang="fr-FR" altLang="fr-FR" dirty="0" err="1" smtClean="0"/>
              <a:t>ngNewRoute</a:t>
            </a:r>
            <a:endParaRPr lang="fr-FR" altLang="fr-FR" dirty="0" smtClean="0"/>
          </a:p>
          <a:p>
            <a:r>
              <a:rPr lang="fr-FR" altLang="fr-FR" dirty="0" err="1" smtClean="0"/>
              <a:t>Angular</a:t>
            </a:r>
            <a:r>
              <a:rPr lang="fr-FR" altLang="fr-FR" dirty="0" smtClean="0"/>
              <a:t> JS 1.5 : 2015 components</a:t>
            </a:r>
          </a:p>
          <a:p>
            <a:r>
              <a:rPr lang="fr-FR" altLang="fr-FR" dirty="0" err="1" smtClean="0"/>
              <a:t>Angular</a:t>
            </a:r>
            <a:r>
              <a:rPr lang="fr-FR" altLang="fr-FR" dirty="0" smtClean="0"/>
              <a:t> 2.0 : 2016 Nouveau </a:t>
            </a:r>
            <a:r>
              <a:rPr lang="fr-FR" altLang="fr-FR" dirty="0" err="1" smtClean="0"/>
              <a:t>framework</a:t>
            </a:r>
            <a:endParaRPr lang="fr-FR" altLang="fr-FR" dirty="0" smtClean="0"/>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smtClean="0"/>
              <a:t>Framework JavaScript libre et open-source développé par Google.</a:t>
            </a:r>
          </a:p>
          <a:p>
            <a:r>
              <a:rPr lang="fr-FR" altLang="fr-FR" smtClean="0"/>
              <a:t>Fondé sur l’extension du langage HTML par de nouvelles balises et attributs pour aboutir à une définition déclarative des pages web</a:t>
            </a:r>
          </a:p>
          <a:p>
            <a:r>
              <a:rPr lang="fr-FR" altLang="fr-FR" smtClean="0"/>
              <a:t>Implémente le Design Pattern MVC</a:t>
            </a:r>
          </a:p>
          <a:p>
            <a:pPr lvl="1"/>
            <a:r>
              <a:rPr lang="fr-FR" altLang="fr-FR" smtClean="0"/>
              <a:t>Model View Controller</a:t>
            </a:r>
          </a:p>
          <a:p>
            <a:pPr lvl="1"/>
            <a:r>
              <a:rPr lang="fr-FR" altLang="fr-FR" smtClean="0"/>
              <a:t>Coté JS (client)</a:t>
            </a:r>
          </a:p>
        </p:txBody>
      </p:sp>
      <p:pic>
        <p:nvPicPr>
          <p:cNvPr id="5" name="Image 4"/>
          <p:cNvPicPr>
            <a:picLocks noChangeAspect="1"/>
          </p:cNvPicPr>
          <p:nvPr/>
        </p:nvPicPr>
        <p:blipFill>
          <a:blip r:embed="rId2"/>
          <a:stretch>
            <a:fillRect/>
          </a:stretch>
        </p:blipFill>
        <p:spPr>
          <a:xfrm>
            <a:off x="6588224" y="4293096"/>
            <a:ext cx="1524000" cy="1695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fr-FR" altLang="fr-FR" dirty="0"/>
              <a:t>Architecture </a:t>
            </a:r>
            <a:r>
              <a:rPr lang="fr-FR" altLang="fr-FR" dirty="0" smtClean="0"/>
              <a:t>MVC</a:t>
            </a:r>
            <a:endParaRPr lang="fr-FR" altLang="fr-FR" dirty="0"/>
          </a:p>
        </p:txBody>
      </p:sp>
      <p:sp>
        <p:nvSpPr>
          <p:cNvPr id="269320" name="AutoShape 8"/>
          <p:cNvSpPr>
            <a:spLocks noChangeArrowheads="1"/>
          </p:cNvSpPr>
          <p:nvPr/>
        </p:nvSpPr>
        <p:spPr bwMode="gray">
          <a:xfrm>
            <a:off x="7407275" y="2035175"/>
            <a:ext cx="9144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27" name="Text Box 15"/>
          <p:cNvSpPr txBox="1">
            <a:spLocks noChangeArrowheads="1"/>
          </p:cNvSpPr>
          <p:nvPr/>
        </p:nvSpPr>
        <p:spPr bwMode="gray">
          <a:xfrm>
            <a:off x="7332663" y="2801938"/>
            <a:ext cx="19656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dirty="0" smtClean="0"/>
              <a:t>WWW</a:t>
            </a:r>
          </a:p>
          <a:p>
            <a:r>
              <a:rPr lang="en-GB" altLang="fr-FR" dirty="0" err="1" smtClean="0"/>
              <a:t>DataSources</a:t>
            </a:r>
            <a:endParaRPr lang="en-GB" altLang="fr-FR" dirty="0"/>
          </a:p>
        </p:txBody>
      </p:sp>
      <p:sp>
        <p:nvSpPr>
          <p:cNvPr id="269330" name="Line 18"/>
          <p:cNvSpPr>
            <a:spLocks noChangeShapeType="1"/>
          </p:cNvSpPr>
          <p:nvPr/>
        </p:nvSpPr>
        <p:spPr bwMode="gray">
          <a:xfrm>
            <a:off x="6524625" y="2379663"/>
            <a:ext cx="903288" cy="1111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5" name="Rectangle 23"/>
          <p:cNvSpPr>
            <a:spLocks noChangeArrowheads="1"/>
          </p:cNvSpPr>
          <p:nvPr/>
        </p:nvSpPr>
        <p:spPr bwMode="gray">
          <a:xfrm>
            <a:off x="2062163" y="1389063"/>
            <a:ext cx="4497387" cy="42592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69316" name="Oval 4"/>
          <p:cNvSpPr>
            <a:spLocks noChangeArrowheads="1"/>
          </p:cNvSpPr>
          <p:nvPr/>
        </p:nvSpPr>
        <p:spPr bwMode="gray">
          <a:xfrm>
            <a:off x="2185988" y="1576388"/>
            <a:ext cx="1703387" cy="16414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17" name="Oval 5"/>
          <p:cNvSpPr>
            <a:spLocks noChangeArrowheads="1"/>
          </p:cNvSpPr>
          <p:nvPr/>
        </p:nvSpPr>
        <p:spPr bwMode="gray">
          <a:xfrm>
            <a:off x="2171700" y="3784600"/>
            <a:ext cx="1703388" cy="1641475"/>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18" name="Oval 6"/>
          <p:cNvSpPr>
            <a:spLocks noChangeArrowheads="1"/>
          </p:cNvSpPr>
          <p:nvPr/>
        </p:nvSpPr>
        <p:spPr bwMode="gray">
          <a:xfrm>
            <a:off x="4648200" y="1576388"/>
            <a:ext cx="1703388" cy="164147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21" name="Text Box 9"/>
          <p:cNvSpPr txBox="1">
            <a:spLocks noChangeArrowheads="1"/>
          </p:cNvSpPr>
          <p:nvPr/>
        </p:nvSpPr>
        <p:spPr bwMode="gray">
          <a:xfrm>
            <a:off x="2509838" y="1785938"/>
            <a:ext cx="17091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dirty="0" err="1"/>
              <a:t>Contr</a:t>
            </a:r>
            <a:r>
              <a:rPr lang="fr-FR" altLang="fr-FR" dirty="0"/>
              <a:t>ô</a:t>
            </a:r>
            <a:r>
              <a:rPr lang="en-GB" altLang="fr-FR" dirty="0"/>
              <a:t>le</a:t>
            </a:r>
            <a:r>
              <a:rPr lang="fr-FR" altLang="fr-FR" dirty="0"/>
              <a:t>u</a:t>
            </a:r>
            <a:r>
              <a:rPr lang="en-GB" altLang="fr-FR" dirty="0"/>
              <a:t>r </a:t>
            </a:r>
          </a:p>
          <a:p>
            <a:r>
              <a:rPr lang="en-GB" altLang="fr-FR" dirty="0"/>
              <a:t> </a:t>
            </a:r>
          </a:p>
        </p:txBody>
      </p:sp>
      <p:sp>
        <p:nvSpPr>
          <p:cNvPr id="269322" name="Text Box 10"/>
          <p:cNvSpPr txBox="1">
            <a:spLocks noChangeArrowheads="1"/>
          </p:cNvSpPr>
          <p:nvPr/>
        </p:nvSpPr>
        <p:spPr bwMode="gray">
          <a:xfrm>
            <a:off x="2162175" y="2371725"/>
            <a:ext cx="16891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100"/>
              <a:t>Traitement des données</a:t>
            </a:r>
            <a:endParaRPr lang="en-GB" altLang="fr-FR" sz="1100"/>
          </a:p>
          <a:p>
            <a:r>
              <a:rPr lang="fr-FR" altLang="fr-FR" sz="1100"/>
              <a:t>V</a:t>
            </a:r>
            <a:r>
              <a:rPr lang="en-GB" altLang="fr-FR" sz="1100"/>
              <a:t>alidation</a:t>
            </a:r>
            <a:r>
              <a:rPr lang="fr-FR" altLang="fr-FR" sz="1100"/>
              <a:t> des données</a:t>
            </a:r>
            <a:endParaRPr lang="en-GB" altLang="fr-FR" sz="1100"/>
          </a:p>
        </p:txBody>
      </p:sp>
      <p:sp>
        <p:nvSpPr>
          <p:cNvPr id="269323" name="Text Box 11"/>
          <p:cNvSpPr txBox="1">
            <a:spLocks noChangeArrowheads="1"/>
          </p:cNvSpPr>
          <p:nvPr/>
        </p:nvSpPr>
        <p:spPr bwMode="gray">
          <a:xfrm>
            <a:off x="5156200" y="1785938"/>
            <a:ext cx="765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a:t>Mod</a:t>
            </a:r>
            <a:r>
              <a:rPr lang="fr-FR" altLang="fr-FR"/>
              <a:t>è</a:t>
            </a:r>
            <a:r>
              <a:rPr lang="en-GB" altLang="fr-FR"/>
              <a:t>l</a:t>
            </a:r>
            <a:r>
              <a:rPr lang="fr-FR" altLang="fr-FR"/>
              <a:t>e</a:t>
            </a:r>
            <a:endParaRPr lang="en-GB" altLang="fr-FR"/>
          </a:p>
        </p:txBody>
      </p:sp>
      <p:sp>
        <p:nvSpPr>
          <p:cNvPr id="269324" name="Text Box 12"/>
          <p:cNvSpPr txBox="1">
            <a:spLocks noChangeArrowheads="1"/>
          </p:cNvSpPr>
          <p:nvPr/>
        </p:nvSpPr>
        <p:spPr bwMode="gray">
          <a:xfrm>
            <a:off x="5027613" y="2298700"/>
            <a:ext cx="2008187"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200"/>
              <a:t>L</a:t>
            </a:r>
            <a:r>
              <a:rPr lang="en-GB" altLang="fr-FR" sz="1200"/>
              <a:t>ogi</a:t>
            </a:r>
            <a:r>
              <a:rPr lang="fr-FR" altLang="fr-FR" sz="1200"/>
              <a:t>que métier</a:t>
            </a:r>
            <a:endParaRPr lang="en-GB" altLang="fr-FR" sz="1200"/>
          </a:p>
          <a:p>
            <a:r>
              <a:rPr lang="fr-FR" altLang="fr-FR" sz="1200"/>
              <a:t>Traitement des </a:t>
            </a:r>
          </a:p>
          <a:p>
            <a:r>
              <a:rPr lang="fr-FR" altLang="fr-FR" sz="1200"/>
              <a:t>données</a:t>
            </a:r>
            <a:endParaRPr lang="en-GB" altLang="fr-FR" sz="1200"/>
          </a:p>
        </p:txBody>
      </p:sp>
      <p:sp>
        <p:nvSpPr>
          <p:cNvPr id="269325" name="Text Box 13"/>
          <p:cNvSpPr txBox="1">
            <a:spLocks noChangeArrowheads="1"/>
          </p:cNvSpPr>
          <p:nvPr/>
        </p:nvSpPr>
        <p:spPr bwMode="gray">
          <a:xfrm>
            <a:off x="2735263" y="3940175"/>
            <a:ext cx="721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dirty="0"/>
              <a:t>V</a:t>
            </a:r>
            <a:r>
              <a:rPr lang="fr-FR" altLang="fr-FR" dirty="0" err="1" smtClean="0"/>
              <a:t>ue</a:t>
            </a:r>
            <a:endParaRPr lang="en-GB" altLang="fr-FR" dirty="0"/>
          </a:p>
        </p:txBody>
      </p:sp>
      <p:sp>
        <p:nvSpPr>
          <p:cNvPr id="269326" name="Text Box 14"/>
          <p:cNvSpPr txBox="1">
            <a:spLocks noChangeArrowheads="1"/>
          </p:cNvSpPr>
          <p:nvPr/>
        </p:nvSpPr>
        <p:spPr bwMode="gray">
          <a:xfrm>
            <a:off x="2584450" y="4575175"/>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a:t>Gé</a:t>
            </a:r>
            <a:r>
              <a:rPr lang="en-GB" altLang="fr-FR" sz="1200"/>
              <a:t>n</a:t>
            </a:r>
            <a:r>
              <a:rPr lang="fr-FR" altLang="fr-FR" sz="1200"/>
              <a:t>é</a:t>
            </a:r>
            <a:r>
              <a:rPr lang="en-GB" altLang="fr-FR" sz="1200"/>
              <a:t>ration</a:t>
            </a:r>
            <a:r>
              <a:rPr lang="fr-FR" altLang="fr-FR" sz="1200"/>
              <a:t> de</a:t>
            </a:r>
          </a:p>
          <a:p>
            <a:r>
              <a:rPr lang="fr-FR" altLang="fr-FR" sz="1200"/>
              <a:t>réponse</a:t>
            </a:r>
            <a:endParaRPr lang="en-GB" altLang="fr-FR" sz="1200"/>
          </a:p>
        </p:txBody>
      </p:sp>
      <p:sp>
        <p:nvSpPr>
          <p:cNvPr id="269328" name="Line 16"/>
          <p:cNvSpPr>
            <a:spLocks noChangeShapeType="1"/>
          </p:cNvSpPr>
          <p:nvPr/>
        </p:nvSpPr>
        <p:spPr bwMode="gray">
          <a:xfrm flipV="1">
            <a:off x="1060450" y="2405063"/>
            <a:ext cx="111442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29" name="Line 17"/>
          <p:cNvSpPr>
            <a:spLocks noChangeShapeType="1"/>
          </p:cNvSpPr>
          <p:nvPr/>
        </p:nvSpPr>
        <p:spPr bwMode="gray">
          <a:xfrm>
            <a:off x="3890963" y="2403475"/>
            <a:ext cx="750887"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1" name="Line 19"/>
          <p:cNvSpPr>
            <a:spLocks noChangeShapeType="1"/>
          </p:cNvSpPr>
          <p:nvPr/>
        </p:nvSpPr>
        <p:spPr bwMode="gray">
          <a:xfrm>
            <a:off x="3027363" y="3217863"/>
            <a:ext cx="0" cy="5635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2" name="Line 20"/>
          <p:cNvSpPr>
            <a:spLocks noChangeShapeType="1"/>
          </p:cNvSpPr>
          <p:nvPr/>
        </p:nvSpPr>
        <p:spPr bwMode="gray">
          <a:xfrm flipH="1">
            <a:off x="1109663" y="4595813"/>
            <a:ext cx="10652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3" name="Text Box 21"/>
          <p:cNvSpPr txBox="1">
            <a:spLocks noChangeArrowheads="1"/>
          </p:cNvSpPr>
          <p:nvPr/>
        </p:nvSpPr>
        <p:spPr bwMode="gray">
          <a:xfrm>
            <a:off x="1195388" y="2049463"/>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a:t>Requ</a:t>
            </a:r>
            <a:r>
              <a:rPr lang="fr-FR" altLang="fr-FR"/>
              <a:t>ête</a:t>
            </a:r>
            <a:endParaRPr lang="en-GB" altLang="fr-FR"/>
          </a:p>
        </p:txBody>
      </p:sp>
      <p:sp>
        <p:nvSpPr>
          <p:cNvPr id="269334" name="Text Box 22"/>
          <p:cNvSpPr txBox="1">
            <a:spLocks noChangeArrowheads="1"/>
          </p:cNvSpPr>
          <p:nvPr/>
        </p:nvSpPr>
        <p:spPr bwMode="gray">
          <a:xfrm>
            <a:off x="1095375" y="4191000"/>
            <a:ext cx="893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a:t>R</a:t>
            </a:r>
            <a:r>
              <a:rPr lang="fr-FR" altLang="fr-FR"/>
              <a:t>é</a:t>
            </a:r>
            <a:r>
              <a:rPr lang="en-GB" altLang="fr-FR"/>
              <a:t>ponse</a:t>
            </a:r>
          </a:p>
        </p:txBody>
      </p:sp>
    </p:spTree>
    <p:extLst>
      <p:ext uri="{BB962C8B-B14F-4D97-AF65-F5344CB8AC3E}">
        <p14:creationId xmlns:p14="http://schemas.microsoft.com/office/powerpoint/2010/main" val="14136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a:t>Architecture </a:t>
            </a:r>
            <a:r>
              <a:rPr lang="fr-FR" altLang="fr-FR" dirty="0" err="1" smtClean="0"/>
              <a:t>Angular</a:t>
            </a:r>
            <a:r>
              <a:rPr lang="fr-FR" altLang="fr-FR" dirty="0"/>
              <a:t>	</a:t>
            </a:r>
          </a:p>
        </p:txBody>
      </p:sp>
      <p:sp>
        <p:nvSpPr>
          <p:cNvPr id="278531" name="Rectangle 3"/>
          <p:cNvSpPr>
            <a:spLocks noGrp="1" noChangeArrowheads="1"/>
          </p:cNvSpPr>
          <p:nvPr>
            <p:ph type="body" idx="1"/>
          </p:nvPr>
        </p:nvSpPr>
        <p:spPr>
          <a:xfrm>
            <a:off x="292100" y="1312863"/>
            <a:ext cx="8599488" cy="4673600"/>
          </a:xfrm>
        </p:spPr>
        <p:txBody>
          <a:bodyPr/>
          <a:lstStyle/>
          <a:p>
            <a:r>
              <a:rPr lang="fr-FR" altLang="fr-FR" dirty="0"/>
              <a:t>Assure la fonctionnalité </a:t>
            </a:r>
            <a:r>
              <a:rPr lang="fr-FR" altLang="fr-FR" dirty="0" smtClean="0"/>
              <a:t>MVC</a:t>
            </a:r>
            <a:endParaRPr lang="fr-FR" altLang="fr-FR" dirty="0"/>
          </a:p>
          <a:p>
            <a:r>
              <a:rPr lang="fr-FR" altLang="fr-FR" u="sng" dirty="0"/>
              <a:t>M</a:t>
            </a:r>
            <a:r>
              <a:rPr lang="fr-FR" altLang="fr-FR" dirty="0"/>
              <a:t>odèle</a:t>
            </a:r>
          </a:p>
          <a:p>
            <a:pPr lvl="1"/>
            <a:r>
              <a:rPr lang="fr-FR" altLang="fr-FR" dirty="0" err="1" smtClean="0"/>
              <a:t>Angular</a:t>
            </a:r>
            <a:r>
              <a:rPr lang="fr-FR" altLang="fr-FR" dirty="0" smtClean="0"/>
              <a:t> n’impose </a:t>
            </a:r>
            <a:r>
              <a:rPr lang="fr-FR" altLang="fr-FR" dirty="0"/>
              <a:t>pas d’implémentation particulière du modèle</a:t>
            </a:r>
          </a:p>
          <a:p>
            <a:pPr lvl="1"/>
            <a:r>
              <a:rPr lang="fr-FR" altLang="fr-FR" dirty="0"/>
              <a:t>Le développeur est libre de choisir l’implémentation appropriée</a:t>
            </a:r>
          </a:p>
          <a:p>
            <a:r>
              <a:rPr lang="fr-FR" altLang="fr-FR" u="sng" dirty="0" smtClean="0"/>
              <a:t>Vue</a:t>
            </a:r>
            <a:endParaRPr lang="fr-FR" altLang="fr-FR" dirty="0"/>
          </a:p>
          <a:p>
            <a:pPr lvl="1"/>
            <a:r>
              <a:rPr lang="fr-FR" altLang="fr-FR" dirty="0"/>
              <a:t>Implémentée à l’aide de </a:t>
            </a:r>
            <a:r>
              <a:rPr lang="fr-FR" altLang="fr-FR" dirty="0" smtClean="0"/>
              <a:t>HTML</a:t>
            </a:r>
            <a:endParaRPr lang="fr-FR" altLang="fr-FR" dirty="0"/>
          </a:p>
          <a:p>
            <a:r>
              <a:rPr lang="fr-FR" altLang="fr-FR" u="sng" dirty="0" smtClean="0"/>
              <a:t>C</a:t>
            </a:r>
            <a:r>
              <a:rPr lang="fr-FR" altLang="fr-FR" dirty="0" smtClean="0"/>
              <a:t>ontrôleur</a:t>
            </a:r>
            <a:endParaRPr lang="fr-FR" altLang="fr-FR" dirty="0"/>
          </a:p>
          <a:p>
            <a:pPr lvl="1"/>
            <a:r>
              <a:rPr lang="fr-FR" altLang="fr-FR" dirty="0" smtClean="0"/>
              <a:t>C'est le cœur d'</a:t>
            </a:r>
            <a:r>
              <a:rPr lang="fr-FR" altLang="fr-FR" dirty="0" err="1" smtClean="0"/>
              <a:t>Angular</a:t>
            </a:r>
            <a:endParaRPr lang="fr-FR" altLang="fr-FR" dirty="0"/>
          </a:p>
        </p:txBody>
      </p:sp>
    </p:spTree>
    <p:extLst>
      <p:ext uri="{BB962C8B-B14F-4D97-AF65-F5344CB8AC3E}">
        <p14:creationId xmlns:p14="http://schemas.microsoft.com/office/powerpoint/2010/main" val="381445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2553</TotalTime>
  <Words>956</Words>
  <Application>Microsoft Office PowerPoint</Application>
  <PresentationFormat>Affichage à l'écran (4:3)</PresentationFormat>
  <Paragraphs>119</Paragraphs>
  <Slides>17</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Monotype Sorts</vt:lpstr>
      <vt:lpstr>Times New Roman</vt:lpstr>
      <vt:lpstr>cvc</vt:lpstr>
      <vt:lpstr>Présentation PowerPoint</vt:lpstr>
      <vt:lpstr>Super Heroic MVW Framework</vt:lpstr>
      <vt:lpstr>Historique</vt:lpstr>
      <vt:lpstr>Angular ?</vt:lpstr>
      <vt:lpstr>Architecture MVC</vt:lpstr>
      <vt:lpstr>Frameworks MVC</vt:lpstr>
      <vt:lpstr>Concurrents JS</vt:lpstr>
      <vt:lpstr>Architecture Angular </vt:lpstr>
      <vt:lpstr>MVVM</vt:lpstr>
      <vt:lpstr>MVW</vt:lpstr>
      <vt:lpstr>MVW</vt:lpstr>
      <vt:lpstr>De quoi a-t-on besoin ?</vt:lpstr>
      <vt:lpstr>Différences entre Angular 1 &amp; 2</vt:lpstr>
      <vt:lpstr>Quel langage ?</vt:lpstr>
      <vt:lpstr>Transpilation</vt:lpstr>
      <vt:lpstr>Présentation PowerPoint</vt:lpstr>
      <vt:lpstr>Présentation PowerPoint</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175</cp:revision>
  <dcterms:created xsi:type="dcterms:W3CDTF">2000-04-10T19:33:12Z</dcterms:created>
  <dcterms:modified xsi:type="dcterms:W3CDTF">2016-11-15T21:37:44Z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