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56" r:id="rId3"/>
    <p:sldId id="325" r:id="rId4"/>
    <p:sldId id="326" r:id="rId5"/>
    <p:sldId id="297" r:id="rId6"/>
    <p:sldId id="337" r:id="rId7"/>
    <p:sldId id="339" r:id="rId8"/>
    <p:sldId id="340" r:id="rId9"/>
    <p:sldId id="331" r:id="rId10"/>
    <p:sldId id="332" r:id="rId11"/>
    <p:sldId id="333" r:id="rId12"/>
    <p:sldId id="341" r:id="rId13"/>
    <p:sldId id="345" r:id="rId1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ndall Lain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AFF"/>
    <a:srgbClr val="DDDDDD"/>
    <a:srgbClr val="663300"/>
    <a:srgbClr val="0033CC"/>
    <a:srgbClr val="FFFF66"/>
    <a:srgbClr val="FF5050"/>
    <a:srgbClr val="FFFFFF"/>
    <a:srgbClr val="ECC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36" autoAdjust="0"/>
    <p:restoredTop sz="71760" autoAdjust="0"/>
  </p:normalViewPr>
  <p:slideViewPr>
    <p:cSldViewPr snapToGrid="0">
      <p:cViewPr varScale="1">
        <p:scale>
          <a:sx n="75" d="100"/>
          <a:sy n="75" d="100"/>
        </p:scale>
        <p:origin x="-1506" y="-96"/>
      </p:cViewPr>
      <p:guideLst>
        <p:guide orient="horz" pos="937"/>
        <p:guide pos="208"/>
        <p:guide pos="1742"/>
      </p:guideLst>
    </p:cSldViewPr>
  </p:slideViewPr>
  <p:outlineViewPr>
    <p:cViewPr>
      <p:scale>
        <a:sx n="33" d="100"/>
        <a:sy n="33" d="100"/>
      </p:scale>
      <p:origin x="0" y="21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1692"/>
    </p:cViewPr>
  </p:sorterViewPr>
  <p:notesViewPr>
    <p:cSldViewPr snapToGrid="0">
      <p:cViewPr>
        <p:scale>
          <a:sx n="75" d="100"/>
          <a:sy n="75" d="100"/>
        </p:scale>
        <p:origin x="-2909" y="-5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 b="1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2" tIns="46321" rIns="92642" bIns="46321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B577A17A-0DDF-4D2B-A6B8-F78012BAA90D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15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70075" y="228600"/>
            <a:ext cx="4840288" cy="3630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8902700"/>
            <a:ext cx="69977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63" tIns="39532" rIns="79063" bIns="39532">
            <a:spAutoFit/>
          </a:bodyPr>
          <a:lstStyle/>
          <a:p>
            <a:pPr marL="176213" defTabSz="889000" eaLnBrk="0" hangingPunct="0">
              <a:spcBef>
                <a:spcPct val="50000"/>
              </a:spcBef>
              <a:tabLst>
                <a:tab pos="3411538" algn="ctr"/>
                <a:tab pos="6610350" algn="r"/>
              </a:tabLst>
              <a:defRPr/>
            </a:pPr>
            <a:r>
              <a:rPr lang="en-US" sz="700" dirty="0">
                <a:solidFill>
                  <a:schemeClr val="tx2"/>
                </a:solidFill>
              </a:rPr>
              <a:t>	</a:t>
            </a:r>
            <a:r>
              <a:rPr lang="en-US" sz="900" dirty="0">
                <a:cs typeface="Times New Roman" pitchFamily="18" charset="0"/>
              </a:rPr>
              <a:t>© </a:t>
            </a:r>
            <a:r>
              <a:rPr lang="en-US" sz="700" dirty="0">
                <a:solidFill>
                  <a:schemeClr val="tx2"/>
                </a:solidFill>
              </a:rPr>
              <a:t>Copyright: All rights reserved. Not to be reproduced by any means without prior consent. 	</a:t>
            </a:r>
            <a:r>
              <a:rPr lang="en-US" sz="1300" dirty="0">
                <a:solidFill>
                  <a:schemeClr val="tx2"/>
                </a:solidFill>
              </a:rPr>
              <a:t>577-7-</a:t>
            </a:r>
            <a:fld id="{8D0AAE47-68C6-4CDE-A223-F23B610976A7}" type="slidenum">
              <a:rPr lang="en-US" sz="1300">
                <a:solidFill>
                  <a:schemeClr val="tx2"/>
                </a:solidFill>
              </a:rPr>
              <a:pPr marL="176213" defTabSz="889000" eaLnBrk="0" hangingPunct="0">
                <a:spcBef>
                  <a:spcPct val="50000"/>
                </a:spcBef>
                <a:tabLst>
                  <a:tab pos="3411538" algn="ctr"/>
                  <a:tab pos="6610350" algn="r"/>
                </a:tabLst>
                <a:defRPr/>
              </a:pPr>
              <a:t>‹N°›</a:t>
            </a:fld>
            <a:r>
              <a:rPr lang="en-US" sz="7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06388" y="3733800"/>
            <a:ext cx="5127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 eaLnBrk="0" hangingPunct="0">
              <a:spcBef>
                <a:spcPct val="50000"/>
              </a:spcBef>
              <a:defRPr/>
            </a:pPr>
            <a:r>
              <a:rPr lang="en-US" i="1" dirty="0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228600" y="3962400"/>
            <a:ext cx="6488113" cy="1228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138" tIns="45569" rIns="91138" bIns="4556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55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Box 4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8488" y="228600"/>
            <a:ext cx="4840287" cy="3630613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3962400"/>
            <a:ext cx="6459537" cy="276225"/>
          </a:xfrm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3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&lt;*s*o*u*r*c*e*&gt;*5*7*7*g*3*-*7*-*2*8*&lt;*/*s*o*u*r*c*e*&gt;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8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717675"/>
          </a:xfrm>
          <a:ln/>
        </p:spPr>
        <p:txBody>
          <a:bodyPr/>
          <a:lstStyle/>
          <a:p>
            <a:pPr marL="0" lvl="2" eaLnBrk="1" hangingPunct="1"/>
            <a:r>
              <a:rPr lang="en-US" smtClean="0"/>
              <a:t>Jogger text: Parsing XML From Client</a:t>
            </a:r>
          </a:p>
          <a:p>
            <a:pPr marL="0" lvl="2" eaLnBrk="1" hangingPunct="1"/>
            <a:r>
              <a:rPr lang="en-US" smtClean="0"/>
              <a:t>Direction: Right</a:t>
            </a:r>
          </a:p>
          <a:p>
            <a:pPr marL="0" lvl="2" eaLnBrk="1" hangingPunct="1"/>
            <a:r>
              <a:rPr lang="en-US" smtClean="0"/>
              <a:t>Instructor notes:If client supplies some other MIME type, HTTP error status is returned by Jersey</a:t>
            </a:r>
          </a:p>
          <a:p>
            <a:pPr marL="0" lvl="2" eaLnBrk="1" hangingPunct="1"/>
            <a:r>
              <a:rPr lang="en-US" smtClean="0"/>
              <a:t>If a student asked about parsing inputXMLSource in Provider section, point out this code to them.</a:t>
            </a:r>
          </a:p>
          <a:p>
            <a:pPr marL="0" lvl="2" eaLnBrk="1" hangingPunct="1"/>
            <a:endParaRPr lang="en-US" smtClean="0"/>
          </a:p>
          <a:p>
            <a:pPr marL="0" lvl="2"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1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&lt;*s*o*u*r*c*e*&gt;*5*7*7*g*3*-*7*-*2*9*&lt;*/*s*o*u*r*c*e*&gt;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606550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Parsing URL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notes:Because the method doesn’t take any client input beyond the URL; it returns a HTTP success/error code, not XML</a:t>
            </a:r>
          </a:p>
          <a:p>
            <a:pPr eaLnBrk="1" hangingPunct="1"/>
            <a:r>
              <a:rPr lang="en-US" smtClean="0"/>
              <a:t>Use the question as a lead-in to point out the return type of method (Response rather than Source), which leads you to the next slide.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69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&lt;*s*o*u*r*c*e*&gt;*5*7*7*g*3*-*7*-*3*0*&lt;*/*s*o*u*r*c*e*&gt;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901825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Parsing URL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notes:To produce XML and explicitly set a response code:</a:t>
            </a:r>
          </a:p>
          <a:p>
            <a:pPr eaLnBrk="1" hangingPunct="1"/>
            <a:r>
              <a:rPr lang="en-US" smtClean="0"/>
              <a:t>	Response.ResponseBuilder builder = Response.status(Response.Status.NOT_MODIFIED);</a:t>
            </a:r>
          </a:p>
          <a:p>
            <a:pPr eaLnBrk="1" hangingPunct="1"/>
            <a:r>
              <a:rPr lang="en-US" smtClean="0"/>
              <a:t>	builder.entity(jaxbSource); // set the entity for the builder</a:t>
            </a:r>
          </a:p>
          <a:p>
            <a:pPr eaLnBrk="1" hangingPunct="1"/>
            <a:r>
              <a:rPr lang="en-US" smtClean="0"/>
              <a:t>	return builder.build();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7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&lt;*s*o*u*r*c*e*&gt;*5*7*7*g*3*-*7*-*3*1*&lt;*/*s*o*u*r*c*e*&gt;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267811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Parsing URL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notes:WebApplicationException is a runtime exception, so the throws is strictly not needed</a:t>
            </a:r>
          </a:p>
          <a:p>
            <a:pPr eaLnBrk="1" hangingPunct="1"/>
            <a:r>
              <a:rPr lang="en-US" smtClean="0"/>
              <a:t>The URL (HTTP 1.1. standard) lists the various status codes and what they mean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Suggested talking points for this slide:</a:t>
            </a:r>
          </a:p>
          <a:p>
            <a:pPr eaLnBrk="1" hangingPunct="1"/>
            <a:r>
              <a:rPr lang="en-US" smtClean="0"/>
              <a:t>Method returns a Source, so can not do Response.serverError().</a:t>
            </a:r>
          </a:p>
          <a:p>
            <a:pPr eaLnBrk="1" hangingPunct="1"/>
            <a:r>
              <a:rPr lang="en-US" smtClean="0"/>
              <a:t>Instead, throw a WebApplicationException</a:t>
            </a:r>
          </a:p>
          <a:p>
            <a:pPr eaLnBrk="1" hangingPunct="1"/>
            <a:r>
              <a:rPr lang="en-US" smtClean="0"/>
              <a:t>Constructor takes the HTTP status code.</a:t>
            </a:r>
          </a:p>
          <a:p>
            <a:pPr eaLnBrk="1" hangingPunct="1"/>
            <a:r>
              <a:rPr lang="en-US" smtClean="0"/>
              <a:t>Don’t need to remember all the numbers; instead use the enumerated numbers in Reponse.Status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1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&lt;*s*o*u*r*c*e*&gt;*5*7*7*g*3*-*7*-*1*5*&lt;*/*s*o*u*r*c*e*&gt;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REST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MySQL, Oracle, etc. all support Xpath.  Lead in to next slide.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7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&lt;*s*o*u*r*c*e*&gt;*5*7*7*g*3*-*7*-*1*6*&lt;*/*s*o*u*r*c*e*&gt;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584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8499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62400"/>
            <a:ext cx="6488113" cy="276694"/>
          </a:xfrm>
          <a:ln/>
        </p:spPr>
        <p:txBody>
          <a:bodyPr/>
          <a:lstStyle/>
          <a:p>
            <a:pPr eaLnBrk="1" hangingPunct="1"/>
            <a:endParaRPr lang="fr-F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5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&lt;*s*o*u*r*c*e*&gt;*5*7*7*g*3*-*7*-*1*7*&lt;*/*s*o*u*r*c*e*&gt;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476375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Implementing a Provider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Tell them that we are concerned with server-side.  So they will not learn JavaScript today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3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&lt;*s*o*u*r*c*e*&gt;*5*7*7*g*3*-*7*-*2*3*&lt;*/*s*o*u*r*c*e*&gt;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A RESTful Inventory Control Application</a:t>
            </a:r>
          </a:p>
          <a:p>
            <a:pPr eaLnBrk="1" hangingPunct="1"/>
            <a:r>
              <a:rPr lang="en-US" smtClean="0"/>
              <a:t>Direction: Right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Could mention that RESTful Web services are a good fit for such Create-Read-Update-Delete tasks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1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&lt;*s*o*u*r*c*e*&gt;*5*7*7*g*3*-*7*-*2*4*&lt;*/*s*o*u*r*c*e*&gt;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422400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A RESTful Inventory Control Application</a:t>
            </a:r>
          </a:p>
          <a:p>
            <a:pPr eaLnBrk="1" hangingPunct="1"/>
            <a:r>
              <a:rPr lang="en-US" smtClean="0"/>
              <a:t>Direction: Right</a:t>
            </a:r>
          </a:p>
          <a:p>
            <a:pPr eaLnBrk="1" hangingPunct="1"/>
            <a:r>
              <a:rPr lang="en-US" smtClean="0"/>
              <a:t>Instructor notes:The course load has Glassfish updated.  The “bonus” exercise at the back has the steps to install and use Jersey.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29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&lt;*s*o*u*r*c*e*&gt;*5*7*7*g*3*-*7*-*2*5*&lt;*/*s*o*u*r*c*e*&gt;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69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76931" name="Notes Placeholder 2"/>
          <p:cNvSpPr>
            <a:spLocks noGrp="1"/>
          </p:cNvSpPr>
          <p:nvPr>
            <p:ph type="body" idx="1"/>
          </p:nvPr>
        </p:nvSpPr>
        <p:spPr>
          <a:xfrm>
            <a:off x="228600" y="3962400"/>
            <a:ext cx="6488113" cy="2381886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Configuring web.xml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notes:No need for sun-jaxws.xml unless you have Metro stuff in your application of course.</a:t>
            </a:r>
          </a:p>
          <a:p>
            <a:pPr eaLnBrk="1" hangingPunct="1"/>
            <a:r>
              <a:rPr lang="en-US" smtClean="0"/>
              <a:t>Can always include different URL pattern for Metro.</a:t>
            </a:r>
          </a:p>
          <a:p>
            <a:pPr eaLnBrk="1" hangingPunct="1"/>
            <a:r>
              <a:rPr lang="en-US" smtClean="0"/>
              <a:t>Careful about using /* in URL pattern -- Jersey doesn’t do the “no-surprise” thing of rendering *.html correctly, so your index.html, etc. may get hosed!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Inventory is the application context: in our class, the name of the war file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7" name="TextBox 3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&lt;*s*o*u*r*c*e*&gt;*5*7*7*g*3*-*7*-*2*6*&lt;*/*s*o*u*r*c*e*&gt;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70075" y="228600"/>
            <a:ext cx="4843463" cy="3632200"/>
          </a:xfrm>
          <a:ln/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91288" cy="1236663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Writing a RESTful Service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notes:Use last bullet as lead-in to next slide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Jersey appears to require @Path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5" name="TextBox 5" hidden="1"/>
          <p:cNvSpPr txBox="1">
            <a:spLocks noChangeArrowheads="1"/>
          </p:cNvSpPr>
          <p:nvPr/>
        </p:nvSpPr>
        <p:spPr bwMode="auto">
          <a:xfrm>
            <a:off x="2286000" y="381000"/>
            <a:ext cx="381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sz="800">
                <a:solidFill>
                  <a:srgbClr val="000000"/>
                </a:solidFill>
              </a:rPr>
              <a:t>&lt;*s*o*u*r*c*e*&gt;*5*7*7*g*3*-*7*-*2*7*&lt;*/*s*o*u*r*c*e*&gt;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6488113" cy="1901825"/>
          </a:xfrm>
          <a:ln/>
        </p:spPr>
        <p:txBody>
          <a:bodyPr/>
          <a:lstStyle/>
          <a:p>
            <a:pPr eaLnBrk="1" hangingPunct="1"/>
            <a:r>
              <a:rPr lang="en-US" smtClean="0"/>
              <a:t>Jogger text: Sending Back a Source</a:t>
            </a:r>
          </a:p>
          <a:p>
            <a:pPr eaLnBrk="1" hangingPunct="1"/>
            <a:r>
              <a:rPr lang="en-US" smtClean="0"/>
              <a:t>Direction: Left</a:t>
            </a:r>
          </a:p>
          <a:p>
            <a:pPr eaLnBrk="1" hangingPunct="1"/>
            <a:r>
              <a:rPr lang="en-US" smtClean="0"/>
              <a:t>Instructor notes:</a:t>
            </a:r>
          </a:p>
          <a:p>
            <a:pPr eaLnBrk="1" hangingPunct="1"/>
            <a:r>
              <a:rPr lang="en-US" smtClean="0"/>
              <a:t>Earlier, they created JAXBContext by passing in a package name.  May want to explain the difference, depending on audience level.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prstGeom prst="rect">
            <a:avLst/>
          </a:prstGeo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-9525" y="10779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dirty="0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B90117"/>
                </a:solidFill>
              </a:rPr>
              <a:t>7-</a:t>
            </a:r>
            <a:fld id="{EDD3D7A1-5F69-4AA5-8BC6-A71D6D49610E}" type="slidenum">
              <a:rPr lang="en-US" b="1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Fournir des services Web RESTful</a:t>
            </a:r>
            <a:endParaRPr lang="fr-FR" dirty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9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Chapitre 7</a:t>
            </a:r>
            <a:endParaRPr lang="fr-F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Analyser le XML du client</a:t>
            </a:r>
            <a:endParaRPr lang="fr-FR" dirty="0"/>
          </a:p>
        </p:txBody>
      </p:sp>
      <p:sp>
        <p:nvSpPr>
          <p:cNvPr id="1282050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831975"/>
          </a:xfrm>
        </p:spPr>
        <p:txBody>
          <a:bodyPr/>
          <a:lstStyle/>
          <a:p>
            <a:r>
              <a:rPr lang="fr-FR" sz="1800" dirty="0" smtClean="0"/>
              <a:t>Pour mettre à jour le stock, le client postera un document XML </a:t>
            </a:r>
            <a:br>
              <a:rPr lang="fr-FR" sz="1800" dirty="0" smtClean="0"/>
            </a:br>
            <a:r>
              <a:rPr lang="fr-FR" sz="1800" dirty="0" smtClean="0"/>
              <a:t>avec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fr-FR" sz="1800" dirty="0" smtClean="0"/>
              <a:t> :</a:t>
            </a:r>
          </a:p>
          <a:p>
            <a:pPr lvl="1"/>
            <a:r>
              <a:rPr lang="fr-FR" sz="1800" dirty="0" smtClean="0">
                <a:latin typeface="Courier New" pitchFamily="49" charset="0"/>
              </a:rPr>
              <a:t>&lt;item productId="3212" quantity="4" /&gt;</a:t>
            </a:r>
          </a:p>
          <a:p>
            <a:pPr lvl="1"/>
            <a:r>
              <a:rPr lang="fr-FR" sz="1800" dirty="0" smtClean="0"/>
              <a:t>Spécifier le type MIME de la requête avec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@Consumes</a:t>
            </a:r>
          </a:p>
          <a:p>
            <a:pPr lvl="2"/>
            <a:r>
              <a:rPr lang="fr-FR" sz="1800" dirty="0" smtClean="0"/>
              <a:t>Le XML du corps de la requête est fourni à la requête sous forme </a:t>
            </a:r>
            <a:br>
              <a:rPr lang="fr-FR" sz="1800" dirty="0" smtClean="0"/>
            </a:br>
            <a:r>
              <a:rPr lang="fr-FR" sz="1800" dirty="0" smtClean="0"/>
              <a:t>de </a:t>
            </a:r>
            <a:r>
              <a:rPr lang="fr-FR" sz="1800" dirty="0" smtClean="0">
                <a:latin typeface="Courier New" pitchFamily="49" charset="0"/>
              </a:rPr>
              <a:t>String</a:t>
            </a:r>
          </a:p>
        </p:txBody>
      </p:sp>
      <p:sp>
        <p:nvSpPr>
          <p:cNvPr id="1282051" name="Rectangle 4"/>
          <p:cNvSpPr>
            <a:spLocks noChangeArrowheads="1"/>
          </p:cNvSpPr>
          <p:nvPr/>
        </p:nvSpPr>
        <p:spPr bwMode="gray">
          <a:xfrm>
            <a:off x="668338" y="3167063"/>
            <a:ext cx="7807325" cy="2892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    @POST 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@Consumes({"application/xml", "text/xml"}) 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@Produces("application/xml")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// omit @Path since it's the class's default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public Source doPost(</a:t>
            </a:r>
            <a:r>
              <a:rPr lang="en-US" b="1" dirty="0">
                <a:latin typeface="Courier New" pitchFamily="49" charset="0"/>
              </a:rPr>
              <a:t>String content</a:t>
            </a:r>
            <a:r>
              <a:rPr lang="en-US" dirty="0">
                <a:latin typeface="Courier New" pitchFamily="49" charset="0"/>
              </a:rPr>
              <a:t>) throws JAXBException {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    </a:t>
            </a:r>
            <a:r>
              <a:rPr lang="en-US" b="1" dirty="0">
                <a:latin typeface="Courier New" pitchFamily="49" charset="0"/>
              </a:rPr>
              <a:t>// parse request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	Source source = new StreamSource(new StringReader(content));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Item item = (Item) jc.createUnmarshaller().unmarshal(source);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    </a:t>
            </a:r>
            <a:r>
              <a:rPr lang="en-US" b="1" dirty="0">
                <a:latin typeface="Courier New" pitchFamily="49" charset="0"/>
              </a:rPr>
              <a:t>// do server-side processing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getDao().addItem(item.getProductId(), item.getQuantity());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    </a:t>
            </a:r>
            <a:r>
              <a:rPr lang="en-US" b="1" dirty="0">
                <a:latin typeface="Courier New" pitchFamily="49" charset="0"/>
              </a:rPr>
              <a:t>// send back XML response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return new StreamSource(new StringReader("&lt;ok/&gt;"));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Analyser l’URL</a:t>
            </a:r>
            <a:endParaRPr lang="fr-FR" dirty="0"/>
          </a:p>
        </p:txBody>
      </p:sp>
      <p:sp>
        <p:nvSpPr>
          <p:cNvPr id="1284098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4533900"/>
          </a:xfrm>
        </p:spPr>
        <p:txBody>
          <a:bodyPr/>
          <a:lstStyle/>
          <a:p>
            <a:r>
              <a:rPr lang="fr-FR" sz="1800" dirty="0" smtClean="0"/>
              <a:t>Pour supprimer un article, le client émettra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DELETE</a:t>
            </a:r>
            <a:r>
              <a:rPr lang="fr-FR" sz="1800" dirty="0" smtClean="0"/>
              <a:t> vers une URL telle que </a:t>
            </a:r>
            <a:r>
              <a:rPr lang="fr-FR" sz="1800" dirty="0" smtClean="0">
                <a:latin typeface="Courier New" pitchFamily="49" charset="0"/>
              </a:rPr>
              <a:t>/rs/item/3012</a:t>
            </a:r>
          </a:p>
          <a:p>
            <a:pPr lvl="1"/>
            <a:r>
              <a:rPr lang="fr-FR" sz="1800" dirty="0" smtClean="0"/>
              <a:t>Il faut retourner un code de HTTP de succès ou d’erreur</a:t>
            </a:r>
          </a:p>
          <a:p>
            <a:r>
              <a:rPr lang="fr-FR" sz="1800" dirty="0" smtClean="0"/>
              <a:t>Notez la syntaxe avec accolades et annotation pour capturer la paramètre du chemin</a:t>
            </a:r>
          </a:p>
          <a:p>
            <a:pPr lvl="1"/>
            <a:r>
              <a:rPr lang="fr-FR" sz="1800" dirty="0" smtClean="0"/>
              <a:t>La variable </a:t>
            </a:r>
            <a:r>
              <a:rPr lang="fr-FR" sz="1800" dirty="0" smtClean="0">
                <a:latin typeface="Courier New" pitchFamily="49" charset="0"/>
              </a:rPr>
              <a:t>id</a:t>
            </a:r>
            <a:r>
              <a:rPr lang="fr-FR" sz="1800" dirty="0" smtClean="0"/>
              <a:t> contiendra la valeur entière </a:t>
            </a:r>
            <a:r>
              <a:rPr lang="fr-FR" sz="1800" dirty="0" smtClean="0">
                <a:latin typeface="Courier New" pitchFamily="49" charset="0"/>
              </a:rPr>
              <a:t>3012</a:t>
            </a:r>
          </a:p>
          <a:p>
            <a:pPr lvl="1"/>
            <a:r>
              <a:rPr lang="fr-FR" sz="1800" dirty="0" smtClean="0"/>
              <a:t>JAX-RS effectue les conversions logiques</a:t>
            </a:r>
          </a:p>
          <a:p>
            <a:pPr lvl="2"/>
            <a:endParaRPr lang="fr-FR" sz="1800" dirty="0" smtClean="0"/>
          </a:p>
          <a:p>
            <a:pPr lvl="2"/>
            <a:endParaRPr lang="fr-FR" sz="1800" dirty="0" smtClean="0"/>
          </a:p>
          <a:p>
            <a:pPr lvl="2"/>
            <a:endParaRPr lang="fr-FR" sz="1800" dirty="0" smtClean="0"/>
          </a:p>
          <a:p>
            <a:pPr lvl="2"/>
            <a:endParaRPr lang="fr-FR" sz="1800" dirty="0" smtClean="0"/>
          </a:p>
          <a:p>
            <a:pPr lvl="2"/>
            <a:endParaRPr lang="fr-FR" sz="1800" dirty="0" smtClean="0"/>
          </a:p>
          <a:p>
            <a:r>
              <a:rPr lang="fr-FR" sz="1800" dirty="0" smtClean="0"/>
              <a:t>Pourquoi n’y a-t-il pas d’annotations 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@Produces</a:t>
            </a:r>
            <a:r>
              <a:rPr lang="fr-FR" sz="1800" dirty="0" smtClean="0">
                <a:cs typeface="Courier New" pitchFamily="49" charset="0"/>
              </a:rPr>
              <a:t> </a:t>
            </a:r>
            <a:r>
              <a:rPr lang="fr-FR" sz="1800" dirty="0" smtClean="0"/>
              <a:t>ou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@Consumes</a:t>
            </a:r>
            <a:r>
              <a:rPr lang="fr-FR" sz="1800" dirty="0" smtClean="0"/>
              <a:t> sur</a:t>
            </a:r>
            <a:br>
              <a:rPr lang="fr-FR" sz="1800" dirty="0" smtClean="0"/>
            </a:br>
            <a:r>
              <a:rPr lang="fr-FR" sz="1800" dirty="0" smtClean="0"/>
              <a:t>la méthode ?</a:t>
            </a:r>
          </a:p>
        </p:txBody>
      </p:sp>
      <p:sp>
        <p:nvSpPr>
          <p:cNvPr id="1284099" name="Rectangle 4"/>
          <p:cNvSpPr>
            <a:spLocks noChangeArrowheads="1"/>
          </p:cNvSpPr>
          <p:nvPr/>
        </p:nvSpPr>
        <p:spPr bwMode="gray">
          <a:xfrm>
            <a:off x="1028700" y="3694113"/>
            <a:ext cx="7070725" cy="1169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    @DELETE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@Path("/{productId}")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public Response doDelete( </a:t>
            </a:r>
            <a:r>
              <a:rPr lang="en-US" b="1" dirty="0">
                <a:latin typeface="Courier New" pitchFamily="49" charset="0"/>
              </a:rPr>
              <a:t>@PathParam("productId")</a:t>
            </a:r>
            <a:r>
              <a:rPr lang="en-US" dirty="0">
                <a:latin typeface="Courier New" pitchFamily="49" charset="0"/>
              </a:rPr>
              <a:t> int id ) {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…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}</a:t>
            </a:r>
          </a:p>
        </p:txBody>
      </p:sp>
      <p:grpSp>
        <p:nvGrpSpPr>
          <p:cNvPr id="1284100" name="Group 104"/>
          <p:cNvGrpSpPr>
            <a:grpSpLocks/>
          </p:cNvGrpSpPr>
          <p:nvPr/>
        </p:nvGrpSpPr>
        <p:grpSpPr bwMode="auto">
          <a:xfrm>
            <a:off x="142875" y="5138738"/>
            <a:ext cx="374650" cy="269875"/>
            <a:chOff x="753" y="209"/>
            <a:chExt cx="236" cy="170"/>
          </a:xfrm>
        </p:grpSpPr>
        <p:sp>
          <p:nvSpPr>
            <p:cNvPr id="14" name="Oval 105"/>
            <p:cNvSpPr>
              <a:spLocks noChangeArrowheads="1"/>
            </p:cNvSpPr>
            <p:nvPr/>
          </p:nvSpPr>
          <p:spPr bwMode="blackWhite">
            <a:xfrm>
              <a:off x="753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1284102" name="Freeform 106"/>
            <p:cNvSpPr>
              <a:spLocks/>
            </p:cNvSpPr>
            <p:nvPr/>
          </p:nvSpPr>
          <p:spPr bwMode="black">
            <a:xfrm>
              <a:off x="851" y="335"/>
              <a:ext cx="38" cy="36"/>
            </a:xfrm>
            <a:custGeom>
              <a:avLst/>
              <a:gdLst>
                <a:gd name="T0" fmla="*/ 20 w 38"/>
                <a:gd name="T1" fmla="*/ 0 h 36"/>
                <a:gd name="T2" fmla="*/ 26 w 38"/>
                <a:gd name="T3" fmla="*/ 0 h 36"/>
                <a:gd name="T4" fmla="*/ 32 w 38"/>
                <a:gd name="T5" fmla="*/ 4 h 36"/>
                <a:gd name="T6" fmla="*/ 32 w 38"/>
                <a:gd name="T7" fmla="*/ 4 h 36"/>
                <a:gd name="T8" fmla="*/ 36 w 38"/>
                <a:gd name="T9" fmla="*/ 10 h 36"/>
                <a:gd name="T10" fmla="*/ 38 w 38"/>
                <a:gd name="T11" fmla="*/ 18 h 36"/>
                <a:gd name="T12" fmla="*/ 38 w 38"/>
                <a:gd name="T13" fmla="*/ 18 h 36"/>
                <a:gd name="T14" fmla="*/ 36 w 38"/>
                <a:gd name="T15" fmla="*/ 26 h 36"/>
                <a:gd name="T16" fmla="*/ 32 w 38"/>
                <a:gd name="T17" fmla="*/ 32 h 36"/>
                <a:gd name="T18" fmla="*/ 32 w 38"/>
                <a:gd name="T19" fmla="*/ 32 h 36"/>
                <a:gd name="T20" fmla="*/ 26 w 38"/>
                <a:gd name="T21" fmla="*/ 36 h 36"/>
                <a:gd name="T22" fmla="*/ 20 w 38"/>
                <a:gd name="T23" fmla="*/ 36 h 36"/>
                <a:gd name="T24" fmla="*/ 20 w 38"/>
                <a:gd name="T25" fmla="*/ 36 h 36"/>
                <a:gd name="T26" fmla="*/ 12 w 38"/>
                <a:gd name="T27" fmla="*/ 36 h 36"/>
                <a:gd name="T28" fmla="*/ 6 w 38"/>
                <a:gd name="T29" fmla="*/ 32 h 36"/>
                <a:gd name="T30" fmla="*/ 6 w 38"/>
                <a:gd name="T31" fmla="*/ 32 h 36"/>
                <a:gd name="T32" fmla="*/ 2 w 38"/>
                <a:gd name="T33" fmla="*/ 26 h 36"/>
                <a:gd name="T34" fmla="*/ 0 w 38"/>
                <a:gd name="T35" fmla="*/ 18 h 36"/>
                <a:gd name="T36" fmla="*/ 0 w 38"/>
                <a:gd name="T37" fmla="*/ 18 h 36"/>
                <a:gd name="T38" fmla="*/ 2 w 38"/>
                <a:gd name="T39" fmla="*/ 10 h 36"/>
                <a:gd name="T40" fmla="*/ 6 w 38"/>
                <a:gd name="T41" fmla="*/ 4 h 36"/>
                <a:gd name="T42" fmla="*/ 6 w 38"/>
                <a:gd name="T43" fmla="*/ 4 h 36"/>
                <a:gd name="T44" fmla="*/ 12 w 38"/>
                <a:gd name="T45" fmla="*/ 0 h 36"/>
                <a:gd name="T46" fmla="*/ 20 w 38"/>
                <a:gd name="T47" fmla="*/ 0 h 36"/>
                <a:gd name="T48" fmla="*/ 20 w 38"/>
                <a:gd name="T49" fmla="*/ 0 h 36"/>
                <a:gd name="T50" fmla="*/ 20 w 38"/>
                <a:gd name="T51" fmla="*/ 0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8"/>
                <a:gd name="T79" fmla="*/ 0 h 36"/>
                <a:gd name="T80" fmla="*/ 38 w 3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 dirty="0"/>
            </a:p>
          </p:txBody>
        </p:sp>
        <p:sp>
          <p:nvSpPr>
            <p:cNvPr id="1284103" name="Oval 107"/>
            <p:cNvSpPr>
              <a:spLocks noChangeArrowheads="1"/>
            </p:cNvSpPr>
            <p:nvPr/>
          </p:nvSpPr>
          <p:spPr bwMode="white">
            <a:xfrm>
              <a:off x="840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endParaRPr lang="fr-FR" dirty="0"/>
            </a:p>
          </p:txBody>
        </p:sp>
        <p:sp>
          <p:nvSpPr>
            <p:cNvPr id="1284104" name="Freeform 108"/>
            <p:cNvSpPr>
              <a:spLocks/>
            </p:cNvSpPr>
            <p:nvPr/>
          </p:nvSpPr>
          <p:spPr bwMode="black">
            <a:xfrm>
              <a:off x="829" y="209"/>
              <a:ext cx="86" cy="118"/>
            </a:xfrm>
            <a:custGeom>
              <a:avLst/>
              <a:gdLst>
                <a:gd name="T0" fmla="*/ 35 w 86"/>
                <a:gd name="T1" fmla="*/ 118 h 118"/>
                <a:gd name="T2" fmla="*/ 35 w 86"/>
                <a:gd name="T3" fmla="*/ 112 h 118"/>
                <a:gd name="T4" fmla="*/ 37 w 86"/>
                <a:gd name="T5" fmla="*/ 100 h 118"/>
                <a:gd name="T6" fmla="*/ 37 w 86"/>
                <a:gd name="T7" fmla="*/ 92 h 118"/>
                <a:gd name="T8" fmla="*/ 45 w 86"/>
                <a:gd name="T9" fmla="*/ 72 h 118"/>
                <a:gd name="T10" fmla="*/ 51 w 86"/>
                <a:gd name="T11" fmla="*/ 60 h 118"/>
                <a:gd name="T12" fmla="*/ 53 w 86"/>
                <a:gd name="T13" fmla="*/ 52 h 118"/>
                <a:gd name="T14" fmla="*/ 57 w 86"/>
                <a:gd name="T15" fmla="*/ 36 h 118"/>
                <a:gd name="T16" fmla="*/ 55 w 86"/>
                <a:gd name="T17" fmla="*/ 24 h 118"/>
                <a:gd name="T18" fmla="*/ 51 w 86"/>
                <a:gd name="T19" fmla="*/ 16 h 118"/>
                <a:gd name="T20" fmla="*/ 37 w 86"/>
                <a:gd name="T21" fmla="*/ 10 h 118"/>
                <a:gd name="T22" fmla="*/ 29 w 86"/>
                <a:gd name="T23" fmla="*/ 10 h 118"/>
                <a:gd name="T24" fmla="*/ 25 w 86"/>
                <a:gd name="T25" fmla="*/ 12 h 118"/>
                <a:gd name="T26" fmla="*/ 21 w 86"/>
                <a:gd name="T27" fmla="*/ 20 h 118"/>
                <a:gd name="T28" fmla="*/ 21 w 86"/>
                <a:gd name="T29" fmla="*/ 22 h 118"/>
                <a:gd name="T30" fmla="*/ 23 w 86"/>
                <a:gd name="T31" fmla="*/ 26 h 118"/>
                <a:gd name="T32" fmla="*/ 31 w 86"/>
                <a:gd name="T33" fmla="*/ 30 h 118"/>
                <a:gd name="T34" fmla="*/ 33 w 86"/>
                <a:gd name="T35" fmla="*/ 36 h 118"/>
                <a:gd name="T36" fmla="*/ 35 w 86"/>
                <a:gd name="T37" fmla="*/ 40 h 118"/>
                <a:gd name="T38" fmla="*/ 29 w 86"/>
                <a:gd name="T39" fmla="*/ 52 h 118"/>
                <a:gd name="T40" fmla="*/ 23 w 86"/>
                <a:gd name="T41" fmla="*/ 56 h 118"/>
                <a:gd name="T42" fmla="*/ 17 w 86"/>
                <a:gd name="T43" fmla="*/ 56 h 118"/>
                <a:gd name="T44" fmla="*/ 6 w 86"/>
                <a:gd name="T45" fmla="*/ 50 h 118"/>
                <a:gd name="T46" fmla="*/ 2 w 86"/>
                <a:gd name="T47" fmla="*/ 44 h 118"/>
                <a:gd name="T48" fmla="*/ 0 w 86"/>
                <a:gd name="T49" fmla="*/ 36 h 118"/>
                <a:gd name="T50" fmla="*/ 12 w 86"/>
                <a:gd name="T51" fmla="*/ 10 h 118"/>
                <a:gd name="T52" fmla="*/ 25 w 86"/>
                <a:gd name="T53" fmla="*/ 2 h 118"/>
                <a:gd name="T54" fmla="*/ 43 w 86"/>
                <a:gd name="T55" fmla="*/ 0 h 118"/>
                <a:gd name="T56" fmla="*/ 75 w 86"/>
                <a:gd name="T57" fmla="*/ 12 h 118"/>
                <a:gd name="T58" fmla="*/ 84 w 86"/>
                <a:gd name="T59" fmla="*/ 24 h 118"/>
                <a:gd name="T60" fmla="*/ 86 w 86"/>
                <a:gd name="T61" fmla="*/ 40 h 118"/>
                <a:gd name="T62" fmla="*/ 84 w 86"/>
                <a:gd name="T63" fmla="*/ 52 h 118"/>
                <a:gd name="T64" fmla="*/ 82 w 86"/>
                <a:gd name="T65" fmla="*/ 60 h 118"/>
                <a:gd name="T66" fmla="*/ 79 w 86"/>
                <a:gd name="T67" fmla="*/ 64 h 118"/>
                <a:gd name="T68" fmla="*/ 65 w 86"/>
                <a:gd name="T69" fmla="*/ 78 h 118"/>
                <a:gd name="T70" fmla="*/ 57 w 86"/>
                <a:gd name="T71" fmla="*/ 86 h 118"/>
                <a:gd name="T72" fmla="*/ 51 w 86"/>
                <a:gd name="T73" fmla="*/ 92 h 118"/>
                <a:gd name="T74" fmla="*/ 45 w 86"/>
                <a:gd name="T75" fmla="*/ 104 h 118"/>
                <a:gd name="T76" fmla="*/ 45 w 86"/>
                <a:gd name="T77" fmla="*/ 110 h 118"/>
                <a:gd name="T78" fmla="*/ 43 w 86"/>
                <a:gd name="T79" fmla="*/ 118 h 11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"/>
                <a:gd name="T121" fmla="*/ 0 h 118"/>
                <a:gd name="T122" fmla="*/ 86 w 86"/>
                <a:gd name="T123" fmla="*/ 118 h 11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fr-FR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Retourner l’état  de la réponse HTTP</a:t>
            </a:r>
            <a:endParaRPr lang="fr-FR" dirty="0"/>
          </a:p>
        </p:txBody>
      </p:sp>
      <p:sp>
        <p:nvSpPr>
          <p:cNvPr id="1286146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2462212"/>
          </a:xfrm>
        </p:spPr>
        <p:txBody>
          <a:bodyPr/>
          <a:lstStyle/>
          <a:p>
            <a:r>
              <a:rPr lang="fr-FR" sz="1800" dirty="0" smtClean="0"/>
              <a:t>On peut utiliser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Response</a:t>
            </a:r>
            <a:r>
              <a:rPr lang="fr-FR" sz="1800" dirty="0" smtClean="0"/>
              <a:t> pour renvoyer l’état de la réponse HTTP</a:t>
            </a:r>
          </a:p>
          <a:p>
            <a:pPr lvl="1"/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Response.ok()</a:t>
            </a:r>
            <a:r>
              <a:rPr lang="fr-FR" sz="1800" dirty="0" smtClean="0">
                <a:cs typeface="Courier New" pitchFamily="49" charset="0"/>
              </a:rPr>
              <a:t> </a:t>
            </a:r>
            <a:r>
              <a:rPr lang="fr-FR" sz="1800" dirty="0" smtClean="0"/>
              <a:t>envoie le code de succès HTTP 200 au client</a:t>
            </a:r>
          </a:p>
          <a:p>
            <a:pPr lvl="1"/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Response.serverError()</a:t>
            </a:r>
            <a:r>
              <a:rPr lang="fr-FR" sz="1800" dirty="0" smtClean="0">
                <a:cs typeface="Courier New" pitchFamily="49" charset="0"/>
              </a:rPr>
              <a:t> </a:t>
            </a:r>
            <a:r>
              <a:rPr lang="fr-FR" sz="1800" dirty="0" smtClean="0"/>
              <a:t>envoie « Internal Server Error » (500)</a:t>
            </a:r>
            <a:br>
              <a:rPr lang="fr-FR" sz="1800" dirty="0" smtClean="0"/>
            </a:br>
            <a:r>
              <a:rPr lang="fr-FR" sz="1800" dirty="0" smtClean="0"/>
              <a:t>au client</a:t>
            </a:r>
          </a:p>
          <a:p>
            <a:pPr lvl="2"/>
            <a:endParaRPr lang="fr-FR" sz="1800" dirty="0" smtClean="0"/>
          </a:p>
          <a:p>
            <a:pPr lvl="2"/>
            <a:endParaRPr lang="fr-FR" sz="1800" dirty="0" smtClean="0"/>
          </a:p>
          <a:p>
            <a:pPr lvl="2"/>
            <a:endParaRPr lang="fr-FR" sz="1800" dirty="0" smtClean="0"/>
          </a:p>
          <a:p>
            <a:pPr lvl="2">
              <a:buFont typeface="Arial" charset="0"/>
              <a:buNone/>
            </a:pPr>
            <a:endParaRPr lang="fr-FR" sz="1800" dirty="0" smtClean="0"/>
          </a:p>
        </p:txBody>
      </p:sp>
      <p:sp>
        <p:nvSpPr>
          <p:cNvPr id="1286147" name="Rectangle 4"/>
          <p:cNvSpPr>
            <a:spLocks noChangeArrowheads="1"/>
          </p:cNvSpPr>
          <p:nvPr/>
        </p:nvSpPr>
        <p:spPr bwMode="gray">
          <a:xfrm>
            <a:off x="1036638" y="2733675"/>
            <a:ext cx="7070725" cy="1384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    @DELETE    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@Path("/{productId}")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public </a:t>
            </a:r>
            <a:r>
              <a:rPr lang="en-US" b="1" dirty="0">
                <a:latin typeface="Courier New" pitchFamily="49" charset="0"/>
              </a:rPr>
              <a:t>Response</a:t>
            </a:r>
            <a:r>
              <a:rPr lang="en-US" dirty="0">
                <a:latin typeface="Courier New" pitchFamily="49" charset="0"/>
              </a:rPr>
              <a:t> doDelete( @PathParam("productId") int id ) {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getDao().removeItem(id);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return Response.ok().build();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Lancer une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WebApplicationException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8194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211762"/>
          </a:xfrm>
        </p:spPr>
        <p:txBody>
          <a:bodyPr/>
          <a:lstStyle/>
          <a:p>
            <a:r>
              <a:rPr lang="fr-FR" sz="1800" dirty="0" smtClean="0"/>
              <a:t>Utiliser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WebApplicationException</a:t>
            </a:r>
            <a:r>
              <a:rPr lang="fr-FR" sz="1800" dirty="0" smtClean="0"/>
              <a:t> dans les méthodes qui ne retournent pas de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Response</a:t>
            </a: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800" dirty="0" smtClean="0"/>
              <a:t>On peut améliorer la lisibilité avec un  Response Status énuméré </a:t>
            </a: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fr-FR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8195" name="Rectangle 4"/>
          <p:cNvSpPr>
            <a:spLocks noChangeArrowheads="1"/>
          </p:cNvSpPr>
          <p:nvPr/>
        </p:nvSpPr>
        <p:spPr bwMode="gray">
          <a:xfrm>
            <a:off x="620713" y="2027238"/>
            <a:ext cx="7920037" cy="2892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   @POST   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@Consumes("application/xml")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@Produces("application/xml")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public </a:t>
            </a:r>
            <a:r>
              <a:rPr lang="en-US" b="1" dirty="0">
                <a:latin typeface="Courier New" pitchFamily="49" charset="0"/>
              </a:rPr>
              <a:t>Source</a:t>
            </a:r>
            <a:r>
              <a:rPr lang="en-US" dirty="0">
                <a:latin typeface="Courier New" pitchFamily="49" charset="0"/>
              </a:rPr>
              <a:t> doPost(String content)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                  throws </a:t>
            </a:r>
            <a:r>
              <a:rPr lang="en-US" dirty="0">
                <a:latin typeface="Courier New" pitchFamily="49" charset="0"/>
              </a:rPr>
              <a:t>JAXBException,</a:t>
            </a:r>
            <a:r>
              <a:rPr lang="en-US" b="1" dirty="0">
                <a:latin typeface="Courier New" pitchFamily="49" charset="0"/>
              </a:rPr>
              <a:t> WebApplicationException</a:t>
            </a:r>
            <a:r>
              <a:rPr lang="en-US" dirty="0">
                <a:latin typeface="Courier New" pitchFamily="49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Source source = new StreamSource(new StringReader(content));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Item item = (Item) jc.createUnmarshaller().unmarshal(source);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if (item.getProductId() &lt;= 0 || item.getQuantity() &lt; 0) {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</a:rPr>
              <a:t>throw new WebApplicationException(400); // bad request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getDao().addItem(item.getProductId(), item.getQuantity());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	return new StreamSource(new StringReader("&lt;ok/&gt;"));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}</a:t>
            </a:r>
          </a:p>
        </p:txBody>
      </p:sp>
      <p:sp>
        <p:nvSpPr>
          <p:cNvPr id="1288196" name="Rectangle 4"/>
          <p:cNvSpPr>
            <a:spLocks noChangeArrowheads="1"/>
          </p:cNvSpPr>
          <p:nvPr/>
        </p:nvSpPr>
        <p:spPr bwMode="gray">
          <a:xfrm>
            <a:off x="1036638" y="5676900"/>
            <a:ext cx="7070725" cy="307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throw new WebApplicationException(</a:t>
            </a:r>
            <a:r>
              <a:rPr lang="en-US" b="1" dirty="0">
                <a:latin typeface="Courier New" pitchFamily="49" charset="0"/>
              </a:rPr>
              <a:t>Response.Status.BAD_REQUEST</a:t>
            </a:r>
            <a:r>
              <a:rPr lang="en-US" dirty="0">
                <a:latin typeface="Courier New" pitchFamily="49" charset="0"/>
              </a:rPr>
              <a:t>);</a:t>
            </a:r>
          </a:p>
        </p:txBody>
      </p:sp>
      <p:sp>
        <p:nvSpPr>
          <p:cNvPr id="1288197" name="Rectangle 6"/>
          <p:cNvSpPr>
            <a:spLocks noChangeArrowheads="1"/>
          </p:cNvSpPr>
          <p:nvPr/>
        </p:nvSpPr>
        <p:spPr bwMode="auto">
          <a:xfrm>
            <a:off x="249238" y="6186488"/>
            <a:ext cx="5232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  <a:cs typeface="Courier New" pitchFamily="49" charset="0"/>
              </a:rPr>
              <a:t>www.w3.org/Protocols/rfc2616/rfc2616-sec10.html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1181698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271588"/>
            <a:ext cx="8599487" cy="4940300"/>
          </a:xfrm>
        </p:spPr>
        <p:txBody>
          <a:bodyPr/>
          <a:lstStyle/>
          <a:p>
            <a:r>
              <a:rPr lang="fr-FR" sz="1800" dirty="0" smtClean="0"/>
              <a:t>REST (</a:t>
            </a:r>
            <a:r>
              <a:rPr lang="fr-FR" sz="1800" i="1" u="sng" dirty="0" smtClean="0"/>
              <a:t>Re</a:t>
            </a:r>
            <a:r>
              <a:rPr lang="fr-FR" sz="1800" i="1" dirty="0" smtClean="0"/>
              <a:t>presentational </a:t>
            </a:r>
            <a:r>
              <a:rPr lang="fr-FR" sz="1800" i="1" u="sng" dirty="0" smtClean="0"/>
              <a:t>S</a:t>
            </a:r>
            <a:r>
              <a:rPr lang="fr-FR" sz="1800" i="1" dirty="0" smtClean="0"/>
              <a:t>tate </a:t>
            </a:r>
            <a:r>
              <a:rPr lang="fr-FR" sz="1800" i="1" u="sng" dirty="0" smtClean="0"/>
              <a:t>T</a:t>
            </a:r>
            <a:r>
              <a:rPr lang="fr-FR" sz="1800" i="1" dirty="0" smtClean="0"/>
              <a:t>ransfer </a:t>
            </a:r>
            <a:r>
              <a:rPr lang="fr-FR" sz="1800" dirty="0" smtClean="0"/>
              <a:t>) est un type</a:t>
            </a:r>
            <a:br>
              <a:rPr lang="fr-FR" sz="1800" dirty="0" smtClean="0"/>
            </a:br>
            <a:r>
              <a:rPr lang="fr-FR" sz="1800" dirty="0" smtClean="0"/>
              <a:t>d’architecture logicielle</a:t>
            </a:r>
          </a:p>
          <a:p>
            <a:pPr lvl="1"/>
            <a:r>
              <a:rPr lang="fr-FR" sz="1800" dirty="0" smtClean="0"/>
              <a:t>Décrit des architectures distribuées constituées de services </a:t>
            </a:r>
            <a:br>
              <a:rPr lang="fr-FR" sz="1800" dirty="0" smtClean="0"/>
            </a:br>
            <a:r>
              <a:rPr lang="fr-FR" sz="1800" dirty="0" smtClean="0"/>
              <a:t>sans états</a:t>
            </a:r>
          </a:p>
          <a:p>
            <a:pPr lvl="1"/>
            <a:r>
              <a:rPr lang="fr-FR" sz="1800" dirty="0" smtClean="0"/>
              <a:t>Forgé par Roy Fielding pour décrire l’architecture du World Wide Web</a:t>
            </a:r>
          </a:p>
          <a:p>
            <a:r>
              <a:rPr lang="fr-FR" sz="1800" dirty="0" smtClean="0"/>
              <a:t>Dans les services Web SOAP/WSDL, toutes les opérations vont à l’URL du service est sont déterminées par le type du message reçu</a:t>
            </a:r>
          </a:p>
          <a:p>
            <a:r>
              <a:rPr lang="fr-FR" sz="1800" dirty="0" smtClean="0"/>
              <a:t>Dans REST, chaque opération a une URL unique </a:t>
            </a:r>
          </a:p>
          <a:p>
            <a:pPr lvl="1"/>
            <a:r>
              <a:rPr lang="fr-FR" sz="1800" dirty="0" smtClean="0"/>
              <a:t>Le  client envoie la requête HTTP a une « ressource » sur le serveur</a:t>
            </a:r>
          </a:p>
          <a:p>
            <a:pPr lvl="1"/>
            <a:r>
              <a:rPr lang="fr-FR" sz="1800" dirty="0" smtClean="0"/>
              <a:t>Les données sont généralement envoyées et reçues par le serveur sous forme de messages XML ordinaires</a:t>
            </a:r>
          </a:p>
          <a:p>
            <a:pPr lvl="1"/>
            <a:r>
              <a:rPr lang="fr-FR" sz="1800" dirty="0" smtClean="0"/>
              <a:t>REST est plus simple et moins formel que l’emploi de SOAP/WSDL</a:t>
            </a:r>
          </a:p>
          <a:p>
            <a:r>
              <a:rPr lang="fr-FR" sz="1800" dirty="0" smtClean="0"/>
              <a:t>On peut utiliser l’API Provider côté serveur pour servir du XML ordinaire</a:t>
            </a:r>
          </a:p>
          <a:p>
            <a:pPr lvl="1"/>
            <a:r>
              <a:rPr lang="fr-FR" sz="1800" dirty="0" smtClean="0"/>
              <a:t>Utile si le XML est stocké en colonne dans une base de données et que la base prend en charge les interrogations style XPath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81699" name="Group 4"/>
          <p:cNvGrpSpPr>
            <a:grpSpLocks/>
          </p:cNvGrpSpPr>
          <p:nvPr/>
        </p:nvGrpSpPr>
        <p:grpSpPr bwMode="auto">
          <a:xfrm>
            <a:off x="34925" y="2938463"/>
            <a:ext cx="523875" cy="549275"/>
            <a:chOff x="286" y="1234"/>
            <a:chExt cx="330" cy="346"/>
          </a:xfrm>
        </p:grpSpPr>
        <p:sp>
          <p:nvSpPr>
            <p:cNvPr id="1226757" name="Oval 5"/>
            <p:cNvSpPr>
              <a:spLocks noChangeArrowheads="1"/>
            </p:cNvSpPr>
            <p:nvPr/>
          </p:nvSpPr>
          <p:spPr bwMode="blackWhite">
            <a:xfrm>
              <a:off x="326" y="1345"/>
              <a:ext cx="245" cy="14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8000"/>
              </a:solidFill>
              <a:round/>
              <a:headEnd/>
              <a:tailEnd/>
            </a:ln>
            <a:effectLst>
              <a:outerShdw dist="35921" dir="2700000" algn="ctr" rotWithShape="0">
                <a:srgbClr val="008000"/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1181701" name="Rectangle 6"/>
            <p:cNvSpPr>
              <a:spLocks noChangeArrowheads="1"/>
            </p:cNvSpPr>
            <p:nvPr/>
          </p:nvSpPr>
          <p:spPr bwMode="auto">
            <a:xfrm>
              <a:off x="286" y="1234"/>
              <a:ext cx="330" cy="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000" dirty="0">
                  <a:solidFill>
                    <a:srgbClr val="008000"/>
                  </a:solidFill>
                  <a:sym typeface="Wingdings" pitchFamily="2" charset="2"/>
                </a:rPr>
                <a:t>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Qu’est-ce qui rend Ajax différent?</a:t>
            </a:r>
            <a:endParaRPr lang="fr-FR" dirty="0"/>
          </a:p>
        </p:txBody>
      </p:sp>
      <p:sp>
        <p:nvSpPr>
          <p:cNvPr id="125747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431925"/>
          </a:xfrm>
        </p:spPr>
        <p:txBody>
          <a:bodyPr/>
          <a:lstStyle/>
          <a:p>
            <a:r>
              <a:rPr lang="fr-FR" sz="1800" dirty="0" smtClean="0"/>
              <a:t>Dans les applications Web classiques, les requêtes sont synchrones</a:t>
            </a:r>
          </a:p>
          <a:p>
            <a:pPr lvl="1"/>
            <a:r>
              <a:rPr lang="fr-FR" sz="1800" dirty="0" smtClean="0"/>
              <a:t>La réponse du serveur amène le client à une page différente </a:t>
            </a:r>
          </a:p>
          <a:p>
            <a:r>
              <a:rPr lang="fr-FR" sz="1800" dirty="0" smtClean="0"/>
              <a:t>Les applications Ajax émettent les requêtes de manière asynchrone</a:t>
            </a:r>
          </a:p>
          <a:p>
            <a:pPr lvl="1"/>
            <a:r>
              <a:rPr lang="fr-FR" sz="1800" dirty="0" smtClean="0"/>
              <a:t>Quand la réponse arrive, le client met à jour la page Web courante</a:t>
            </a:r>
          </a:p>
        </p:txBody>
      </p:sp>
      <p:graphicFrame>
        <p:nvGraphicFramePr>
          <p:cNvPr id="1257474" name="Object 2"/>
          <p:cNvGraphicFramePr>
            <a:graphicFrameLocks noChangeAspect="1"/>
          </p:cNvGraphicFramePr>
          <p:nvPr/>
        </p:nvGraphicFramePr>
        <p:xfrm>
          <a:off x="484188" y="3017838"/>
          <a:ext cx="339248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478" name="Visio" r:id="rId5" imgW="3391939" imgH="2771706" progId="">
                  <p:embed/>
                </p:oleObj>
              </mc:Choice>
              <mc:Fallback>
                <p:oleObj name="Visio" r:id="rId5" imgW="3391939" imgH="27717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3017838"/>
                        <a:ext cx="3392487" cy="2771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75" name="Object 3"/>
          <p:cNvGraphicFramePr>
            <a:graphicFrameLocks noChangeAspect="1"/>
          </p:cNvGraphicFramePr>
          <p:nvPr/>
        </p:nvGraphicFramePr>
        <p:xfrm>
          <a:off x="4187825" y="3327400"/>
          <a:ext cx="45815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479" name="Visio" r:id="rId7" imgW="4644189" imgH="2187953" progId="">
                  <p:embed/>
                </p:oleObj>
              </mc:Choice>
              <mc:Fallback>
                <p:oleObj name="Visio" r:id="rId7" imgW="4644189" imgH="218795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327400"/>
                        <a:ext cx="4581525" cy="2066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Ajax</a:t>
            </a:r>
            <a:endParaRPr lang="fr-FR" dirty="0"/>
          </a:p>
        </p:txBody>
      </p:sp>
      <p:sp>
        <p:nvSpPr>
          <p:cNvPr id="1259522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6038"/>
            <a:ext cx="8599488" cy="4503737"/>
          </a:xfrm>
        </p:spPr>
        <p:txBody>
          <a:bodyPr/>
          <a:lstStyle/>
          <a:p>
            <a:r>
              <a:rPr lang="fr-FR" sz="1800" dirty="0" smtClean="0"/>
              <a:t>Acronyme de </a:t>
            </a:r>
            <a:r>
              <a:rPr lang="fr-FR" sz="1800" i="1" dirty="0" smtClean="0"/>
              <a:t>Asynchronous JavaScript &amp; XML</a:t>
            </a:r>
          </a:p>
          <a:p>
            <a:pPr lvl="1"/>
            <a:r>
              <a:rPr lang="fr-FR" sz="1800" dirty="0" smtClean="0"/>
              <a:t>Terme forgé par Jesse James Garrett dans un article de 2005 :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www.adaptivepath.com/ideas/essays/archives/000385.php</a:t>
            </a:r>
          </a:p>
          <a:p>
            <a:r>
              <a:rPr lang="fr-FR" sz="1800" dirty="0" smtClean="0"/>
              <a:t>En Ajax, le code JavaScript est exécuté par le navigateur Web</a:t>
            </a:r>
          </a:p>
          <a:p>
            <a:pPr lvl="1"/>
            <a:r>
              <a:rPr lang="fr-FR" sz="1800" dirty="0" smtClean="0">
                <a:latin typeface="Courier New" pitchFamily="49" charset="0"/>
              </a:rPr>
              <a:t>XmlHttpRequest</a:t>
            </a:r>
            <a:r>
              <a:rPr lang="fr-FR" sz="1800" dirty="0" smtClean="0"/>
              <a:t> est émis par le code JavaScript</a:t>
            </a:r>
          </a:p>
          <a:p>
            <a:pPr lvl="2"/>
            <a:r>
              <a:rPr lang="fr-FR" sz="1800" dirty="0" smtClean="0"/>
              <a:t>Un objet spécial peut demander les données du serveur sans recharger la page</a:t>
            </a:r>
          </a:p>
          <a:p>
            <a:pPr lvl="2"/>
            <a:r>
              <a:rPr lang="fr-FR" sz="1800" dirty="0" smtClean="0"/>
              <a:t>La page Web courante est actualisée avec la réponse quand elle</a:t>
            </a:r>
            <a:br>
              <a:rPr lang="fr-FR" sz="1800" dirty="0" smtClean="0"/>
            </a:br>
            <a:r>
              <a:rPr lang="fr-FR" sz="1800" dirty="0" smtClean="0"/>
              <a:t>est disponible</a:t>
            </a:r>
          </a:p>
          <a:p>
            <a:pPr lvl="1"/>
            <a:r>
              <a:rPr lang="fr-FR" sz="1800" dirty="0" smtClean="0"/>
              <a:t>XML est utilisée pour renvoyer les données depuis le serveur</a:t>
            </a:r>
          </a:p>
          <a:p>
            <a:pPr lvl="2"/>
            <a:r>
              <a:rPr lang="fr-FR" sz="1800" dirty="0" smtClean="0"/>
              <a:t>XML est analysé par JavaScript et utilisé pour actualiser l’affichage</a:t>
            </a:r>
          </a:p>
          <a:p>
            <a:r>
              <a:rPr lang="fr-FR" sz="1800" dirty="0" smtClean="0"/>
              <a:t>L’essentiel d’Ajax se trouve côté client</a:t>
            </a:r>
          </a:p>
          <a:p>
            <a:pPr lvl="1"/>
            <a:r>
              <a:rPr lang="fr-FR" sz="1800" dirty="0" smtClean="0"/>
              <a:t>JavaScript dépasse la portée de ce cours</a:t>
            </a:r>
          </a:p>
          <a:p>
            <a:pPr lvl="1"/>
            <a:r>
              <a:rPr lang="fr-FR" sz="1800" dirty="0" smtClean="0"/>
              <a:t>Nous nous intéressons plus à ce qui doit être fait côté serveur</a:t>
            </a:r>
          </a:p>
        </p:txBody>
      </p:sp>
      <p:grpSp>
        <p:nvGrpSpPr>
          <p:cNvPr id="1259523" name="Group 4"/>
          <p:cNvGrpSpPr>
            <a:grpSpLocks/>
          </p:cNvGrpSpPr>
          <p:nvPr/>
        </p:nvGrpSpPr>
        <p:grpSpPr bwMode="auto">
          <a:xfrm>
            <a:off x="527050" y="2482850"/>
            <a:ext cx="523875" cy="549275"/>
            <a:chOff x="286" y="1234"/>
            <a:chExt cx="330" cy="346"/>
          </a:xfrm>
        </p:grpSpPr>
        <p:sp>
          <p:nvSpPr>
            <p:cNvPr id="1224709" name="Oval 5"/>
            <p:cNvSpPr>
              <a:spLocks noChangeArrowheads="1"/>
            </p:cNvSpPr>
            <p:nvPr/>
          </p:nvSpPr>
          <p:spPr bwMode="blackWhite">
            <a:xfrm>
              <a:off x="326" y="1345"/>
              <a:ext cx="245" cy="14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8000"/>
              </a:solidFill>
              <a:round/>
              <a:headEnd/>
              <a:tailEnd/>
            </a:ln>
            <a:effectLst>
              <a:outerShdw dist="35921" dir="2700000" algn="ctr" rotWithShape="0">
                <a:srgbClr val="008000"/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1259528" name="Rectangle 6"/>
            <p:cNvSpPr>
              <a:spLocks noChangeArrowheads="1"/>
            </p:cNvSpPr>
            <p:nvPr/>
          </p:nvSpPr>
          <p:spPr bwMode="auto">
            <a:xfrm>
              <a:off x="286" y="1234"/>
              <a:ext cx="330" cy="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000" dirty="0">
                  <a:solidFill>
                    <a:srgbClr val="008000"/>
                  </a:solidFill>
                  <a:sym typeface="Wingdings" pitchFamily="2" charset="2"/>
                </a:rPr>
                <a:t></a:t>
              </a:r>
            </a:p>
          </p:txBody>
        </p:sp>
      </p:grpSp>
      <p:grpSp>
        <p:nvGrpSpPr>
          <p:cNvPr id="1259524" name="Group 7"/>
          <p:cNvGrpSpPr>
            <a:grpSpLocks/>
          </p:cNvGrpSpPr>
          <p:nvPr/>
        </p:nvGrpSpPr>
        <p:grpSpPr bwMode="auto">
          <a:xfrm>
            <a:off x="527050" y="5256213"/>
            <a:ext cx="523875" cy="549275"/>
            <a:chOff x="286" y="1234"/>
            <a:chExt cx="330" cy="346"/>
          </a:xfrm>
        </p:grpSpPr>
        <p:sp>
          <p:nvSpPr>
            <p:cNvPr id="1224712" name="Oval 8"/>
            <p:cNvSpPr>
              <a:spLocks noChangeArrowheads="1"/>
            </p:cNvSpPr>
            <p:nvPr/>
          </p:nvSpPr>
          <p:spPr bwMode="blackWhite">
            <a:xfrm>
              <a:off x="326" y="1345"/>
              <a:ext cx="245" cy="14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rgbClr val="008000"/>
              </a:solidFill>
              <a:round/>
              <a:headEnd/>
              <a:tailEnd/>
            </a:ln>
            <a:effectLst>
              <a:outerShdw dist="35921" dir="2700000" algn="ctr" rotWithShape="0">
                <a:srgbClr val="008000"/>
              </a:outerShdw>
            </a:effectLst>
          </p:spPr>
          <p:txBody>
            <a:bodyPr wrap="none" anchor="ctr">
              <a:spAutoFit/>
            </a:bodyPr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1259526" name="Rectangle 9"/>
            <p:cNvSpPr>
              <a:spLocks noChangeArrowheads="1"/>
            </p:cNvSpPr>
            <p:nvPr/>
          </p:nvSpPr>
          <p:spPr bwMode="auto">
            <a:xfrm>
              <a:off x="286" y="1234"/>
              <a:ext cx="330" cy="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000" dirty="0">
                  <a:solidFill>
                    <a:srgbClr val="008000"/>
                  </a:solidFill>
                  <a:sym typeface="Wingdings" pitchFamily="2" charset="2"/>
                </a:rPr>
                <a:t>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Une application de gestion de stock RESTful</a:t>
            </a:r>
            <a:endParaRPr lang="fr-FR" dirty="0"/>
          </a:p>
        </p:txBody>
      </p:sp>
      <p:sp>
        <p:nvSpPr>
          <p:cNvPr id="1271810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145087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sz="1800" dirty="0" smtClean="0"/>
              <a:t>Supposez par exemple qu’on veuille construire un service Web  de</a:t>
            </a:r>
            <a:br>
              <a:rPr lang="fr-FR" sz="1800" dirty="0" smtClean="0"/>
            </a:br>
            <a:r>
              <a:rPr lang="fr-FR" sz="1800" dirty="0" smtClean="0"/>
              <a:t>gestion de stock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cs typeface="Courier New" pitchFamily="49" charset="0"/>
              </a:rPr>
              <a:t>Disponible à l’adresse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http://rf.com/inventory/rs/item/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XXXX</a:t>
            </a:r>
            <a:endParaRPr lang="fr-FR" sz="1800" i="1" dirty="0" smtClean="0"/>
          </a:p>
          <a:p>
            <a:pPr>
              <a:lnSpc>
                <a:spcPts val="2000"/>
              </a:lnSpc>
            </a:pPr>
            <a:r>
              <a:rPr lang="fr-FR" sz="1800" dirty="0" smtClean="0"/>
              <a:t>Un client Ajax émet des requêtes HTTP/XML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GET</a:t>
            </a:r>
            <a:r>
              <a:rPr lang="fr-FR" sz="1800" dirty="0" smtClean="0"/>
              <a:t> vers l’URL </a:t>
            </a:r>
            <a:r>
              <a:rPr lang="fr-FR" sz="1800" dirty="0" smtClean="0">
                <a:latin typeface="Courier New" pitchFamily="49" charset="0"/>
              </a:rPr>
              <a:t>/all</a:t>
            </a:r>
            <a:r>
              <a:rPr lang="fr-FR" sz="1800" dirty="0" smtClean="0"/>
              <a:t> retournera tous les articles en stock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La réponse retournée sera un document XML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POST</a:t>
            </a:r>
            <a:r>
              <a:rPr lang="fr-FR" sz="1800" dirty="0" smtClean="0"/>
              <a:t> déclenchera une mise à jour du stock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Le document XML posté contiendra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</a:t>
            </a:r>
            <a:r>
              <a:rPr lang="fr-FR" sz="1800" dirty="0" smtClean="0"/>
              <a:t> et la</a:t>
            </a:r>
            <a:br>
              <a:rPr lang="fr-FR" sz="1800" dirty="0" smtClean="0"/>
            </a:br>
            <a:r>
              <a:rPr lang="fr-FR" sz="1800" dirty="0" smtClean="0"/>
              <a:t>nouvelle quantité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PUT</a:t>
            </a:r>
            <a:r>
              <a:rPr lang="fr-FR" sz="1800" dirty="0" smtClean="0"/>
              <a:t> provoquera l’insertion de l’enregistrement dans la base de données côté serveur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L’URL sera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/3012</a:t>
            </a:r>
            <a:r>
              <a:rPr lang="fr-FR" sz="1800" dirty="0" smtClean="0"/>
              <a:t> pour insérer l’enregistrement contenant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product_id=3012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Le XML posté contiendra la quantité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HTTP DELETE</a:t>
            </a:r>
            <a:r>
              <a:rPr lang="fr-FR" sz="1800" dirty="0" smtClean="0"/>
              <a:t> provoquera la suppression de l’enregistrement dans la base de données côté serveur</a:t>
            </a:r>
          </a:p>
          <a:p>
            <a:pPr lvl="2">
              <a:lnSpc>
                <a:spcPts val="2000"/>
              </a:lnSpc>
            </a:pPr>
            <a:r>
              <a:rPr lang="fr-FR" sz="1800" dirty="0" smtClean="0"/>
              <a:t>L’URL sera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/3012</a:t>
            </a:r>
            <a:r>
              <a:rPr lang="fr-FR" sz="1800" dirty="0" smtClean="0"/>
              <a:t> pour supprimer l’enregistrement contenant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product_id=3012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Implémenter des services RESTful  avec JAX-RS</a:t>
            </a:r>
            <a:r>
              <a:rPr lang="fr-FR" dirty="0" smtClean="0">
                <a:latin typeface="Courier New" pitchFamily="49" charset="0"/>
              </a:rPr>
              <a:t> </a:t>
            </a:r>
            <a:endParaRPr lang="fr-FR" dirty="0"/>
          </a:p>
        </p:txBody>
      </p:sp>
      <p:sp>
        <p:nvSpPr>
          <p:cNvPr id="1273858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980577"/>
          </a:xfrm>
        </p:spPr>
        <p:txBody>
          <a:bodyPr/>
          <a:lstStyle/>
          <a:p>
            <a:r>
              <a:rPr lang="fr-FR" sz="1800" dirty="0" smtClean="0"/>
              <a:t>JAX-RS simplifie le développement de services RESTful</a:t>
            </a:r>
          </a:p>
          <a:p>
            <a:pPr lvl="1"/>
            <a:r>
              <a:rPr lang="fr-FR" sz="1800" dirty="0" smtClean="0"/>
              <a:t>JAX-RS est une API standard définie par la JSR 311</a:t>
            </a:r>
          </a:p>
          <a:p>
            <a:pPr lvl="1"/>
            <a:r>
              <a:rPr lang="fr-FR" sz="1800" dirty="0" smtClean="0">
                <a:latin typeface="Courier New" pitchFamily="49" charset="0"/>
              </a:rPr>
              <a:t>jsr311-api.jar</a:t>
            </a:r>
            <a:r>
              <a:rPr lang="fr-FR" sz="1800" dirty="0" smtClean="0"/>
              <a:t> </a:t>
            </a:r>
            <a:r>
              <a:rPr lang="fr-FR" sz="1800" dirty="0" smtClean="0"/>
              <a:t>doit être dans le classpath durant la compilation</a:t>
            </a:r>
          </a:p>
          <a:p>
            <a:r>
              <a:rPr lang="fr-FR" sz="1800" dirty="0" smtClean="0"/>
              <a:t>L’implémentation de référence pour JAX-RS s’appelle Jersey</a:t>
            </a:r>
          </a:p>
          <a:p>
            <a:pPr lvl="1"/>
            <a:r>
              <a:rPr lang="fr-FR" sz="1800" dirty="0" smtClean="0"/>
              <a:t>Pour utiliser Jersey dans votre application Web, mettez à jour GlassFish </a:t>
            </a:r>
            <a:br>
              <a:rPr lang="fr-FR" sz="1800" dirty="0" smtClean="0"/>
            </a:br>
            <a:r>
              <a:rPr lang="fr-FR" sz="1800" dirty="0" smtClean="0"/>
              <a:t>(ou un autre serveur d’applications)  et incluez Jersey</a:t>
            </a:r>
          </a:p>
          <a:p>
            <a:pPr lvl="1"/>
            <a:r>
              <a:rPr lang="fr-FR" sz="1800" dirty="0" smtClean="0">
                <a:latin typeface="Courier New" pitchFamily="49" charset="0"/>
              </a:rPr>
              <a:t>jsr311-api.jar</a:t>
            </a:r>
            <a:r>
              <a:rPr lang="fr-FR" sz="1800" dirty="0" smtClean="0"/>
              <a:t> distribué avec Jersey</a:t>
            </a:r>
          </a:p>
          <a:p>
            <a:r>
              <a:rPr lang="fr-FR" sz="1800" dirty="0" smtClean="0"/>
              <a:t>Pour implémenter un service RESTful avec JAX-RS :</a:t>
            </a:r>
          </a:p>
          <a:p>
            <a:pPr lvl="1"/>
            <a:r>
              <a:rPr lang="fr-FR" sz="1800" dirty="0" smtClean="0">
                <a:solidFill>
                  <a:schemeClr val="tx1"/>
                </a:solidFill>
              </a:rPr>
              <a:t>Configurer l’association d’URL dans </a:t>
            </a:r>
            <a:r>
              <a:rPr lang="fr-FR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web.xml</a:t>
            </a:r>
          </a:p>
          <a:p>
            <a:pPr lvl="1"/>
            <a:r>
              <a:rPr lang="fr-FR" sz="1800" dirty="0" smtClean="0"/>
              <a:t>Écrire le service Web avec des annotations JAX-RS </a:t>
            </a:r>
          </a:p>
          <a:p>
            <a:pPr lvl="1"/>
            <a:r>
              <a:rPr lang="fr-FR" sz="1800" dirty="0" smtClean="0"/>
              <a:t>Créer et déployer le fichier WAR comme d’habitude</a:t>
            </a:r>
          </a:p>
          <a:p>
            <a:pPr lvl="1"/>
            <a:endParaRPr lang="fr-FR" sz="18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Configurer </a:t>
            </a:r>
            <a:r>
              <a:rPr lang="fr-FR" dirty="0" smtClean="0">
                <a:latin typeface="Courier New" pitchFamily="49" charset="0"/>
              </a:rPr>
              <a:t>web.xml</a:t>
            </a:r>
            <a:endParaRPr lang="fr-FR" dirty="0">
              <a:latin typeface="Courier New" pitchFamily="49" charset="0"/>
            </a:endParaRPr>
          </a:p>
        </p:txBody>
      </p:sp>
      <p:sp>
        <p:nvSpPr>
          <p:cNvPr id="1275906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666750"/>
          </a:xfrm>
        </p:spPr>
        <p:txBody>
          <a:bodyPr/>
          <a:lstStyle/>
          <a:p>
            <a:r>
              <a:rPr lang="fr-FR" sz="1800" dirty="0" smtClean="0">
                <a:solidFill>
                  <a:schemeClr val="tx1"/>
                </a:solidFill>
              </a:rPr>
              <a:t>Dans </a:t>
            </a:r>
            <a:r>
              <a:rPr lang="fr-FR" sz="1800" dirty="0" smtClean="0">
                <a:solidFill>
                  <a:schemeClr val="tx1"/>
                </a:solidFill>
                <a:latin typeface="Courier New" pitchFamily="49" charset="0"/>
              </a:rPr>
              <a:t>web.xml</a:t>
            </a:r>
            <a:r>
              <a:rPr lang="fr-FR" sz="1800" dirty="0" smtClean="0">
                <a:solidFill>
                  <a:schemeClr val="tx1"/>
                </a:solidFill>
              </a:rPr>
              <a:t>, associez le motif d’URL à une servlet Jersey </a:t>
            </a:r>
          </a:p>
          <a:p>
            <a:pPr lvl="1"/>
            <a:r>
              <a:rPr lang="fr-FR" sz="1800" dirty="0" smtClean="0">
                <a:solidFill>
                  <a:schemeClr val="tx1"/>
                </a:solidFill>
              </a:rPr>
              <a:t>Séparément des associations de Metro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328613" y="2208213"/>
            <a:ext cx="8097837" cy="37544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&lt;servlet&gt;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&lt;servlet-name&gt;Jersey Web Application&lt;/servlet-name&gt;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&lt;servlet-class&gt;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	com.sun.</a:t>
            </a:r>
            <a:r>
              <a:rPr lang="en-US" b="1" dirty="0">
                <a:latin typeface="Courier New" pitchFamily="49" charset="0"/>
              </a:rPr>
              <a:t>jersey.</a:t>
            </a:r>
            <a:r>
              <a:rPr lang="en-US" dirty="0">
                <a:latin typeface="Courier New" pitchFamily="49" charset="0"/>
              </a:rPr>
              <a:t>spi.container.servlet.ServletContainer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&lt;/servlet-class&gt;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&lt;init-param&gt;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	&lt;param-name&gt;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		</a:t>
            </a:r>
            <a:r>
              <a:rPr lang="en-US" b="1" dirty="0">
                <a:latin typeface="Courier New" pitchFamily="49" charset="0"/>
              </a:rPr>
              <a:t>com.sun.jersey.config.property.packages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	&lt;/param-name&gt;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	&lt;param-value&gt;</a:t>
            </a:r>
            <a:r>
              <a:rPr lang="en-US" b="1" dirty="0">
                <a:latin typeface="Courier New" pitchFamily="49" charset="0"/>
              </a:rPr>
              <a:t>com.rf.inventory.webapps</a:t>
            </a:r>
            <a:r>
              <a:rPr lang="en-US" dirty="0">
                <a:latin typeface="Courier New" pitchFamily="49" charset="0"/>
              </a:rPr>
              <a:t>&lt;/param-value&gt;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&lt;/init-param&gt;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&lt;load-on-startup&gt;1&lt;/load-on-startup&gt;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&lt;/servlet&gt;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&lt;servlet-mapping&gt;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&lt;servlet-name&gt;Jersey Web Application&lt;/servlet-name&gt;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	&lt;url-pattern&gt;</a:t>
            </a:r>
            <a:r>
              <a:rPr lang="en-US" b="1" dirty="0">
                <a:latin typeface="Courier New" pitchFamily="49" charset="0"/>
              </a:rPr>
              <a:t>/rs/*</a:t>
            </a:r>
            <a:r>
              <a:rPr lang="en-US" dirty="0">
                <a:latin typeface="Courier New" pitchFamily="49" charset="0"/>
              </a:rPr>
              <a:t>&lt;/url-pattern&gt;</a:t>
            </a:r>
          </a:p>
          <a:p>
            <a:pPr eaLnBrk="0" hangingPunct="0">
              <a:defRPr/>
            </a:pPr>
            <a:r>
              <a:rPr lang="en-US" dirty="0">
                <a:latin typeface="Courier New" pitchFamily="49" charset="0"/>
              </a:rPr>
              <a:t>&lt;/servlet-mapping&gt;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275908" name="AutoShape 5"/>
          <p:cNvSpPr>
            <a:spLocks noChangeArrowheads="1"/>
          </p:cNvSpPr>
          <p:nvPr/>
        </p:nvSpPr>
        <p:spPr bwMode="gray">
          <a:xfrm>
            <a:off x="5783263" y="4487863"/>
            <a:ext cx="2122487" cy="571500"/>
          </a:xfrm>
          <a:prstGeom prst="wedgeRectCallout">
            <a:avLst>
              <a:gd name="adj1" fmla="val -108222"/>
              <a:gd name="adj2" fmla="val -70444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1600" dirty="0"/>
              <a:t>Package contenant le service RESTful</a:t>
            </a:r>
          </a:p>
        </p:txBody>
      </p:sp>
      <p:sp>
        <p:nvSpPr>
          <p:cNvPr id="1275909" name="AutoShape 6"/>
          <p:cNvSpPr>
            <a:spLocks noChangeArrowheads="1"/>
          </p:cNvSpPr>
          <p:nvPr/>
        </p:nvSpPr>
        <p:spPr bwMode="gray">
          <a:xfrm>
            <a:off x="4078288" y="5754688"/>
            <a:ext cx="4776787" cy="395287"/>
          </a:xfrm>
          <a:prstGeom prst="wedgeRectCallout">
            <a:avLst>
              <a:gd name="adj1" fmla="val -79676"/>
              <a:gd name="adj2" fmla="val -54444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http://localhost:8080/inventory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/rs/i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tem/XX</a:t>
            </a:r>
          </a:p>
        </p:txBody>
      </p:sp>
      <p:sp>
        <p:nvSpPr>
          <p:cNvPr id="1275910" name="AutoShape 5"/>
          <p:cNvSpPr>
            <a:spLocks noChangeArrowheads="1"/>
          </p:cNvSpPr>
          <p:nvPr/>
        </p:nvSpPr>
        <p:spPr bwMode="gray">
          <a:xfrm>
            <a:off x="4506913" y="3236913"/>
            <a:ext cx="2157412" cy="369887"/>
          </a:xfrm>
          <a:prstGeom prst="wedgeRectCallout">
            <a:avLst>
              <a:gd name="adj1" fmla="val -108222"/>
              <a:gd name="adj2" fmla="val -70444"/>
            </a:avLst>
          </a:prstGeom>
          <a:solidFill>
            <a:srgbClr val="D5EA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sz="1600" dirty="0"/>
              <a:t>Jersey, pas Metro 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Écrire un service RESTful</a:t>
            </a:r>
            <a:endParaRPr lang="fr-FR" dirty="0">
              <a:latin typeface="Courier New" pitchFamily="49" charset="0"/>
            </a:endParaRPr>
          </a:p>
        </p:txBody>
      </p:sp>
      <p:sp>
        <p:nvSpPr>
          <p:cNvPr id="1277954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43013"/>
            <a:ext cx="8599488" cy="5299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 sz="1800" dirty="0" smtClean="0"/>
              <a:t>Ajoutez des annotations JAX-RS à la classe d’implémentation du service </a:t>
            </a:r>
          </a:p>
          <a:p>
            <a:pPr lvl="1">
              <a:lnSpc>
                <a:spcPct val="90000"/>
              </a:lnSpc>
            </a:pPr>
            <a:r>
              <a:rPr lang="fr-FR" sz="1800" dirty="0" smtClean="0"/>
              <a:t>La classe doit être dans le package spécifié dans </a:t>
            </a:r>
            <a:r>
              <a:rPr lang="fr-FR" sz="1800" dirty="0" smtClean="0">
                <a:latin typeface="Courier New" pitchFamily="49" charset="0"/>
              </a:rPr>
              <a:t>web.xml</a:t>
            </a:r>
          </a:p>
          <a:p>
            <a:pPr lvl="1">
              <a:lnSpc>
                <a:spcPct val="90000"/>
              </a:lnSpc>
            </a:pPr>
            <a:r>
              <a:rPr lang="fr-FR" sz="1800" dirty="0" smtClean="0">
                <a:latin typeface="Courier New" pitchFamily="49" charset="0"/>
              </a:rPr>
              <a:t>@Path</a:t>
            </a:r>
            <a:r>
              <a:rPr lang="fr-FR" sz="1800" dirty="0" smtClean="0"/>
              <a:t> identifie le chemin de l’URL géré par la class par rapport à l’association de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web.xml</a:t>
            </a:r>
            <a:endParaRPr lang="fr-FR" sz="1800" dirty="0" smtClean="0"/>
          </a:p>
          <a:p>
            <a:pPr lvl="2">
              <a:lnSpc>
                <a:spcPct val="90000"/>
              </a:lnSpc>
            </a:pPr>
            <a:r>
              <a:rPr lang="fr-FR" sz="1800" dirty="0" smtClean="0"/>
              <a:t>Spécifiez une chaîne vide si l’association de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web.xml</a:t>
            </a:r>
            <a:r>
              <a:rPr lang="fr-FR" sz="1800" dirty="0" smtClean="0">
                <a:cs typeface="Arial" charset="0"/>
              </a:rPr>
              <a:t> </a:t>
            </a:r>
            <a:r>
              <a:rPr lang="fr-FR" sz="1800" dirty="0" smtClean="0"/>
              <a:t>suffit</a:t>
            </a:r>
          </a:p>
          <a:p>
            <a:pPr>
              <a:lnSpc>
                <a:spcPct val="90000"/>
              </a:lnSpc>
            </a:pPr>
            <a:endParaRPr lang="fr-FR" sz="1800" dirty="0" smtClean="0"/>
          </a:p>
          <a:p>
            <a:pPr>
              <a:lnSpc>
                <a:spcPct val="90000"/>
              </a:lnSpc>
            </a:pPr>
            <a:endParaRPr lang="fr-FR" sz="1800" dirty="0" smtClean="0"/>
          </a:p>
          <a:p>
            <a:pPr>
              <a:lnSpc>
                <a:spcPct val="90000"/>
              </a:lnSpc>
            </a:pPr>
            <a:endParaRPr lang="fr-FR" sz="1800" dirty="0" smtClean="0"/>
          </a:p>
          <a:p>
            <a:pPr>
              <a:lnSpc>
                <a:spcPct val="90000"/>
              </a:lnSpc>
            </a:pPr>
            <a:endParaRPr lang="fr-FR" sz="18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fr-FR" sz="1800" dirty="0" smtClean="0"/>
          </a:p>
          <a:p>
            <a:pPr>
              <a:lnSpc>
                <a:spcPct val="90000"/>
              </a:lnSpc>
            </a:pPr>
            <a:r>
              <a:rPr lang="fr-FR" sz="1800" dirty="0" smtClean="0"/>
              <a:t>Associez la méthode  HTTP et les URL aux méthodes publiques</a:t>
            </a:r>
          </a:p>
          <a:p>
            <a:pPr lvl="1">
              <a:lnSpc>
                <a:spcPct val="90000"/>
              </a:lnSpc>
            </a:pPr>
            <a:r>
              <a:rPr lang="fr-FR" sz="1800" dirty="0" smtClean="0"/>
              <a:t>Les noms de méthode et les exceptions qu’elles lancent ne sont pas fixés</a:t>
            </a:r>
          </a:p>
          <a:p>
            <a:pPr lvl="1">
              <a:lnSpc>
                <a:spcPct val="90000"/>
              </a:lnSpc>
            </a:pPr>
            <a:r>
              <a:rPr lang="fr-FR" sz="1800" dirty="0" smtClean="0"/>
              <a:t>Analysez le document XML entrant et/ou le chemin pour obtenir les</a:t>
            </a:r>
            <a:br>
              <a:rPr lang="fr-FR" sz="1800" dirty="0" smtClean="0"/>
            </a:br>
            <a:r>
              <a:rPr lang="fr-FR" sz="1800" dirty="0" smtClean="0"/>
              <a:t>entrées utilisateur</a:t>
            </a:r>
          </a:p>
          <a:p>
            <a:pPr lvl="1">
              <a:lnSpc>
                <a:spcPct val="90000"/>
              </a:lnSpc>
            </a:pPr>
            <a:r>
              <a:rPr lang="fr-FR" sz="1800" dirty="0" smtClean="0"/>
              <a:t>Exécutez les tâches côté serveur et retournez une réponse XML ou HTTP</a:t>
            </a:r>
          </a:p>
          <a:p>
            <a:pPr lvl="1">
              <a:lnSpc>
                <a:spcPct val="90000"/>
              </a:lnSpc>
            </a:pPr>
            <a:endParaRPr lang="fr-FR" sz="1800" dirty="0" smtClean="0">
              <a:latin typeface="NewCenturySchlbk"/>
            </a:endParaRP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gray">
          <a:xfrm>
            <a:off x="463550" y="2627313"/>
            <a:ext cx="8097838" cy="218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package </a:t>
            </a:r>
            <a:r>
              <a:rPr lang="en-US" sz="1600" b="1" dirty="0">
                <a:latin typeface="Courier New" pitchFamily="49" charset="0"/>
              </a:rPr>
              <a:t>com.rf.inventory.webapps; // listed in web.xml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import javax.ws.rs.*;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import javax.ws.rs.core.*;</a:t>
            </a:r>
          </a:p>
          <a:p>
            <a:pPr eaLnBrk="0" hangingPunct="0">
              <a:defRPr/>
            </a:pPr>
            <a:endParaRPr lang="en-US" sz="800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Courier New" pitchFamily="49" charset="0"/>
              </a:rPr>
              <a:t>@Path("/item")</a:t>
            </a:r>
            <a:r>
              <a:rPr lang="en-US" sz="1600" dirty="0">
                <a:latin typeface="Courier New" pitchFamily="49" charset="0"/>
              </a:rPr>
              <a:t> // http://localhost:8080/inventory/rs</a:t>
            </a:r>
            <a:r>
              <a:rPr lang="en-US" sz="1600" b="1" dirty="0">
                <a:latin typeface="Courier New" pitchFamily="49" charset="0"/>
              </a:rPr>
              <a:t>/item</a:t>
            </a:r>
            <a:r>
              <a:rPr lang="en-US" sz="1600" dirty="0">
                <a:latin typeface="Courier New" pitchFamily="49" charset="0"/>
              </a:rPr>
              <a:t>/3012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public class InventoryEndpointImpl {</a:t>
            </a:r>
          </a:p>
          <a:p>
            <a:pPr eaLnBrk="0" hangingPunct="0">
              <a:defRPr/>
            </a:pPr>
            <a:endParaRPr lang="en-US" sz="1600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// methods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Envoyer le XML au client</a:t>
            </a:r>
            <a:endParaRPr lang="fr-FR" dirty="0"/>
          </a:p>
        </p:txBody>
      </p:sp>
      <p:sp>
        <p:nvSpPr>
          <p:cNvPr id="11980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232181"/>
            <a:ext cx="8599488" cy="5213350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fr-FR" sz="1800" dirty="0" smtClean="0"/>
              <a:t>Pour retourner tous les articles, créer le XML de tous les articles en stock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</a:rPr>
              <a:t>@GET</a:t>
            </a:r>
            <a:r>
              <a:rPr lang="fr-FR" sz="1800" dirty="0" smtClean="0"/>
              <a:t> identifie la  méthode HTTP</a:t>
            </a:r>
          </a:p>
          <a:p>
            <a:pPr lvl="1">
              <a:lnSpc>
                <a:spcPts val="2000"/>
              </a:lnSpc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@Path</a:t>
            </a:r>
            <a:r>
              <a:rPr lang="fr-FR" sz="1800" dirty="0" smtClean="0"/>
              <a:t> identifie le chemin de l’URL géré par la méthode (relatif au chemin de l’URL de la classe)</a:t>
            </a:r>
          </a:p>
          <a:p>
            <a:pPr lvl="1"/>
            <a:endParaRPr lang="fr-FR" sz="1100" dirty="0" smtClean="0"/>
          </a:p>
          <a:p>
            <a:pPr lvl="1">
              <a:lnSpc>
                <a:spcPts val="2000"/>
              </a:lnSpc>
            </a:pPr>
            <a:endParaRPr lang="fr-FR" sz="1800" dirty="0" smtClean="0"/>
          </a:p>
          <a:p>
            <a:pPr lvl="1">
              <a:lnSpc>
                <a:spcPts val="2000"/>
              </a:lnSpc>
            </a:pPr>
            <a:endParaRPr lang="fr-FR" sz="1800" dirty="0" smtClean="0"/>
          </a:p>
          <a:p>
            <a:pPr lvl="1">
              <a:lnSpc>
                <a:spcPts val="2000"/>
              </a:lnSpc>
            </a:pPr>
            <a:endParaRPr lang="fr-FR" sz="1800" dirty="0" smtClean="0"/>
          </a:p>
          <a:p>
            <a:pPr lvl="1">
              <a:lnSpc>
                <a:spcPts val="2000"/>
              </a:lnSpc>
            </a:pPr>
            <a:endParaRPr lang="fr-FR" sz="1800" dirty="0" smtClean="0"/>
          </a:p>
          <a:p>
            <a:pPr lvl="1">
              <a:lnSpc>
                <a:spcPts val="2000"/>
              </a:lnSpc>
            </a:pPr>
            <a:endParaRPr lang="fr-FR" sz="1800" dirty="0" smtClean="0"/>
          </a:p>
          <a:p>
            <a:pPr lvl="1">
              <a:lnSpc>
                <a:spcPts val="2000"/>
              </a:lnSpc>
            </a:pPr>
            <a:endParaRPr lang="fr-FR" sz="1800" dirty="0" smtClean="0"/>
          </a:p>
          <a:p>
            <a:pPr lvl="1">
              <a:lnSpc>
                <a:spcPts val="2000"/>
              </a:lnSpc>
            </a:pPr>
            <a:endParaRPr lang="fr-FR" sz="1800" dirty="0" smtClean="0"/>
          </a:p>
          <a:p>
            <a:pPr lvl="1">
              <a:lnSpc>
                <a:spcPts val="2000"/>
              </a:lnSpc>
            </a:pPr>
            <a:endParaRPr lang="fr-FR" sz="1800" dirty="0" smtClean="0"/>
          </a:p>
          <a:p>
            <a:pPr lvl="1">
              <a:lnSpc>
                <a:spcPts val="1800"/>
              </a:lnSpc>
              <a:spcBef>
                <a:spcPts val="1400"/>
              </a:spcBef>
              <a:buSzPct val="115000"/>
              <a:buFont typeface="Arial" charset="0"/>
              <a:buChar char="•"/>
            </a:pPr>
            <a:r>
              <a:rPr lang="fr-FR" sz="1800" dirty="0" smtClean="0"/>
              <a:t>Pour retourner le XML, spécifier le type MIME de la réponse avec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@Produces</a:t>
            </a:r>
            <a:endParaRPr lang="fr-FR" sz="1800" dirty="0" smtClean="0"/>
          </a:p>
          <a:p>
            <a:pPr lvl="1">
              <a:lnSpc>
                <a:spcPts val="1800"/>
              </a:lnSpc>
            </a:pPr>
            <a:r>
              <a:rPr lang="fr-FR" sz="1800" dirty="0" smtClean="0"/>
              <a:t>Utiliser </a:t>
            </a:r>
            <a:r>
              <a:rPr lang="fr-FR" sz="1800" dirty="0" smtClean="0">
                <a:latin typeface="Courier New" pitchFamily="49" charset="0"/>
              </a:rPr>
              <a:t>Source</a:t>
            </a:r>
            <a:r>
              <a:rPr lang="fr-FR" sz="1800" dirty="0" smtClean="0"/>
              <a:t>, </a:t>
            </a:r>
            <a:r>
              <a:rPr lang="fr-FR" sz="1800" dirty="0" smtClean="0">
                <a:latin typeface="Courier New" pitchFamily="49" charset="0"/>
              </a:rPr>
              <a:t>String</a:t>
            </a:r>
            <a:r>
              <a:rPr lang="fr-FR" sz="1800" dirty="0" smtClean="0"/>
              <a:t> ou </a:t>
            </a:r>
            <a:r>
              <a:rPr lang="fr-FR" sz="1800" dirty="0" smtClean="0">
                <a:latin typeface="Courier New" pitchFamily="49" charset="0"/>
              </a:rPr>
              <a:t>OutputStream</a:t>
            </a:r>
            <a:r>
              <a:rPr lang="fr-FR" sz="1800" dirty="0" smtClean="0"/>
              <a:t> comme type de retour de la méthode</a:t>
            </a:r>
          </a:p>
          <a:p>
            <a:pPr lvl="1">
              <a:lnSpc>
                <a:spcPts val="1800"/>
              </a:lnSpc>
            </a:pPr>
            <a:r>
              <a:rPr lang="fr-FR" sz="1800" dirty="0" smtClean="0"/>
              <a:t>Ici, on utilise JAXB pour convertir objet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itemList</a:t>
            </a:r>
            <a:r>
              <a:rPr lang="fr-FR" sz="1800" dirty="0" smtClean="0"/>
              <a:t> en XML</a:t>
            </a:r>
          </a:p>
          <a:p>
            <a:pPr lvl="1">
              <a:lnSpc>
                <a:spcPts val="1800"/>
              </a:lnSpc>
            </a:pPr>
            <a:r>
              <a:rPr lang="fr-FR" sz="1800" dirty="0" smtClean="0"/>
              <a:t>Le nom de méthode est arbitraire, mais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doGet()</a:t>
            </a:r>
            <a:r>
              <a:rPr lang="fr-FR" sz="1800" dirty="0" smtClean="0"/>
              <a:t> est un bon choix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280988" y="2418417"/>
            <a:ext cx="8612187" cy="23082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</a:rPr>
              <a:t> private JAXBContent jc=JAXBContext.newInstance(ItemList.class);</a:t>
            </a:r>
          </a:p>
          <a:p>
            <a:pPr eaLnBrk="0" hangingPunct="0">
              <a:defRPr/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defRPr/>
            </a:pPr>
            <a:r>
              <a:rPr lang="en-US" sz="1600" b="1" dirty="0">
                <a:latin typeface="Courier New" pitchFamily="49" charset="0"/>
              </a:rPr>
              <a:t>    @GET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</a:rPr>
              <a:t>// One of GET/PUT/POST/DELETE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@Path("/all")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</a:rPr>
              <a:t>// http://localhost:8080/inventory/rs/item</a:t>
            </a:r>
            <a:r>
              <a:rPr lang="en-US" sz="1600" b="1" i="1" dirty="0">
                <a:latin typeface="Courier New" pitchFamily="49" charset="0"/>
              </a:rPr>
              <a:t>/all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</a:rPr>
              <a:t>@Produces("application/xml")</a:t>
            </a:r>
            <a:r>
              <a:rPr lang="en-US" sz="1600" i="1" dirty="0">
                <a:latin typeface="Courier New" pitchFamily="49" charset="0"/>
              </a:rPr>
              <a:t> // MIME type of response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public </a:t>
            </a:r>
            <a:r>
              <a:rPr lang="en-US" sz="1600" b="1" dirty="0">
                <a:latin typeface="Courier New" pitchFamily="49" charset="0"/>
              </a:rPr>
              <a:t>Source</a:t>
            </a:r>
            <a:r>
              <a:rPr lang="en-US" sz="1600" dirty="0">
                <a:latin typeface="Courier New" pitchFamily="49" charset="0"/>
              </a:rPr>
              <a:t> doGet() throws JAXBException {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   ItemList itemList = getDao().getItems(); // server-side task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   return new JAXBSource(jc, itemList); // return XML</a:t>
            </a:r>
          </a:p>
          <a:p>
            <a:pPr eaLnBrk="0" hangingPunct="0">
              <a:defRPr/>
            </a:pPr>
            <a:r>
              <a:rPr lang="en-US" sz="1600" dirty="0">
                <a:latin typeface="Courier New" pitchFamily="49" charset="0"/>
              </a:rPr>
              <a:t>    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V" val="353737204733"/>
  <p:tag name="TL" val="313335302C3534302C343530"/>
  <p:tag name="IPF" val="4C522C50726F766964696E67205245535466756C20576562205365727669636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0617273696E6720584D4C2046726F6D20436C69656E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17273696E672055524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17273696E672055524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0617273696E672055524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24553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96D706C656D656E74696E6720612050726F76696465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5245535466756C20496E76656E746F727920436F6E74726F6C204170706C69636174696F6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1205245535466756C20496E76656E746F727920436F6E74726F6C204170706C69636174696F6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F6E6669677572696E67207765622E786D6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726974696E672061205245535466756C20536572766963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3656E64696E67204261636B206120536F75726365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31105</TotalTime>
  <Words>1382</Words>
  <Application>Microsoft Office PowerPoint</Application>
  <PresentationFormat>Affichage à l'écran (4:3)</PresentationFormat>
  <Paragraphs>271</Paragraphs>
  <Slides>13</Slides>
  <Notes>13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5" baseType="lpstr">
      <vt:lpstr>EPIC</vt:lpstr>
      <vt:lpstr>Visio</vt:lpstr>
      <vt:lpstr>Fournir des services Web RESTful</vt:lpstr>
      <vt:lpstr>REST</vt:lpstr>
      <vt:lpstr>Qu’est-ce qui rend Ajax différent?</vt:lpstr>
      <vt:lpstr>Ajax</vt:lpstr>
      <vt:lpstr>Une application de gestion de stock RESTful</vt:lpstr>
      <vt:lpstr>Implémenter des services RESTful  avec JAX-RS </vt:lpstr>
      <vt:lpstr>Configurer web.xml</vt:lpstr>
      <vt:lpstr>Écrire un service RESTful</vt:lpstr>
      <vt:lpstr>Envoyer le XML au client</vt:lpstr>
      <vt:lpstr>Analyser le XML du client</vt:lpstr>
      <vt:lpstr>Analyser l’URL</vt:lpstr>
      <vt:lpstr>Retourner l’état  de la réponse HTTP</vt:lpstr>
      <vt:lpstr>Lancer une WebApplicationException</vt:lpstr>
    </vt:vector>
  </TitlesOfParts>
  <Company>Learning Tree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Application Functionality</dc:title>
  <dc:creator>Rachelg</dc:creator>
  <cp:keywords>Presentation Styles, Instructional Design</cp:keywords>
  <dc:description>Tagged 3/25/2009 3:27:20 PM</dc:description>
  <cp:lastModifiedBy>Cyril Vincent</cp:lastModifiedBy>
  <cp:revision>3619</cp:revision>
  <cp:lastPrinted>2009-03-24T15:39:04Z</cp:lastPrinted>
  <dcterms:created xsi:type="dcterms:W3CDTF">2007-06-05T23:42:19Z</dcterms:created>
  <dcterms:modified xsi:type="dcterms:W3CDTF">2015-08-28T11:03:15Z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August 2006</vt:lpwstr>
  </property>
  <property fmtid="{D5CDD505-2E9C-101B-9397-08002B2CF9AE}" pid="3" name="Owner">
    <vt:lpwstr>Kendall Laine</vt:lpwstr>
  </property>
</Properties>
</file>