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264" r:id="rId2"/>
    <p:sldId id="266" r:id="rId3"/>
    <p:sldId id="285" r:id="rId4"/>
    <p:sldId id="267" r:id="rId5"/>
    <p:sldId id="283" r:id="rId6"/>
    <p:sldId id="279" r:id="rId7"/>
    <p:sldId id="282" r:id="rId8"/>
    <p:sldId id="270" r:id="rId9"/>
    <p:sldId id="271" r:id="rId10"/>
    <p:sldId id="298" r:id="rId11"/>
    <p:sldId id="303" r:id="rId12"/>
    <p:sldId id="287" r:id="rId13"/>
    <p:sldId id="288" r:id="rId14"/>
    <p:sldId id="289" r:id="rId15"/>
    <p:sldId id="290" r:id="rId16"/>
    <p:sldId id="291" r:id="rId17"/>
    <p:sldId id="292" r:id="rId18"/>
    <p:sldId id="294" r:id="rId19"/>
    <p:sldId id="296" r:id="rId20"/>
    <p:sldId id="297" r:id="rId2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R</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dirty="0"/>
              <a:t>Introduction</a:t>
            </a:r>
          </a:p>
          <a:p>
            <a:pPr eaLnBrk="1" hangingPunct="1"/>
            <a:r>
              <a:rPr lang="fr-FR" altLang="fr-FR" dirty="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algébriques de bases</a:t>
            </a:r>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a:t>
            </a:r>
          </a:p>
        </p:txBody>
      </p:sp>
      <p:sp>
        <p:nvSpPr>
          <p:cNvPr id="3" name="Espace réservé du contenu 2"/>
          <p:cNvSpPr>
            <a:spLocks noGrp="1"/>
          </p:cNvSpPr>
          <p:nvPr>
            <p:ph idx="1"/>
          </p:nvPr>
        </p:nvSpPr>
        <p:spPr/>
        <p:txBody>
          <a:bodyPr/>
          <a:lstStyle/>
          <a:p>
            <a:r>
              <a:rPr lang="fr-FR" dirty="0"/>
              <a:t>[1] signifie que R vous affiche l'index 1 du vecteur en cours</a:t>
            </a:r>
          </a:p>
          <a:p>
            <a:pPr lvl="1"/>
            <a:r>
              <a:rPr lang="fr-FR" dirty="0"/>
              <a:t>Voir chapitre 5</a:t>
            </a:r>
          </a:p>
          <a:p>
            <a:pPr lvl="1"/>
            <a:r>
              <a:rPr lang="fr-FR" dirty="0"/>
              <a:t>En R tout est vecteur, même les nombres et ou les chaînes simples</a:t>
            </a:r>
          </a:p>
        </p:txBody>
      </p:sp>
    </p:spTree>
    <p:extLst>
      <p:ext uri="{BB962C8B-B14F-4D97-AF65-F5344CB8AC3E}">
        <p14:creationId xmlns:p14="http://schemas.microsoft.com/office/powerpoint/2010/main" val="139485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RGui</a:t>
            </a:r>
            <a:endParaRPr lang="fr-FR" dirty="0"/>
          </a:p>
        </p:txBody>
      </p:sp>
      <p:sp>
        <p:nvSpPr>
          <p:cNvPr id="3" name="Espace réservé du contenu 2"/>
          <p:cNvSpPr>
            <a:spLocks noGrp="1"/>
          </p:cNvSpPr>
          <p:nvPr>
            <p:ph idx="1"/>
          </p:nvPr>
        </p:nvSpPr>
        <p:spPr/>
        <p:txBody>
          <a:bodyPr/>
          <a:lstStyle/>
          <a:p>
            <a:r>
              <a:rPr lang="fr-FR" dirty="0"/>
              <a:t>32 bits et 64 bits</a:t>
            </a:r>
          </a:p>
          <a:p>
            <a:pPr lvl="1"/>
            <a:r>
              <a:rPr lang="fr-FR" dirty="0"/>
              <a:t>Permet d'exécuter le R Shell graphiquement</a:t>
            </a:r>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223225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Statistique</a:t>
            </a:r>
          </a:p>
          <a:p>
            <a:pPr lvl="1"/>
            <a:r>
              <a:rPr lang="fr-FR" dirty="0"/>
              <a:t>Régression, Randomisation</a:t>
            </a:r>
          </a:p>
          <a:p>
            <a:r>
              <a:rPr lang="fr-FR" dirty="0"/>
              <a:t>Math</a:t>
            </a:r>
          </a:p>
          <a:p>
            <a:pPr lvl="1"/>
            <a:r>
              <a:rPr lang="fr-FR" dirty="0"/>
              <a:t>Algèbre linéaire</a:t>
            </a:r>
          </a:p>
          <a:p>
            <a:r>
              <a:rPr lang="fr-FR" dirty="0"/>
              <a:t>IA</a:t>
            </a:r>
          </a:p>
          <a:p>
            <a:pPr lvl="1"/>
            <a:r>
              <a:rPr lang="fr-FR" dirty="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p:txBody>
          <a:bodyPr/>
          <a:lstStyle/>
          <a:p>
            <a:r>
              <a:rPr lang="fr-FR" dirty="0"/>
              <a:t>Dans cet exemple les images ont été annotés par un expert avec leur catégorie</a:t>
            </a:r>
          </a:p>
          <a:p>
            <a:pPr lvl="1"/>
            <a:r>
              <a:rPr lang="fr-FR" dirty="0"/>
              <a:t>La machine apprend puis prédit</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3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9009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destiné aux statistiques et à la science des données</a:t>
            </a:r>
          </a:p>
          <a:p>
            <a:pPr lvl="1"/>
            <a:r>
              <a:rPr lang="fr-FR" altLang="fr-FR" dirty="0"/>
              <a:t>Soutenu 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a:p>
          <a:p>
            <a:r>
              <a:rPr lang="fr-FR" altLang="fr-FR" dirty="0"/>
              <a:t>R est libre</a:t>
            </a:r>
          </a:p>
          <a:p>
            <a:pPr lvl="1"/>
            <a:r>
              <a:rPr lang="fr-FR" altLang="fr-FR" dirty="0"/>
              <a:t>Implémentation GNU R</a:t>
            </a:r>
          </a:p>
          <a:p>
            <a:r>
              <a:rPr lang="fr-FR" altLang="fr-FR" dirty="0"/>
              <a:t>Créé par Ross </a:t>
            </a:r>
            <a:r>
              <a:rPr lang="fr-FR" altLang="fr-FR" dirty="0" err="1"/>
              <a:t>Ihaka</a:t>
            </a:r>
            <a:r>
              <a:rPr lang="fr-FR" altLang="fr-FR" dirty="0"/>
              <a:t> et Robert Gentleman à l'université d'Auckland (NZ)</a:t>
            </a:r>
          </a:p>
          <a:p>
            <a:r>
              <a:rPr lang="fr-FR" altLang="fr-FR" dirty="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Distributions</a:t>
            </a:r>
          </a:p>
        </p:txBody>
      </p:sp>
      <p:sp>
        <p:nvSpPr>
          <p:cNvPr id="3" name="Espace réservé du contenu 2"/>
          <p:cNvSpPr>
            <a:spLocks noGrp="1"/>
          </p:cNvSpPr>
          <p:nvPr>
            <p:ph idx="1"/>
          </p:nvPr>
        </p:nvSpPr>
        <p:spPr/>
        <p:txBody>
          <a:bodyPr/>
          <a:lstStyle/>
          <a:p>
            <a:r>
              <a:rPr lang="fr-FR" dirty="0"/>
              <a:t>GNU R possède plusieurs distributions</a:t>
            </a:r>
          </a:p>
          <a:p>
            <a:r>
              <a:rPr lang="fr-FR" dirty="0"/>
              <a:t>CRAN</a:t>
            </a:r>
          </a:p>
          <a:p>
            <a:pPr lvl="1"/>
            <a:r>
              <a:rPr lang="fr-FR" dirty="0"/>
              <a:t>Compréhensive R Archive Network</a:t>
            </a:r>
          </a:p>
          <a:p>
            <a:pPr lvl="1"/>
            <a:r>
              <a:rPr lang="fr-FR" dirty="0"/>
              <a:t>Hommage à Perl</a:t>
            </a:r>
          </a:p>
          <a:p>
            <a:pPr lvl="1"/>
            <a:r>
              <a:rPr lang="fr-FR" dirty="0"/>
              <a:t>www.cran.r-project.org</a:t>
            </a:r>
          </a:p>
          <a:p>
            <a:r>
              <a:rPr lang="fr-FR" dirty="0"/>
              <a:t>Autres distributions</a:t>
            </a:r>
          </a:p>
          <a:p>
            <a:pPr lvl="1"/>
            <a:r>
              <a:rPr lang="fr-FR" dirty="0"/>
              <a:t>Microsoft (via Visual Studio ou </a:t>
            </a:r>
            <a:r>
              <a:rPr lang="fr-FR" dirty="0" err="1"/>
              <a:t>Sql</a:t>
            </a:r>
            <a:r>
              <a:rPr lang="fr-FR" dirty="0"/>
              <a:t> Server)</a:t>
            </a:r>
          </a:p>
          <a:p>
            <a:pPr lvl="1"/>
            <a:r>
              <a:rPr lang="fr-FR" dirty="0"/>
              <a:t>Oracle R Distribution</a:t>
            </a:r>
          </a:p>
          <a:p>
            <a:pPr lvl="1"/>
            <a:endParaRPr lang="fr-FR" dirty="0"/>
          </a:p>
        </p:txBody>
      </p:sp>
    </p:spTree>
    <p:extLst>
      <p:ext uri="{BB962C8B-B14F-4D97-AF65-F5344CB8AC3E}">
        <p14:creationId xmlns:p14="http://schemas.microsoft.com/office/powerpoint/2010/main" val="4626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a:p>
        </p:txBody>
      </p:sp>
      <p:sp>
        <p:nvSpPr>
          <p:cNvPr id="3075" name="Espace réservé du contenu 2"/>
          <p:cNvSpPr>
            <a:spLocks noGrp="1"/>
          </p:cNvSpPr>
          <p:nvPr>
            <p:ph idx="1"/>
          </p:nvPr>
        </p:nvSpPr>
        <p:spPr>
          <a:xfrm>
            <a:off x="179388" y="1412875"/>
            <a:ext cx="8766175" cy="5040313"/>
          </a:xfrm>
        </p:spPr>
        <p:txBody>
          <a:bodyPr/>
          <a:lstStyle/>
          <a:p>
            <a:r>
              <a:rPr lang="fr-FR" altLang="fr-FR" dirty="0"/>
              <a:t>R est un langage de haut niveau mais simple</a:t>
            </a:r>
          </a:p>
          <a:p>
            <a:r>
              <a:rPr lang="fr-FR" altLang="fr-FR" dirty="0"/>
              <a:t>R est interprété</a:t>
            </a:r>
          </a:p>
          <a:p>
            <a:pPr lvl="1"/>
            <a:r>
              <a:rPr lang="fr-FR" altLang="fr-FR" dirty="0"/>
              <a:t>Pas le plus rapide</a:t>
            </a:r>
          </a:p>
          <a:p>
            <a:r>
              <a:rPr lang="fr-FR" altLang="fr-FR" dirty="0"/>
              <a:t>R favorise la programmation impérative structurée pour les statistiques</a:t>
            </a:r>
          </a:p>
          <a:p>
            <a:r>
              <a:rPr lang="fr-FR" altLang="fr-FR" dirty="0"/>
              <a:t>R 3.x</a:t>
            </a:r>
          </a:p>
          <a:p>
            <a:pPr lvl="1"/>
            <a:r>
              <a:rPr lang="fr-FR" altLang="fr-FR" dirty="0"/>
              <a:t>Grosses différences avec R 2.x</a:t>
            </a:r>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3" name="Espace réservé du contenu 2"/>
          <p:cNvSpPr>
            <a:spLocks noGrp="1"/>
          </p:cNvSpPr>
          <p:nvPr>
            <p:ph idx="1"/>
          </p:nvPr>
        </p:nvSpPr>
        <p:spPr/>
        <p:txBody>
          <a:bodyPr/>
          <a:lstStyle/>
          <a:p>
            <a:r>
              <a:rPr lang="fr-FR" sz="2400" dirty="0"/>
              <a:t>R Beta : 1993</a:t>
            </a:r>
          </a:p>
          <a:p>
            <a:r>
              <a:rPr lang="fr-FR" sz="2400" dirty="0"/>
              <a:t>R 1.0 : 2000</a:t>
            </a:r>
          </a:p>
          <a:p>
            <a:r>
              <a:rPr lang="fr-FR" sz="2400" dirty="0"/>
              <a:t>R 2.0 : 2005</a:t>
            </a:r>
          </a:p>
          <a:p>
            <a:r>
              <a:rPr lang="fr-FR" sz="2400" dirty="0"/>
              <a:t>R 3.0 : 2013</a:t>
            </a:r>
          </a:p>
          <a:p>
            <a:r>
              <a:rPr lang="fr-FR" sz="2400" dirty="0"/>
              <a:t>R 3.5 : 2018</a:t>
            </a:r>
          </a:p>
          <a:p>
            <a:r>
              <a:rPr lang="fr-FR" sz="2400" dirty="0"/>
              <a:t>R 3.6 : 2019</a:t>
            </a:r>
          </a:p>
          <a:p>
            <a:endParaRPr lang="fr-FR" sz="2400" dirty="0"/>
          </a:p>
          <a:p>
            <a:r>
              <a:rPr lang="fr-FR" sz="2400" dirty="0"/>
              <a:t>Existe </a:t>
            </a:r>
            <a:r>
              <a:rPr lang="fr-FR" sz="2400"/>
              <a:t>pour Windows, </a:t>
            </a:r>
            <a:r>
              <a:rPr lang="fr-FR" sz="2400" dirty="0"/>
              <a:t>Mac, Linux</a:t>
            </a:r>
          </a:p>
          <a:p>
            <a:r>
              <a:rPr lang="fr-FR" sz="2400" dirty="0"/>
              <a:t>32 bits et 64 bits</a:t>
            </a:r>
          </a:p>
          <a:p>
            <a:pPr lvl="1"/>
            <a:r>
              <a:rPr lang="fr-FR" sz="2000" dirty="0"/>
              <a:t>Attention R 32 bits est limité à 2Go de RAM</a:t>
            </a:r>
          </a:p>
        </p:txBody>
      </p:sp>
    </p:spTree>
    <p:extLst>
      <p:ext uri="{BB962C8B-B14F-4D97-AF65-F5344CB8AC3E}">
        <p14:creationId xmlns:p14="http://schemas.microsoft.com/office/powerpoint/2010/main" val="17178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 et les autres</a:t>
            </a:r>
          </a:p>
        </p:txBody>
      </p:sp>
      <p:sp>
        <p:nvSpPr>
          <p:cNvPr id="3" name="Espace réservé du contenu 2"/>
          <p:cNvSpPr>
            <a:spLocks noGrp="1"/>
          </p:cNvSpPr>
          <p:nvPr>
            <p:ph idx="1"/>
          </p:nvPr>
        </p:nvSpPr>
        <p:spPr/>
        <p:txBody>
          <a:bodyPr/>
          <a:lstStyle/>
          <a:p>
            <a:r>
              <a:rPr lang="fr-FR" dirty="0"/>
              <a:t>SAS</a:t>
            </a:r>
          </a:p>
          <a:p>
            <a:r>
              <a:rPr lang="fr-FR" dirty="0"/>
              <a:t>Python</a:t>
            </a:r>
          </a:p>
          <a:p>
            <a:r>
              <a:rPr lang="fr-FR" dirty="0"/>
              <a:t>C/C++/C#</a:t>
            </a:r>
          </a:p>
          <a:p>
            <a:r>
              <a:rPr lang="fr-FR" dirty="0"/>
              <a:t>Java</a:t>
            </a:r>
          </a:p>
        </p:txBody>
      </p:sp>
    </p:spTree>
    <p:extLst>
      <p:ext uri="{BB962C8B-B14F-4D97-AF65-F5344CB8AC3E}">
        <p14:creationId xmlns:p14="http://schemas.microsoft.com/office/powerpoint/2010/main" val="2230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Installation</a:t>
            </a:r>
          </a:p>
        </p:txBody>
      </p:sp>
      <p:sp>
        <p:nvSpPr>
          <p:cNvPr id="3" name="Espace réservé du contenu 2"/>
          <p:cNvSpPr>
            <a:spLocks noGrp="1"/>
          </p:cNvSpPr>
          <p:nvPr>
            <p:ph idx="1"/>
          </p:nvPr>
        </p:nvSpPr>
        <p:spPr/>
        <p:txBody>
          <a:bodyPr/>
          <a:lstStyle/>
          <a:p>
            <a:r>
              <a:rPr lang="fr-FR" dirty="0"/>
              <a:t>cran.r-project.org</a:t>
            </a:r>
          </a:p>
          <a:p>
            <a:r>
              <a:rPr lang="fr-FR" dirty="0"/>
              <a:t>Au choix</a:t>
            </a:r>
          </a:p>
          <a:p>
            <a:pPr lvl="1"/>
            <a:r>
              <a:rPr lang="fr-FR" dirty="0"/>
              <a:t>32 bits</a:t>
            </a:r>
          </a:p>
          <a:p>
            <a:pPr lvl="1"/>
            <a:r>
              <a:rPr lang="fr-FR" dirty="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 Shell</a:t>
            </a:r>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2926</TotalTime>
  <Words>606</Words>
  <Application>Microsoft Office PowerPoint</Application>
  <PresentationFormat>Affichage à l'écran (4:3)</PresentationFormat>
  <Paragraphs>86</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Opérations algébriques de bases</vt:lpstr>
      <vt:lpstr>[1]</vt:lpstr>
      <vt:lpstr>RGui</vt:lpstr>
      <vt:lpstr>Data Science</vt:lpstr>
      <vt:lpstr>Data Science</vt:lpstr>
      <vt:lpstr>Data Science</vt:lpstr>
      <vt:lpstr>Data Scientist</vt:lpstr>
      <vt:lpstr>Machine Learning</vt:lpstr>
      <vt:lpstr>Apprentissage supervisé</vt:lpstr>
      <vt:lpstr>Deep Learning</vt:lpstr>
      <vt:lpstr>Workflow</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214</cp:revision>
  <dcterms:created xsi:type="dcterms:W3CDTF">2000-04-10T19:33:12Z</dcterms:created>
  <dcterms:modified xsi:type="dcterms:W3CDTF">2024-11-06T21:06:46Z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