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64" r:id="rId2"/>
    <p:sldId id="265" r:id="rId3"/>
    <p:sldId id="289" r:id="rId4"/>
    <p:sldId id="285" r:id="rId5"/>
    <p:sldId id="284" r:id="rId6"/>
    <p:sldId id="293" r:id="rId7"/>
    <p:sldId id="292" r:id="rId8"/>
    <p:sldId id="286" r:id="rId9"/>
    <p:sldId id="287" r:id="rId10"/>
    <p:sldId id="290" r:id="rId11"/>
    <p:sldId id="291" r:id="rId12"/>
    <p:sldId id="294" r:id="rId13"/>
    <p:sldId id="295" r:id="rId14"/>
    <p:sldId id="296" r:id="rId15"/>
    <p:sldId id="288" r:id="rId16"/>
    <p:sldId id="297" r:id="rId17"/>
    <p:sldId id="298" r:id="rId18"/>
    <p:sldId id="299" r:id="rId19"/>
    <p:sldId id="300" r:id="rId20"/>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159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R</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6</a:t>
            </a:r>
          </a:p>
          <a:p>
            <a:pPr eaLnBrk="1" hangingPunct="1"/>
            <a:r>
              <a:rPr lang="fr-FR" altLang="fr-FR" dirty="0"/>
              <a:t>Statistiques de base</a:t>
            </a:r>
          </a:p>
          <a:p>
            <a:pPr eaLnBrk="1" hangingPunct="1"/>
            <a:r>
              <a:rPr lang="fr-FR" altLang="fr-FR" dirty="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Médiane</a:t>
            </a:r>
          </a:p>
        </p:txBody>
      </p:sp>
      <p:sp>
        <p:nvSpPr>
          <p:cNvPr id="3" name="Espace réservé du contenu 2"/>
          <p:cNvSpPr>
            <a:spLocks noGrp="1"/>
          </p:cNvSpPr>
          <p:nvPr>
            <p:ph idx="1"/>
          </p:nvPr>
        </p:nvSpPr>
        <p:spPr/>
        <p:txBody>
          <a:bodyPr/>
          <a:lstStyle/>
          <a:p>
            <a:r>
              <a:rPr lang="fr-FR" sz="2400" dirty="0"/>
              <a:t>La médiane est la valeur qui permet de partager une série numérique ordonnée en deux parties de même nombre d'élément</a:t>
            </a:r>
          </a:p>
          <a:p>
            <a:pPr lvl="1"/>
            <a:r>
              <a:rPr lang="fr-FR" sz="2000" dirty="0"/>
              <a:t>On dit aussi généralement qu'il s'agit de la valeur centrale d'une distribution</a:t>
            </a:r>
          </a:p>
          <a:p>
            <a:pPr lvl="1"/>
            <a:r>
              <a:rPr lang="fr-FR" sz="2000" dirty="0"/>
              <a:t>Si vous prenez par exemple la série 1,2,3,4,5 la médiane sera 3 car il y a autant d'éléments avant qu'après 3</a:t>
            </a:r>
          </a:p>
          <a:p>
            <a:pPr lvl="1"/>
            <a:r>
              <a:rPr lang="fr-FR" sz="2000" dirty="0"/>
              <a:t>Pour une distribution contenant un nombre pair d'éléments la médiane sera alors la moyenne des deux valeurs les plus centrales</a:t>
            </a:r>
          </a:p>
          <a:p>
            <a:pPr lvl="1"/>
            <a:r>
              <a:rPr lang="fr-FR" sz="2000" dirty="0"/>
              <a:t>Pour la distribution 1,2,3,4,5,6 la médiane sera la valeur comprise entre 3 et 4 donc 3.5.</a:t>
            </a:r>
          </a:p>
        </p:txBody>
      </p:sp>
    </p:spTree>
    <p:extLst>
      <p:ext uri="{BB962C8B-B14F-4D97-AF65-F5344CB8AC3E}">
        <p14:creationId xmlns:p14="http://schemas.microsoft.com/office/powerpoint/2010/main" val="71383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Médiane</a:t>
            </a:r>
          </a:p>
        </p:txBody>
      </p:sp>
      <p:sp>
        <p:nvSpPr>
          <p:cNvPr id="3" name="Espace réservé du contenu 2"/>
          <p:cNvSpPr>
            <a:spLocks noGrp="1"/>
          </p:cNvSpPr>
          <p:nvPr>
            <p:ph idx="1"/>
          </p:nvPr>
        </p:nvSpPr>
        <p:spPr/>
        <p:txBody>
          <a:bodyPr/>
          <a:lstStyle/>
          <a:p>
            <a:r>
              <a:rPr lang="fr-FR" dirty="0"/>
              <a:t>La médiane et la moyenne renvoient généralement des valeurs similaires si la distribution suit une loi normale</a:t>
            </a:r>
          </a:p>
          <a:p>
            <a:pPr lvl="1"/>
            <a:r>
              <a:rPr lang="fr-FR" dirty="0"/>
              <a:t>Cependant la médiane est moins affectée par les valeurs extrêmes. Par exemple les séries 1,2,3,4,5 et 1,2,3,4,100 ont la même médiane mais des moyennes différentes</a:t>
            </a:r>
          </a:p>
        </p:txBody>
      </p:sp>
      <p:pic>
        <p:nvPicPr>
          <p:cNvPr id="4" name="Image 3"/>
          <p:cNvPicPr>
            <a:picLocks noChangeAspect="1"/>
          </p:cNvPicPr>
          <p:nvPr/>
        </p:nvPicPr>
        <p:blipFill>
          <a:blip r:embed="rId2"/>
          <a:stretch>
            <a:fillRect/>
          </a:stretch>
        </p:blipFill>
        <p:spPr>
          <a:xfrm>
            <a:off x="2843808" y="4293096"/>
            <a:ext cx="2165888" cy="936104"/>
          </a:xfrm>
          <a:prstGeom prst="rect">
            <a:avLst/>
          </a:prstGeom>
        </p:spPr>
      </p:pic>
    </p:spTree>
    <p:extLst>
      <p:ext uri="{BB962C8B-B14F-4D97-AF65-F5344CB8AC3E}">
        <p14:creationId xmlns:p14="http://schemas.microsoft.com/office/powerpoint/2010/main" val="116596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quantiles</a:t>
            </a:r>
          </a:p>
        </p:txBody>
      </p:sp>
      <p:sp>
        <p:nvSpPr>
          <p:cNvPr id="3" name="Espace réservé du contenu 2"/>
          <p:cNvSpPr>
            <a:spLocks noGrp="1"/>
          </p:cNvSpPr>
          <p:nvPr>
            <p:ph idx="1"/>
          </p:nvPr>
        </p:nvSpPr>
        <p:spPr/>
        <p:txBody>
          <a:bodyPr/>
          <a:lstStyle/>
          <a:p>
            <a:r>
              <a:rPr lang="fr-FR" dirty="0"/>
              <a:t>Les quantiles sont les valeurs permettant de séparer une distribution ordonnée de valeurs en q sous-distributions</a:t>
            </a:r>
          </a:p>
          <a:p>
            <a:pPr lvl="1"/>
            <a:r>
              <a:rPr lang="fr-FR" dirty="0"/>
              <a:t>On parle alors de q-quantile</a:t>
            </a:r>
          </a:p>
          <a:p>
            <a:pPr lvl="1"/>
            <a:r>
              <a:rPr lang="fr-FR" dirty="0"/>
              <a:t>Le nombre q peut varier selon vos besoins mais il est par exemple fréquent de se référer aux 4-quantiles aussi appelés quartiles</a:t>
            </a:r>
          </a:p>
          <a:p>
            <a:r>
              <a:rPr lang="fr-FR" dirty="0"/>
              <a:t>En R, les quantiles se calculent </a:t>
            </a:r>
            <a:r>
              <a:rPr lang="fr-FR" dirty="0" err="1"/>
              <a:t>grace</a:t>
            </a:r>
            <a:r>
              <a:rPr lang="fr-FR" dirty="0"/>
              <a:t> à quantile() qui, par défaut, définit les 4-quantiles (quartiles).</a:t>
            </a:r>
          </a:p>
        </p:txBody>
      </p:sp>
      <p:pic>
        <p:nvPicPr>
          <p:cNvPr id="5" name="Image 4"/>
          <p:cNvPicPr>
            <a:picLocks noChangeAspect="1"/>
          </p:cNvPicPr>
          <p:nvPr/>
        </p:nvPicPr>
        <p:blipFill>
          <a:blip r:embed="rId2"/>
          <a:stretch>
            <a:fillRect/>
          </a:stretch>
        </p:blipFill>
        <p:spPr>
          <a:xfrm>
            <a:off x="1907704" y="5373216"/>
            <a:ext cx="2880320" cy="813424"/>
          </a:xfrm>
          <a:prstGeom prst="rect">
            <a:avLst/>
          </a:prstGeom>
        </p:spPr>
      </p:pic>
    </p:spTree>
    <p:extLst>
      <p:ext uri="{BB962C8B-B14F-4D97-AF65-F5344CB8AC3E}">
        <p14:creationId xmlns:p14="http://schemas.microsoft.com/office/powerpoint/2010/main" val="254754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quantiles</a:t>
            </a:r>
          </a:p>
        </p:txBody>
      </p:sp>
      <p:sp>
        <p:nvSpPr>
          <p:cNvPr id="3" name="Espace réservé du contenu 2"/>
          <p:cNvSpPr>
            <a:spLocks noGrp="1"/>
          </p:cNvSpPr>
          <p:nvPr>
            <p:ph idx="1"/>
          </p:nvPr>
        </p:nvSpPr>
        <p:spPr/>
        <p:txBody>
          <a:bodyPr/>
          <a:lstStyle/>
          <a:p>
            <a:r>
              <a:rPr lang="fr-FR" dirty="0"/>
              <a:t>quantile() permet de calculer non seulement les quartiles mais aussi tout q-quantile que l'on souhaite</a:t>
            </a:r>
          </a:p>
          <a:p>
            <a:pPr lvl="1"/>
            <a:r>
              <a:rPr lang="fr-FR" dirty="0"/>
              <a:t>Il faut pour cela spécifier les valeurs adéquates à l'argument </a:t>
            </a:r>
            <a:r>
              <a:rPr lang="fr-FR" dirty="0" err="1"/>
              <a:t>probs</a:t>
            </a:r>
            <a:endParaRPr lang="fr-FR" dirty="0"/>
          </a:p>
          <a:p>
            <a:pPr lvl="1"/>
            <a:r>
              <a:rPr lang="fr-FR" dirty="0"/>
              <a:t>Cet argument est défini par un vecteur contenant une série de valeurs numériques comprises entre 0 et 1</a:t>
            </a:r>
          </a:p>
          <a:p>
            <a:pPr lvl="1"/>
            <a:r>
              <a:rPr lang="fr-FR" dirty="0"/>
              <a:t>Par exemple pour les déciles</a:t>
            </a:r>
          </a:p>
          <a:p>
            <a:pPr lvl="1"/>
            <a:endParaRPr lang="fr-FR" dirty="0"/>
          </a:p>
          <a:p>
            <a:pPr lvl="1"/>
            <a:endParaRPr lang="fr-FR" dirty="0"/>
          </a:p>
          <a:p>
            <a:pPr lvl="1"/>
            <a:r>
              <a:rPr lang="fr-FR" dirty="0" err="1"/>
              <a:t>probs</a:t>
            </a:r>
            <a:r>
              <a:rPr lang="fr-FR" dirty="0"/>
              <a:t> possède un vecteur entre 0 et 1 incrémenté de 0.1</a:t>
            </a:r>
          </a:p>
        </p:txBody>
      </p:sp>
      <p:pic>
        <p:nvPicPr>
          <p:cNvPr id="6" name="Image 5"/>
          <p:cNvPicPr>
            <a:picLocks noChangeAspect="1"/>
          </p:cNvPicPr>
          <p:nvPr/>
        </p:nvPicPr>
        <p:blipFill>
          <a:blip r:embed="rId2"/>
          <a:stretch>
            <a:fillRect/>
          </a:stretch>
        </p:blipFill>
        <p:spPr>
          <a:xfrm>
            <a:off x="1619671" y="4797152"/>
            <a:ext cx="5967063" cy="792088"/>
          </a:xfrm>
          <a:prstGeom prst="rect">
            <a:avLst/>
          </a:prstGeom>
        </p:spPr>
      </p:pic>
    </p:spTree>
    <p:extLst>
      <p:ext uri="{BB962C8B-B14F-4D97-AF65-F5344CB8AC3E}">
        <p14:creationId xmlns:p14="http://schemas.microsoft.com/office/powerpoint/2010/main" val="27168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summary</a:t>
            </a:r>
            <a:endParaRPr lang="fr-FR" dirty="0"/>
          </a:p>
        </p:txBody>
      </p:sp>
      <p:sp>
        <p:nvSpPr>
          <p:cNvPr id="3" name="Espace réservé du contenu 2"/>
          <p:cNvSpPr>
            <a:spLocks noGrp="1"/>
          </p:cNvSpPr>
          <p:nvPr>
            <p:ph idx="1"/>
          </p:nvPr>
        </p:nvSpPr>
        <p:spPr/>
        <p:txBody>
          <a:bodyPr/>
          <a:lstStyle/>
          <a:p>
            <a:r>
              <a:rPr lang="fr-FR" dirty="0" err="1"/>
              <a:t>Summary</a:t>
            </a:r>
            <a:r>
              <a:rPr lang="fr-FR" dirty="0"/>
              <a:t> </a:t>
            </a:r>
            <a:r>
              <a:rPr lang="fr-FR" dirty="0" err="1"/>
              <a:t>effecture</a:t>
            </a:r>
            <a:r>
              <a:rPr lang="fr-FR" dirty="0"/>
              <a:t> le min, max, </a:t>
            </a:r>
            <a:r>
              <a:rPr lang="fr-FR" dirty="0" err="1"/>
              <a:t>mean</a:t>
            </a:r>
            <a:r>
              <a:rPr lang="fr-FR" dirty="0"/>
              <a:t>, </a:t>
            </a:r>
            <a:r>
              <a:rPr lang="fr-FR" dirty="0" err="1"/>
              <a:t>median</a:t>
            </a:r>
            <a:r>
              <a:rPr lang="fr-FR" dirty="0"/>
              <a:t> et quantile en une fois</a:t>
            </a:r>
          </a:p>
          <a:p>
            <a:r>
              <a:rPr lang="fr-FR" dirty="0" err="1"/>
              <a:t>summary</a:t>
            </a:r>
            <a:r>
              <a:rPr lang="fr-FR" dirty="0"/>
              <a:t>(poids) </a:t>
            </a:r>
          </a:p>
        </p:txBody>
      </p:sp>
    </p:spTree>
    <p:extLst>
      <p:ext uri="{BB962C8B-B14F-4D97-AF65-F5344CB8AC3E}">
        <p14:creationId xmlns:p14="http://schemas.microsoft.com/office/powerpoint/2010/main" val="52796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Modélisation</a:t>
            </a:r>
          </a:p>
        </p:txBody>
      </p:sp>
      <p:sp>
        <p:nvSpPr>
          <p:cNvPr id="3" name="Espace réservé du contenu 2"/>
          <p:cNvSpPr>
            <a:spLocks noGrp="1"/>
          </p:cNvSpPr>
          <p:nvPr>
            <p:ph idx="1"/>
          </p:nvPr>
        </p:nvSpPr>
        <p:spPr/>
        <p:txBody>
          <a:bodyPr/>
          <a:lstStyle/>
          <a:p>
            <a:r>
              <a:rPr lang="fr-FR" dirty="0"/>
              <a:t>Imaginez que vous êtes un data </a:t>
            </a:r>
            <a:r>
              <a:rPr lang="fr-FR" dirty="0" err="1"/>
              <a:t>scientist</a:t>
            </a:r>
            <a:endParaRPr lang="fr-FR" dirty="0"/>
          </a:p>
          <a:p>
            <a:pPr lvl="1"/>
            <a:r>
              <a:rPr lang="fr-FR" dirty="0"/>
              <a:t>Vous êtes maintenant confortable avec l'ensemble des données récupérées pour vos analyses</a:t>
            </a:r>
          </a:p>
          <a:p>
            <a:pPr lvl="1"/>
            <a:r>
              <a:rPr lang="fr-FR" dirty="0"/>
              <a:t>Vous avez une connaissance des objectifs principaux de l'entreprise, ce qui vous a aidé à synthétiser les différentes variables qui interviennent, ainsi que visualiser les différents comportements et corrélations présents au sein de ces données</a:t>
            </a:r>
          </a:p>
        </p:txBody>
      </p:sp>
    </p:spTree>
    <p:extLst>
      <p:ext uri="{BB962C8B-B14F-4D97-AF65-F5344CB8AC3E}">
        <p14:creationId xmlns:p14="http://schemas.microsoft.com/office/powerpoint/2010/main" val="389653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Opérations ensembliste</a:t>
            </a:r>
          </a:p>
        </p:txBody>
      </p:sp>
      <p:sp>
        <p:nvSpPr>
          <p:cNvPr id="3" name="Espace réservé du contenu 2"/>
          <p:cNvSpPr>
            <a:spLocks noGrp="1"/>
          </p:cNvSpPr>
          <p:nvPr>
            <p:ph idx="1"/>
          </p:nvPr>
        </p:nvSpPr>
        <p:spPr/>
        <p:txBody>
          <a:bodyPr/>
          <a:lstStyle/>
          <a:p>
            <a:r>
              <a:rPr lang="fr-FR" dirty="0"/>
              <a:t>R possède de nombreuses fonction ensembliste</a:t>
            </a:r>
          </a:p>
          <a:p>
            <a:r>
              <a:rPr lang="fr-FR" dirty="0"/>
              <a:t>Union</a:t>
            </a:r>
          </a:p>
          <a:p>
            <a:pPr lvl="1"/>
            <a:r>
              <a:rPr lang="fr-FR" dirty="0"/>
              <a:t>Union de n ensembles</a:t>
            </a:r>
          </a:p>
          <a:p>
            <a:pPr lvl="1"/>
            <a:r>
              <a:rPr lang="fr-FR" dirty="0"/>
              <a:t>union(</a:t>
            </a:r>
            <a:r>
              <a:rPr lang="fr-FR" dirty="0" err="1"/>
              <a:t>names</a:t>
            </a:r>
            <a:r>
              <a:rPr lang="fr-FR" dirty="0"/>
              <a:t>(</a:t>
            </a:r>
            <a:r>
              <a:rPr lang="fr-FR" dirty="0" err="1"/>
              <a:t>tailleG</a:t>
            </a:r>
            <a:r>
              <a:rPr lang="fr-FR" dirty="0"/>
              <a:t>), </a:t>
            </a:r>
            <a:r>
              <a:rPr lang="fr-FR" dirty="0" err="1"/>
              <a:t>names</a:t>
            </a:r>
            <a:r>
              <a:rPr lang="fr-FR" dirty="0"/>
              <a:t>(</a:t>
            </a:r>
            <a:r>
              <a:rPr lang="fr-FR" dirty="0" err="1"/>
              <a:t>performanceG</a:t>
            </a:r>
            <a:r>
              <a:rPr lang="fr-FR" dirty="0"/>
              <a:t>)) donne l'union des noms (indexes ou clés) des 2 vecteurs</a:t>
            </a:r>
          </a:p>
          <a:p>
            <a:r>
              <a:rPr lang="fr-FR" dirty="0" err="1"/>
              <a:t>Intersect</a:t>
            </a:r>
            <a:endParaRPr lang="fr-FR" dirty="0"/>
          </a:p>
          <a:p>
            <a:pPr lvl="1"/>
            <a:r>
              <a:rPr lang="fr-FR" dirty="0"/>
              <a:t>Intersection de n ensembles</a:t>
            </a:r>
          </a:p>
          <a:p>
            <a:pPr lvl="1"/>
            <a:r>
              <a:rPr lang="fr-FR" dirty="0" err="1"/>
              <a:t>intersect</a:t>
            </a:r>
            <a:r>
              <a:rPr lang="fr-FR" dirty="0"/>
              <a:t>(</a:t>
            </a:r>
            <a:r>
              <a:rPr lang="fr-FR" dirty="0" err="1"/>
              <a:t>names</a:t>
            </a:r>
            <a:r>
              <a:rPr lang="fr-FR" dirty="0"/>
              <a:t>(</a:t>
            </a:r>
            <a:r>
              <a:rPr lang="fr-FR" dirty="0" err="1"/>
              <a:t>tailleG</a:t>
            </a:r>
            <a:r>
              <a:rPr lang="fr-FR" dirty="0"/>
              <a:t>), </a:t>
            </a:r>
            <a:r>
              <a:rPr lang="fr-FR" dirty="0" err="1"/>
              <a:t>names</a:t>
            </a:r>
            <a:r>
              <a:rPr lang="fr-FR" dirty="0"/>
              <a:t>(</a:t>
            </a:r>
            <a:r>
              <a:rPr lang="fr-FR" dirty="0" err="1"/>
              <a:t>performanceG</a:t>
            </a:r>
            <a:r>
              <a:rPr lang="fr-FR" dirty="0"/>
              <a:t>))</a:t>
            </a:r>
          </a:p>
          <a:p>
            <a:r>
              <a:rPr lang="fr-FR" dirty="0" err="1"/>
              <a:t>Setdiff</a:t>
            </a:r>
            <a:endParaRPr lang="fr-FR" dirty="0"/>
          </a:p>
          <a:p>
            <a:pPr lvl="1"/>
            <a:r>
              <a:rPr lang="fr-FR" dirty="0"/>
              <a:t>Soustraction de 2 ensembles</a:t>
            </a:r>
          </a:p>
        </p:txBody>
      </p:sp>
    </p:spTree>
    <p:extLst>
      <p:ext uri="{BB962C8B-B14F-4D97-AF65-F5344CB8AC3E}">
        <p14:creationId xmlns:p14="http://schemas.microsoft.com/office/powerpoint/2010/main" val="421656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a:t>
            </a:r>
          </a:p>
        </p:txBody>
      </p:sp>
      <p:sp>
        <p:nvSpPr>
          <p:cNvPr id="3" name="Espace réservé du contenu 2"/>
          <p:cNvSpPr>
            <a:spLocks noGrp="1"/>
          </p:cNvSpPr>
          <p:nvPr>
            <p:ph idx="1"/>
          </p:nvPr>
        </p:nvSpPr>
        <p:spPr/>
        <p:txBody>
          <a:bodyPr/>
          <a:lstStyle/>
          <a:p>
            <a:r>
              <a:rPr lang="fr-FR" dirty="0"/>
              <a:t>Vérifie qu'un sous vecteur appartient à un vecteur élément par élément</a:t>
            </a:r>
          </a:p>
          <a:p>
            <a:endParaRPr lang="fr-FR" dirty="0"/>
          </a:p>
          <a:p>
            <a:endParaRPr lang="fr-FR" dirty="0"/>
          </a:p>
          <a:p>
            <a:endParaRPr lang="fr-FR" dirty="0"/>
          </a:p>
          <a:p>
            <a:r>
              <a:rPr lang="fr-FR" dirty="0"/>
              <a:t>Filtrage</a:t>
            </a:r>
          </a:p>
          <a:p>
            <a:endParaRPr lang="fr-FR" dirty="0"/>
          </a:p>
        </p:txBody>
      </p:sp>
      <p:pic>
        <p:nvPicPr>
          <p:cNvPr id="4" name="Image 3"/>
          <p:cNvPicPr>
            <a:picLocks noChangeAspect="1"/>
          </p:cNvPicPr>
          <p:nvPr/>
        </p:nvPicPr>
        <p:blipFill>
          <a:blip r:embed="rId2"/>
          <a:stretch>
            <a:fillRect/>
          </a:stretch>
        </p:blipFill>
        <p:spPr>
          <a:xfrm>
            <a:off x="827584" y="2636912"/>
            <a:ext cx="7881018" cy="648072"/>
          </a:xfrm>
          <a:prstGeom prst="rect">
            <a:avLst/>
          </a:prstGeom>
        </p:spPr>
      </p:pic>
      <p:pic>
        <p:nvPicPr>
          <p:cNvPr id="5" name="Image 4"/>
          <p:cNvPicPr>
            <a:picLocks noChangeAspect="1"/>
          </p:cNvPicPr>
          <p:nvPr/>
        </p:nvPicPr>
        <p:blipFill>
          <a:blip r:embed="rId3"/>
          <a:stretch>
            <a:fillRect/>
          </a:stretch>
        </p:blipFill>
        <p:spPr>
          <a:xfrm>
            <a:off x="827584" y="4509120"/>
            <a:ext cx="7396474" cy="1008112"/>
          </a:xfrm>
          <a:prstGeom prst="rect">
            <a:avLst/>
          </a:prstGeom>
        </p:spPr>
      </p:pic>
    </p:spTree>
    <p:extLst>
      <p:ext uri="{BB962C8B-B14F-4D97-AF65-F5344CB8AC3E}">
        <p14:creationId xmlns:p14="http://schemas.microsoft.com/office/powerpoint/2010/main" val="293352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Réciprocité des données</a:t>
            </a:r>
          </a:p>
        </p:txBody>
      </p:sp>
      <p:sp>
        <p:nvSpPr>
          <p:cNvPr id="3" name="Espace réservé du contenu 2"/>
          <p:cNvSpPr>
            <a:spLocks noGrp="1"/>
          </p:cNvSpPr>
          <p:nvPr>
            <p:ph idx="1"/>
          </p:nvPr>
        </p:nvSpPr>
        <p:spPr/>
        <p:txBody>
          <a:bodyPr/>
          <a:lstStyle/>
          <a:p>
            <a:r>
              <a:rPr lang="fr-FR" dirty="0"/>
              <a:t>Il est important que tous les vecteurs soient indexés de la même manière avec le même nombre d'élément</a:t>
            </a:r>
          </a:p>
          <a:p>
            <a:endParaRPr lang="fr-FR" dirty="0"/>
          </a:p>
          <a:p>
            <a:endParaRPr lang="fr-FR" dirty="0"/>
          </a:p>
          <a:p>
            <a:r>
              <a:rPr lang="fr-FR" dirty="0"/>
              <a:t>Duplication des vecteurs réciproques</a:t>
            </a:r>
          </a:p>
          <a:p>
            <a:endParaRPr lang="fr-FR" dirty="0"/>
          </a:p>
          <a:p>
            <a:endParaRPr lang="fr-FR" dirty="0"/>
          </a:p>
          <a:p>
            <a:endParaRPr lang="fr-FR" dirty="0"/>
          </a:p>
        </p:txBody>
      </p:sp>
      <p:pic>
        <p:nvPicPr>
          <p:cNvPr id="4" name="Image 3"/>
          <p:cNvPicPr>
            <a:picLocks noChangeAspect="1"/>
          </p:cNvPicPr>
          <p:nvPr/>
        </p:nvPicPr>
        <p:blipFill>
          <a:blip r:embed="rId2"/>
          <a:stretch>
            <a:fillRect/>
          </a:stretch>
        </p:blipFill>
        <p:spPr>
          <a:xfrm>
            <a:off x="1164616" y="2924944"/>
            <a:ext cx="6892194" cy="720080"/>
          </a:xfrm>
          <a:prstGeom prst="rect">
            <a:avLst/>
          </a:prstGeom>
        </p:spPr>
      </p:pic>
      <p:pic>
        <p:nvPicPr>
          <p:cNvPr id="5" name="Image 4"/>
          <p:cNvPicPr>
            <a:picLocks noChangeAspect="1"/>
          </p:cNvPicPr>
          <p:nvPr/>
        </p:nvPicPr>
        <p:blipFill>
          <a:blip r:embed="rId3"/>
          <a:stretch>
            <a:fillRect/>
          </a:stretch>
        </p:blipFill>
        <p:spPr>
          <a:xfrm>
            <a:off x="611560" y="4349092"/>
            <a:ext cx="8475656" cy="1816212"/>
          </a:xfrm>
          <a:prstGeom prst="rect">
            <a:avLst/>
          </a:prstGeom>
        </p:spPr>
      </p:pic>
    </p:spTree>
    <p:extLst>
      <p:ext uri="{BB962C8B-B14F-4D97-AF65-F5344CB8AC3E}">
        <p14:creationId xmlns:p14="http://schemas.microsoft.com/office/powerpoint/2010/main" val="80425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Tri des données réciproques</a:t>
            </a:r>
          </a:p>
        </p:txBody>
      </p:sp>
      <p:sp>
        <p:nvSpPr>
          <p:cNvPr id="3" name="Espace réservé du contenu 2"/>
          <p:cNvSpPr>
            <a:spLocks noGrp="1"/>
          </p:cNvSpPr>
          <p:nvPr>
            <p:ph idx="1"/>
          </p:nvPr>
        </p:nvSpPr>
        <p:spPr/>
        <p:txBody>
          <a:bodyPr/>
          <a:lstStyle/>
          <a:p>
            <a:r>
              <a:rPr lang="fr-FR" dirty="0"/>
              <a:t>Le même problème revient lorsque l'on doit trier un des deux vecteurs</a:t>
            </a:r>
          </a:p>
          <a:p>
            <a:r>
              <a:rPr lang="fr-FR" dirty="0"/>
              <a:t>En en triant un, son ordre sera modifié et la réciprocité avec le second vecteur sera perdue</a:t>
            </a:r>
          </a:p>
          <a:p>
            <a:r>
              <a:rPr lang="fr-FR" dirty="0"/>
              <a:t>Il faut alors </a:t>
            </a:r>
            <a:r>
              <a:rPr lang="fr-FR"/>
              <a:t>préférer order</a:t>
            </a:r>
            <a:r>
              <a:rPr lang="fr-FR" dirty="0"/>
              <a:t>() à sort()</a:t>
            </a:r>
          </a:p>
          <a:p>
            <a:pPr lvl="1"/>
            <a:r>
              <a:rPr lang="fr-FR" dirty="0" err="1"/>
              <a:t>order</a:t>
            </a:r>
            <a:r>
              <a:rPr lang="fr-FR" dirty="0"/>
              <a:t>() renverra effectivement, non pas les valeurs triées des éléments du vecteur, mais leurs index</a:t>
            </a:r>
          </a:p>
          <a:p>
            <a:pPr lvl="1"/>
            <a:r>
              <a:rPr lang="fr-FR" dirty="0"/>
              <a:t>Cette fonction génèrera alors un vecteur contenant des index qui pourra être utilisé pour trier les deux vecteurs.</a:t>
            </a:r>
          </a:p>
        </p:txBody>
      </p:sp>
      <p:pic>
        <p:nvPicPr>
          <p:cNvPr id="5" name="Image 4"/>
          <p:cNvPicPr>
            <a:picLocks noChangeAspect="1"/>
          </p:cNvPicPr>
          <p:nvPr/>
        </p:nvPicPr>
        <p:blipFill>
          <a:blip r:embed="rId2"/>
          <a:stretch>
            <a:fillRect/>
          </a:stretch>
        </p:blipFill>
        <p:spPr>
          <a:xfrm>
            <a:off x="1835695" y="5373216"/>
            <a:ext cx="5393705" cy="1484784"/>
          </a:xfrm>
          <a:prstGeom prst="rect">
            <a:avLst/>
          </a:prstGeom>
        </p:spPr>
      </p:pic>
    </p:spTree>
    <p:extLst>
      <p:ext uri="{BB962C8B-B14F-4D97-AF65-F5344CB8AC3E}">
        <p14:creationId xmlns:p14="http://schemas.microsoft.com/office/powerpoint/2010/main" val="249280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Distribution d'un vecteur</a:t>
            </a:r>
          </a:p>
        </p:txBody>
      </p:sp>
      <p:sp>
        <p:nvSpPr>
          <p:cNvPr id="3" name="Espace réservé du contenu 2"/>
          <p:cNvSpPr>
            <a:spLocks noGrp="1"/>
          </p:cNvSpPr>
          <p:nvPr>
            <p:ph idx="1"/>
          </p:nvPr>
        </p:nvSpPr>
        <p:spPr/>
        <p:txBody>
          <a:bodyPr/>
          <a:lstStyle/>
          <a:p>
            <a:r>
              <a:rPr lang="fr-FR" dirty="0"/>
              <a:t>Il est maintenant l'heure de faire enfin des statistiques!</a:t>
            </a:r>
          </a:p>
          <a:p>
            <a:r>
              <a:rPr lang="fr-FR" dirty="0"/>
              <a:t>Nous travaillons sur un vecteur contenant des valeurs numériques correspondant au poids de différents individus</a:t>
            </a:r>
          </a:p>
          <a:p>
            <a:r>
              <a:rPr lang="fr-FR" dirty="0"/>
              <a:t>Cette ensemble de valeurs forme ce que l'on appelle une distribution.</a:t>
            </a:r>
          </a:p>
          <a:p>
            <a:r>
              <a:rPr lang="fr-FR" dirty="0"/>
              <a:t>Une distribution est définie par différentes mesures comme par exemple la médiane ou la variance. Nous allons maintenant apprendre à définir ces mesures avec R.</a:t>
            </a:r>
          </a:p>
        </p:txBody>
      </p:sp>
    </p:spTree>
    <p:extLst>
      <p:ext uri="{BB962C8B-B14F-4D97-AF65-F5344CB8AC3E}">
        <p14:creationId xmlns:p14="http://schemas.microsoft.com/office/powerpoint/2010/main" val="179521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Moyenne</a:t>
            </a:r>
          </a:p>
        </p:txBody>
      </p:sp>
      <p:sp>
        <p:nvSpPr>
          <p:cNvPr id="3" name="Espace réservé du contenu 2"/>
          <p:cNvSpPr>
            <a:spLocks noGrp="1"/>
          </p:cNvSpPr>
          <p:nvPr>
            <p:ph idx="1"/>
          </p:nvPr>
        </p:nvSpPr>
        <p:spPr/>
        <p:txBody>
          <a:bodyPr/>
          <a:lstStyle/>
          <a:p>
            <a:r>
              <a:rPr lang="fr-FR" dirty="0"/>
              <a:t>Il existe deux méthodes principales pour définir le centre d'une distribution: la moyenne et la médiane.</a:t>
            </a:r>
          </a:p>
          <a:p>
            <a:r>
              <a:rPr lang="fr-FR" dirty="0"/>
              <a:t>La moyenne arithmétique d'une distribution équivaut à la somme des éléments d'une distribution divisée par ce même nombre d'éléments</a:t>
            </a:r>
          </a:p>
          <a:p>
            <a:r>
              <a:rPr lang="fr-FR" dirty="0"/>
              <a:t>Sous R, la moyenne se calcule à l'aide de la fonction </a:t>
            </a:r>
            <a:r>
              <a:rPr lang="fr-FR" dirty="0" err="1"/>
              <a:t>mean</a:t>
            </a:r>
            <a:r>
              <a:rPr lang="fr-FR" dirty="0"/>
              <a:t>()</a:t>
            </a:r>
          </a:p>
          <a:p>
            <a:endParaRPr lang="fr-FR" dirty="0"/>
          </a:p>
        </p:txBody>
      </p:sp>
      <p:pic>
        <p:nvPicPr>
          <p:cNvPr id="4" name="Image 3"/>
          <p:cNvPicPr>
            <a:picLocks noChangeAspect="1"/>
          </p:cNvPicPr>
          <p:nvPr/>
        </p:nvPicPr>
        <p:blipFill>
          <a:blip r:embed="rId2"/>
          <a:stretch>
            <a:fillRect/>
          </a:stretch>
        </p:blipFill>
        <p:spPr>
          <a:xfrm>
            <a:off x="1403648" y="5013176"/>
            <a:ext cx="1798400" cy="648072"/>
          </a:xfrm>
          <a:prstGeom prst="rect">
            <a:avLst/>
          </a:prstGeom>
        </p:spPr>
      </p:pic>
      <p:pic>
        <p:nvPicPr>
          <p:cNvPr id="5" name="Image 4"/>
          <p:cNvPicPr>
            <a:picLocks noChangeAspect="1"/>
          </p:cNvPicPr>
          <p:nvPr/>
        </p:nvPicPr>
        <p:blipFill>
          <a:blip r:embed="rId3"/>
          <a:stretch>
            <a:fillRect/>
          </a:stretch>
        </p:blipFill>
        <p:spPr>
          <a:xfrm>
            <a:off x="3995936" y="5013176"/>
            <a:ext cx="2826697" cy="648072"/>
          </a:xfrm>
          <a:prstGeom prst="rect">
            <a:avLst/>
          </a:prstGeom>
        </p:spPr>
      </p:pic>
    </p:spTree>
    <p:extLst>
      <p:ext uri="{BB962C8B-B14F-4D97-AF65-F5344CB8AC3E}">
        <p14:creationId xmlns:p14="http://schemas.microsoft.com/office/powerpoint/2010/main" val="267272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Loi normale</a:t>
            </a:r>
          </a:p>
        </p:txBody>
      </p:sp>
      <p:sp>
        <p:nvSpPr>
          <p:cNvPr id="3" name="Espace réservé du contenu 2"/>
          <p:cNvSpPr>
            <a:spLocks noGrp="1"/>
          </p:cNvSpPr>
          <p:nvPr>
            <p:ph idx="1"/>
          </p:nvPr>
        </p:nvSpPr>
        <p:spPr/>
        <p:txBody>
          <a:bodyPr/>
          <a:lstStyle/>
          <a:p>
            <a:r>
              <a:rPr lang="fr-FR" dirty="0"/>
              <a:t>Il est fréquent de considérer que les valeurs se répartissent selon une courbe de Gauss</a:t>
            </a:r>
          </a:p>
          <a:p>
            <a:pPr lvl="1"/>
            <a:r>
              <a:rPr lang="fr-FR" dirty="0"/>
              <a:t>Dans le cas des sciences sociales, par exemple, la moyenne et l'écart type permettent de déterminer un intervalle dans lequel on trouve une majorité de la population</a:t>
            </a:r>
          </a:p>
          <a:p>
            <a:pPr lvl="1"/>
            <a:endParaRPr lang="fr-FR" dirty="0"/>
          </a:p>
        </p:txBody>
      </p:sp>
      <p:pic>
        <p:nvPicPr>
          <p:cNvPr id="4098" name="Picture 2" descr="https://upload.wikimedia.org/wikipedia/commons/thumb/8/8c/Standard_deviation_diagram.svg/400px-Standard_deviation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221088"/>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97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Ecart type</a:t>
            </a:r>
          </a:p>
        </p:txBody>
      </p:sp>
      <p:sp>
        <p:nvSpPr>
          <p:cNvPr id="3" name="Espace réservé du contenu 2"/>
          <p:cNvSpPr>
            <a:spLocks noGrp="1"/>
          </p:cNvSpPr>
          <p:nvPr>
            <p:ph idx="1"/>
          </p:nvPr>
        </p:nvSpPr>
        <p:spPr/>
        <p:txBody>
          <a:bodyPr/>
          <a:lstStyle/>
          <a:p>
            <a:r>
              <a:rPr lang="fr-FR" dirty="0"/>
              <a:t>Mesure la dispersion des variables</a:t>
            </a:r>
          </a:p>
          <a:p>
            <a:pPr lvl="1"/>
            <a:r>
              <a:rPr lang="fr-FR" dirty="0"/>
              <a:t>Racine carrée de la variance</a:t>
            </a:r>
          </a:p>
          <a:p>
            <a:pPr lvl="1"/>
            <a:r>
              <a:rPr lang="fr-FR" dirty="0"/>
              <a:t>Moyenne des écarts par rapport à une moyenne</a:t>
            </a:r>
          </a:p>
          <a:p>
            <a:r>
              <a:rPr lang="fr-FR" dirty="0"/>
              <a:t>Voici 2 échantillons avec la même moyenne mais des écarts types différents</a:t>
            </a:r>
          </a:p>
        </p:txBody>
      </p:sp>
      <p:pic>
        <p:nvPicPr>
          <p:cNvPr id="3074" name="Picture 2" descr="https://upload.wikimedia.org/wikipedia/commons/thumb/f/f9/Comparison_standard_deviations.svg/612px-Comparison_standard_deviation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792" y="4149081"/>
            <a:ext cx="3071450" cy="227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67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Min et max</a:t>
            </a:r>
          </a:p>
        </p:txBody>
      </p:sp>
      <p:sp>
        <p:nvSpPr>
          <p:cNvPr id="3" name="Espace réservé du contenu 2"/>
          <p:cNvSpPr>
            <a:spLocks noGrp="1"/>
          </p:cNvSpPr>
          <p:nvPr>
            <p:ph idx="1"/>
          </p:nvPr>
        </p:nvSpPr>
        <p:spPr/>
        <p:txBody>
          <a:bodyPr/>
          <a:lstStyle/>
          <a:p>
            <a:r>
              <a:rPr lang="fr-FR" dirty="0"/>
              <a:t>Mesure le min et le max d'un vecteur</a:t>
            </a:r>
          </a:p>
        </p:txBody>
      </p:sp>
      <p:pic>
        <p:nvPicPr>
          <p:cNvPr id="5" name="Image 4"/>
          <p:cNvPicPr>
            <a:picLocks noChangeAspect="1"/>
          </p:cNvPicPr>
          <p:nvPr/>
        </p:nvPicPr>
        <p:blipFill>
          <a:blip r:embed="rId2"/>
          <a:stretch>
            <a:fillRect/>
          </a:stretch>
        </p:blipFill>
        <p:spPr>
          <a:xfrm>
            <a:off x="2987824" y="2348880"/>
            <a:ext cx="2448272" cy="1824656"/>
          </a:xfrm>
          <a:prstGeom prst="rect">
            <a:avLst/>
          </a:prstGeom>
        </p:spPr>
      </p:pic>
    </p:spTree>
    <p:extLst>
      <p:ext uri="{BB962C8B-B14F-4D97-AF65-F5344CB8AC3E}">
        <p14:creationId xmlns:p14="http://schemas.microsoft.com/office/powerpoint/2010/main" val="114429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Dispersion de la distribution</a:t>
            </a:r>
          </a:p>
        </p:txBody>
      </p:sp>
      <p:sp>
        <p:nvSpPr>
          <p:cNvPr id="3" name="Espace réservé du contenu 2"/>
          <p:cNvSpPr>
            <a:spLocks noGrp="1"/>
          </p:cNvSpPr>
          <p:nvPr>
            <p:ph idx="1"/>
          </p:nvPr>
        </p:nvSpPr>
        <p:spPr/>
        <p:txBody>
          <a:bodyPr/>
          <a:lstStyle/>
          <a:p>
            <a:r>
              <a:rPr lang="fr-FR" dirty="0"/>
              <a:t>La variance et l'écart type sont deux mesures liées permettant de mesure la dispersion d'une distribution par rapport à la moyenne</a:t>
            </a:r>
          </a:p>
          <a:p>
            <a:r>
              <a:rPr lang="fr-FR" dirty="0"/>
              <a:t>La variance que l'on peut vulgariser par la moyenne des carrés moins le carré des moyennes prendra une valeur grande si les éléments de la distribution sont généralement éloignés de la moyenne ou une valeur petite si ces éléments sont au contraire resserrés près de la moyenne.</a:t>
            </a:r>
          </a:p>
        </p:txBody>
      </p:sp>
      <p:pic>
        <p:nvPicPr>
          <p:cNvPr id="4" name="Image 3"/>
          <p:cNvPicPr>
            <a:picLocks noChangeAspect="1"/>
          </p:cNvPicPr>
          <p:nvPr/>
        </p:nvPicPr>
        <p:blipFill>
          <a:blip r:embed="rId2"/>
          <a:stretch>
            <a:fillRect/>
          </a:stretch>
        </p:blipFill>
        <p:spPr>
          <a:xfrm>
            <a:off x="3275856" y="5376712"/>
            <a:ext cx="1584176" cy="1076624"/>
          </a:xfrm>
          <a:prstGeom prst="rect">
            <a:avLst/>
          </a:prstGeom>
        </p:spPr>
      </p:pic>
    </p:spTree>
    <p:extLst>
      <p:ext uri="{BB962C8B-B14F-4D97-AF65-F5344CB8AC3E}">
        <p14:creationId xmlns:p14="http://schemas.microsoft.com/office/powerpoint/2010/main" val="352860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Loi normale</a:t>
            </a:r>
          </a:p>
        </p:txBody>
      </p:sp>
      <p:sp>
        <p:nvSpPr>
          <p:cNvPr id="3" name="Espace réservé du contenu 2"/>
          <p:cNvSpPr>
            <a:spLocks noGrp="1"/>
          </p:cNvSpPr>
          <p:nvPr>
            <p:ph idx="1"/>
          </p:nvPr>
        </p:nvSpPr>
        <p:spPr/>
        <p:txBody>
          <a:bodyPr/>
          <a:lstStyle/>
          <a:p>
            <a:r>
              <a:rPr lang="fr-FR" dirty="0"/>
              <a:t>Avec le calcul de la distribution des données il est possible de filtrer les données trop éloignées de la loi normale</a:t>
            </a:r>
          </a:p>
          <a:p>
            <a:pPr lvl="1"/>
            <a:r>
              <a:rPr lang="fr-FR" dirty="0"/>
              <a:t>Possibilité de filtrer les données &gt; 3 * </a:t>
            </a:r>
            <a:r>
              <a:rPr lang="fr-FR" dirty="0" err="1"/>
              <a:t>EcartType</a:t>
            </a:r>
            <a:endParaRPr lang="fr-FR" dirty="0"/>
          </a:p>
          <a:p>
            <a:pPr lvl="1"/>
            <a:endParaRPr lang="fr-FR" dirty="0"/>
          </a:p>
        </p:txBody>
      </p:sp>
    </p:spTree>
    <p:extLst>
      <p:ext uri="{BB962C8B-B14F-4D97-AF65-F5344CB8AC3E}">
        <p14:creationId xmlns:p14="http://schemas.microsoft.com/office/powerpoint/2010/main" val="60680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non gaussien</a:t>
            </a:r>
          </a:p>
        </p:txBody>
      </p:sp>
      <p:sp>
        <p:nvSpPr>
          <p:cNvPr id="3" name="Espace réservé du contenu 2"/>
          <p:cNvSpPr>
            <a:spLocks noGrp="1"/>
          </p:cNvSpPr>
          <p:nvPr>
            <p:ph idx="1"/>
          </p:nvPr>
        </p:nvSpPr>
        <p:spPr/>
        <p:txBody>
          <a:bodyPr/>
          <a:lstStyle/>
          <a:p>
            <a:r>
              <a:rPr lang="fr-FR" dirty="0"/>
              <a:t>Les distribution des salaire en France ne suit pas une gaussienne</a:t>
            </a:r>
          </a:p>
          <a:p>
            <a:pPr lvl="1"/>
            <a:r>
              <a:rPr lang="fr-FR" dirty="0"/>
              <a:t>C’est une gaussienne asymétrique</a:t>
            </a:r>
          </a:p>
          <a:p>
            <a:r>
              <a:rPr lang="fr-FR" dirty="0"/>
              <a:t>La moyenne et l’écart type n’ont pas de sens</a:t>
            </a:r>
          </a:p>
          <a:p>
            <a:r>
              <a:rPr lang="fr-FR" dirty="0"/>
              <a:t>Il faut utilise la médiane et les *iles</a:t>
            </a:r>
          </a:p>
          <a:p>
            <a:r>
              <a:rPr lang="fr-FR" dirty="0"/>
              <a:t>Exemple</a:t>
            </a:r>
          </a:p>
          <a:p>
            <a:pPr lvl="1"/>
            <a:r>
              <a:rPr lang="fr-FR" dirty="0"/>
              <a:t>Salaire équivalent temps plein net</a:t>
            </a:r>
          </a:p>
          <a:p>
            <a:pPr lvl="1"/>
            <a:r>
              <a:rPr lang="fr-FR" dirty="0"/>
              <a:t>Salaire moyen : 2250 €</a:t>
            </a:r>
          </a:p>
          <a:p>
            <a:pPr lvl="1"/>
            <a:r>
              <a:rPr lang="fr-FR" dirty="0"/>
              <a:t>Salaire médian : 1797 €</a:t>
            </a:r>
          </a:p>
          <a:p>
            <a:pPr lvl="1"/>
            <a:endParaRPr lang="fr-FR" dirty="0"/>
          </a:p>
        </p:txBody>
      </p:sp>
      <p:pic>
        <p:nvPicPr>
          <p:cNvPr id="5122" name="Picture 2" descr="Résultat de recherche d'images pour &quot;distribution des salaires en franc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7864" y="3789040"/>
            <a:ext cx="3367370" cy="226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28715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5467</TotalTime>
  <Words>892</Words>
  <Application>Microsoft Office PowerPoint</Application>
  <PresentationFormat>Affichage à l'écran (4:3)</PresentationFormat>
  <Paragraphs>94</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Monotype Sorts</vt:lpstr>
      <vt:lpstr>Times New Roman</vt:lpstr>
      <vt:lpstr>cvc</vt:lpstr>
      <vt:lpstr>Présentation PowerPoint</vt:lpstr>
      <vt:lpstr>Distribution d'un vecteur</vt:lpstr>
      <vt:lpstr>Moyenne</vt:lpstr>
      <vt:lpstr>Loi normale</vt:lpstr>
      <vt:lpstr>Ecart type</vt:lpstr>
      <vt:lpstr>Min et max</vt:lpstr>
      <vt:lpstr>Dispersion de la distribution</vt:lpstr>
      <vt:lpstr>Loi normale</vt:lpstr>
      <vt:lpstr>Cas non gaussien</vt:lpstr>
      <vt:lpstr>Médiane</vt:lpstr>
      <vt:lpstr>Médiane</vt:lpstr>
      <vt:lpstr>Les quantiles</vt:lpstr>
      <vt:lpstr>Les quantiles</vt:lpstr>
      <vt:lpstr>summary</vt:lpstr>
      <vt:lpstr>Modélisation</vt:lpstr>
      <vt:lpstr>Opérations ensembliste</vt:lpstr>
      <vt:lpstr>%in%</vt:lpstr>
      <vt:lpstr>Réciprocité des données</vt:lpstr>
      <vt:lpstr>Tri des données réciproques</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259</cp:revision>
  <dcterms:created xsi:type="dcterms:W3CDTF">2000-04-10T19:33:12Z</dcterms:created>
  <dcterms:modified xsi:type="dcterms:W3CDTF">2024-11-06T21:02:40Z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