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5"/>
  </p:notesMasterIdLst>
  <p:handoutMasterIdLst>
    <p:handoutMasterId r:id="rId26"/>
  </p:handoutMasterIdLst>
  <p:sldIdLst>
    <p:sldId id="264" r:id="rId2"/>
    <p:sldId id="266" r:id="rId3"/>
    <p:sldId id="285" r:id="rId4"/>
    <p:sldId id="267" r:id="rId5"/>
    <p:sldId id="283" r:id="rId6"/>
    <p:sldId id="279" r:id="rId7"/>
    <p:sldId id="282" r:id="rId8"/>
    <p:sldId id="270" r:id="rId9"/>
    <p:sldId id="271" r:id="rId10"/>
    <p:sldId id="298" r:id="rId11"/>
    <p:sldId id="303" r:id="rId12"/>
    <p:sldId id="287" r:id="rId13"/>
    <p:sldId id="288" r:id="rId14"/>
    <p:sldId id="289" r:id="rId15"/>
    <p:sldId id="290" r:id="rId16"/>
    <p:sldId id="291" r:id="rId17"/>
    <p:sldId id="292" r:id="rId18"/>
    <p:sldId id="294" r:id="rId19"/>
    <p:sldId id="296" r:id="rId20"/>
    <p:sldId id="297" r:id="rId21"/>
    <p:sldId id="300" r:id="rId22"/>
    <p:sldId id="301" r:id="rId23"/>
    <p:sldId id="302" r:id="rId24"/>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smtClean="0"/>
              <a:t>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1</a:t>
            </a:r>
          </a:p>
          <a:p>
            <a:pPr eaLnBrk="1" hangingPunct="1"/>
            <a:r>
              <a:rPr lang="fr-FR" altLang="fr-FR" dirty="0" smtClean="0"/>
              <a:t>Introduction</a:t>
            </a:r>
          </a:p>
          <a:p>
            <a:pPr eaLnBrk="1" hangingPunct="1"/>
            <a:r>
              <a:rPr lang="fr-FR" altLang="fr-FR" dirty="0" smtClean="0"/>
              <a:t>www.CyrilVincent.com</a:t>
            </a:r>
          </a:p>
        </p:txBody>
      </p:sp>
      <p:pic>
        <p:nvPicPr>
          <p:cNvPr id="102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1268760"/>
            <a:ext cx="3048273" cy="2362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Opérations algébriques de bases</a:t>
            </a:r>
            <a:endParaRPr lang="fr-FR" dirty="0"/>
          </a:p>
        </p:txBody>
      </p:sp>
      <p:pic>
        <p:nvPicPr>
          <p:cNvPr id="4" name="Image 3"/>
          <p:cNvPicPr>
            <a:picLocks noChangeAspect="1"/>
          </p:cNvPicPr>
          <p:nvPr/>
        </p:nvPicPr>
        <p:blipFill>
          <a:blip r:embed="rId2"/>
          <a:stretch>
            <a:fillRect/>
          </a:stretch>
        </p:blipFill>
        <p:spPr>
          <a:xfrm>
            <a:off x="1259632" y="908720"/>
            <a:ext cx="6120680" cy="5604892"/>
          </a:xfrm>
          <a:prstGeom prst="rect">
            <a:avLst/>
          </a:prstGeom>
        </p:spPr>
      </p:pic>
    </p:spTree>
    <p:extLst>
      <p:ext uri="{BB962C8B-B14F-4D97-AF65-F5344CB8AC3E}">
        <p14:creationId xmlns:p14="http://schemas.microsoft.com/office/powerpoint/2010/main" val="122372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a:t>
            </a:r>
            <a:endParaRPr lang="fr-FR" dirty="0"/>
          </a:p>
        </p:txBody>
      </p:sp>
      <p:sp>
        <p:nvSpPr>
          <p:cNvPr id="3" name="Espace réservé du contenu 2"/>
          <p:cNvSpPr>
            <a:spLocks noGrp="1"/>
          </p:cNvSpPr>
          <p:nvPr>
            <p:ph idx="1"/>
          </p:nvPr>
        </p:nvSpPr>
        <p:spPr/>
        <p:txBody>
          <a:bodyPr/>
          <a:lstStyle/>
          <a:p>
            <a:r>
              <a:rPr lang="fr-FR" dirty="0" smtClean="0"/>
              <a:t>[1] signifie que R vous affiche l'index 1 du vecteur en cours</a:t>
            </a:r>
          </a:p>
          <a:p>
            <a:pPr lvl="1"/>
            <a:r>
              <a:rPr lang="fr-FR" dirty="0" smtClean="0"/>
              <a:t>Voir chapitre 5</a:t>
            </a:r>
          </a:p>
          <a:p>
            <a:pPr lvl="1"/>
            <a:r>
              <a:rPr lang="fr-FR" dirty="0" smtClean="0"/>
              <a:t>En R tout est vecteur, même les nombres et ou les chaînes simples</a:t>
            </a:r>
            <a:endParaRPr lang="fr-FR" dirty="0"/>
          </a:p>
        </p:txBody>
      </p:sp>
    </p:spTree>
    <p:extLst>
      <p:ext uri="{BB962C8B-B14F-4D97-AF65-F5344CB8AC3E}">
        <p14:creationId xmlns:p14="http://schemas.microsoft.com/office/powerpoint/2010/main" val="1394850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RGui</a:t>
            </a:r>
            <a:endParaRPr lang="fr-FR" dirty="0"/>
          </a:p>
        </p:txBody>
      </p:sp>
      <p:sp>
        <p:nvSpPr>
          <p:cNvPr id="3" name="Espace réservé du contenu 2"/>
          <p:cNvSpPr>
            <a:spLocks noGrp="1"/>
          </p:cNvSpPr>
          <p:nvPr>
            <p:ph idx="1"/>
          </p:nvPr>
        </p:nvSpPr>
        <p:spPr/>
        <p:txBody>
          <a:bodyPr/>
          <a:lstStyle/>
          <a:p>
            <a:r>
              <a:rPr lang="fr-FR" dirty="0" smtClean="0"/>
              <a:t>32 bits et 64 bits</a:t>
            </a:r>
          </a:p>
          <a:p>
            <a:pPr lvl="1"/>
            <a:r>
              <a:rPr lang="fr-FR" dirty="0" smtClean="0"/>
              <a:t>Permet d'exécuter le R Shell graphiquement</a:t>
            </a:r>
            <a:endParaRPr lang="fr-FR" dirty="0"/>
          </a:p>
        </p:txBody>
      </p:sp>
      <p:pic>
        <p:nvPicPr>
          <p:cNvPr id="4" name="Image 3"/>
          <p:cNvPicPr>
            <a:picLocks noChangeAspect="1"/>
          </p:cNvPicPr>
          <p:nvPr/>
        </p:nvPicPr>
        <p:blipFill>
          <a:blip r:embed="rId2"/>
          <a:stretch>
            <a:fillRect/>
          </a:stretch>
        </p:blipFill>
        <p:spPr>
          <a:xfrm>
            <a:off x="2195736" y="2492896"/>
            <a:ext cx="4524549" cy="3643143"/>
          </a:xfrm>
          <a:prstGeom prst="rect">
            <a:avLst/>
          </a:prstGeom>
        </p:spPr>
      </p:pic>
    </p:spTree>
    <p:extLst>
      <p:ext uri="{BB962C8B-B14F-4D97-AF65-F5344CB8AC3E}">
        <p14:creationId xmlns:p14="http://schemas.microsoft.com/office/powerpoint/2010/main" val="26102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sp>
        <p:nvSpPr>
          <p:cNvPr id="3" name="Espace réservé du contenu 2"/>
          <p:cNvSpPr>
            <a:spLocks noGrp="1"/>
          </p:cNvSpPr>
          <p:nvPr>
            <p:ph idx="1"/>
          </p:nvPr>
        </p:nvSpPr>
        <p:spPr/>
        <p:txBody>
          <a:bodyPr/>
          <a:lstStyle/>
          <a:p>
            <a:r>
              <a:rPr lang="fr-FR" dirty="0"/>
              <a:t>L</a:t>
            </a:r>
            <a:r>
              <a:rPr lang="fr-FR" dirty="0" smtClean="0"/>
              <a:t>a </a:t>
            </a:r>
            <a:r>
              <a:rPr lang="fr-FR" dirty="0"/>
              <a:t>science des données est l'extraction de connaissance d'ensembles de </a:t>
            </a:r>
            <a:r>
              <a:rPr lang="fr-FR" dirty="0" smtClean="0"/>
              <a:t>données</a:t>
            </a:r>
          </a:p>
          <a:p>
            <a:r>
              <a:rPr lang="fr-FR" dirty="0" smtClean="0"/>
              <a:t>Elle </a:t>
            </a:r>
            <a:r>
              <a:rPr lang="fr-FR" dirty="0"/>
              <a:t>emploie des techniques et des théories tirées de plusieurs autres domaines plus </a:t>
            </a:r>
            <a:r>
              <a:rPr lang="fr-FR" dirty="0" smtClean="0"/>
              <a:t>larges :</a:t>
            </a:r>
          </a:p>
          <a:p>
            <a:pPr lvl="1"/>
            <a:r>
              <a:rPr lang="fr-FR" dirty="0" smtClean="0"/>
              <a:t>des </a:t>
            </a:r>
            <a:r>
              <a:rPr lang="fr-FR" dirty="0"/>
              <a:t>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r>
              <a:rPr lang="fr-FR" dirty="0" smtClean="0"/>
              <a:t>…</a:t>
            </a:r>
          </a:p>
        </p:txBody>
      </p:sp>
    </p:spTree>
    <p:extLst>
      <p:ext uri="{BB962C8B-B14F-4D97-AF65-F5344CB8AC3E}">
        <p14:creationId xmlns:p14="http://schemas.microsoft.com/office/powerpoint/2010/main" val="223225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sp>
        <p:nvSpPr>
          <p:cNvPr id="3" name="Espace réservé du contenu 2"/>
          <p:cNvSpPr>
            <a:spLocks noGrp="1"/>
          </p:cNvSpPr>
          <p:nvPr>
            <p:ph idx="1"/>
          </p:nvPr>
        </p:nvSpPr>
        <p:spPr/>
        <p:txBody>
          <a:bodyPr/>
          <a:lstStyle/>
          <a:p>
            <a:r>
              <a:rPr lang="fr-FR" dirty="0" smtClean="0"/>
              <a:t>S’appuie sur plusieurs technologies</a:t>
            </a:r>
          </a:p>
          <a:p>
            <a:r>
              <a:rPr lang="fr-FR" dirty="0" smtClean="0"/>
              <a:t>Développement</a:t>
            </a:r>
          </a:p>
          <a:p>
            <a:pPr lvl="1"/>
            <a:r>
              <a:rPr lang="fr-FR" dirty="0" smtClean="0"/>
              <a:t>Python, R</a:t>
            </a:r>
          </a:p>
          <a:p>
            <a:r>
              <a:rPr lang="fr-FR" dirty="0" smtClean="0"/>
              <a:t>Stockage</a:t>
            </a:r>
          </a:p>
          <a:p>
            <a:pPr lvl="1"/>
            <a:r>
              <a:rPr lang="fr-FR" dirty="0" smtClean="0"/>
              <a:t>File, Base de données, </a:t>
            </a:r>
            <a:r>
              <a:rPr lang="fr-FR" dirty="0" err="1" smtClean="0"/>
              <a:t>Big</a:t>
            </a:r>
            <a:r>
              <a:rPr lang="fr-FR" dirty="0" smtClean="0"/>
              <a:t> Data</a:t>
            </a:r>
          </a:p>
          <a:p>
            <a:r>
              <a:rPr lang="fr-FR" dirty="0" smtClean="0"/>
              <a:t>Statistique</a:t>
            </a:r>
          </a:p>
          <a:p>
            <a:pPr lvl="1"/>
            <a:r>
              <a:rPr lang="fr-FR" dirty="0" smtClean="0"/>
              <a:t>Régression, Randomisation</a:t>
            </a:r>
          </a:p>
          <a:p>
            <a:r>
              <a:rPr lang="fr-FR" dirty="0" smtClean="0"/>
              <a:t>Math</a:t>
            </a:r>
          </a:p>
          <a:p>
            <a:pPr lvl="1"/>
            <a:r>
              <a:rPr lang="fr-FR" dirty="0" smtClean="0"/>
              <a:t>Algèbre linéaire</a:t>
            </a:r>
          </a:p>
          <a:p>
            <a:r>
              <a:rPr lang="fr-FR" dirty="0" smtClean="0"/>
              <a:t>IA</a:t>
            </a:r>
          </a:p>
          <a:p>
            <a:pPr lvl="1"/>
            <a:r>
              <a:rPr lang="fr-FR" dirty="0" smtClean="0"/>
              <a:t>Heuristiques, Réseaux neuronaux</a:t>
            </a:r>
          </a:p>
        </p:txBody>
      </p:sp>
    </p:spTree>
    <p:extLst>
      <p:ext uri="{BB962C8B-B14F-4D97-AF65-F5344CB8AC3E}">
        <p14:creationId xmlns:p14="http://schemas.microsoft.com/office/powerpoint/2010/main" val="500440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80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a:t>
            </a:r>
            <a:r>
              <a:rPr lang="fr-FR" dirty="0" err="1" smtClean="0"/>
              <a:t>Scientist</a:t>
            </a:r>
            <a:endParaRPr lang="fr-FR" dirty="0"/>
          </a:p>
        </p:txBody>
      </p:sp>
      <p:sp>
        <p:nvSpPr>
          <p:cNvPr id="3" name="Espace réservé du contenu 2"/>
          <p:cNvSpPr>
            <a:spLocks noGrp="1"/>
          </p:cNvSpPr>
          <p:nvPr>
            <p:ph idx="1"/>
          </p:nvPr>
        </p:nvSpPr>
        <p:spPr/>
        <p:txBody>
          <a:bodyPr/>
          <a:lstStyle/>
          <a:p>
            <a:r>
              <a:rPr lang="fr-FR" dirty="0"/>
              <a:t>Le premier objectif du </a:t>
            </a:r>
            <a:r>
              <a:rPr lang="fr-FR" dirty="0" smtClean="0"/>
              <a:t>data </a:t>
            </a:r>
            <a:r>
              <a:rPr lang="fr-FR" dirty="0" err="1"/>
              <a:t>scientist</a:t>
            </a:r>
            <a:r>
              <a:rPr lang="fr-FR" dirty="0"/>
              <a:t> </a:t>
            </a:r>
            <a:r>
              <a:rPr lang="fr-FR" dirty="0" smtClean="0"/>
              <a:t>est </a:t>
            </a:r>
            <a:r>
              <a:rPr lang="fr-FR" dirty="0"/>
              <a:t>de produire des méthodes (automatisées, autant que possible) de tri et d'analyse de données de masse et de sources plus ou moins complexes ou disjointes de données, afin d'en extraire des informations utiles ou potentiellement </a:t>
            </a:r>
            <a:r>
              <a:rPr lang="fr-FR" dirty="0" smtClean="0"/>
              <a:t>utiles</a:t>
            </a:r>
          </a:p>
          <a:p>
            <a:r>
              <a:rPr lang="fr-FR" dirty="0" smtClean="0"/>
              <a:t>Terme inventé en 2001 par William Cleveland</a:t>
            </a:r>
          </a:p>
          <a:p>
            <a:r>
              <a:rPr lang="en-US" dirty="0"/>
              <a:t>Data Scientist (n.): Person who is better at statistics than any software engineer and better at software engineering than any statistician</a:t>
            </a:r>
            <a:endParaRPr lang="fr-FR" dirty="0" smtClean="0"/>
          </a:p>
          <a:p>
            <a:endParaRPr lang="fr-FR" dirty="0"/>
          </a:p>
        </p:txBody>
      </p:sp>
    </p:spTree>
    <p:extLst>
      <p:ext uri="{BB962C8B-B14F-4D97-AF65-F5344CB8AC3E}">
        <p14:creationId xmlns:p14="http://schemas.microsoft.com/office/powerpoint/2010/main" val="1277046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a:t>
            </a:r>
            <a:endParaRPr lang="fr-FR" dirty="0"/>
          </a:p>
        </p:txBody>
      </p:sp>
      <p:sp>
        <p:nvSpPr>
          <p:cNvPr id="3" name="Espace réservé du contenu 2"/>
          <p:cNvSpPr>
            <a:spLocks noGrp="1"/>
          </p:cNvSpPr>
          <p:nvPr>
            <p:ph idx="1"/>
          </p:nvPr>
        </p:nvSpPr>
        <p:spPr/>
        <p:txBody>
          <a:bodyPr/>
          <a:lstStyle/>
          <a:p>
            <a:r>
              <a:rPr lang="fr-FR" dirty="0"/>
              <a:t>L'apprentissage automatique </a:t>
            </a:r>
            <a:r>
              <a:rPr lang="fr-FR" dirty="0" smtClean="0"/>
              <a:t>(machine </a:t>
            </a:r>
            <a:r>
              <a:rPr lang="fr-FR" dirty="0" err="1" smtClean="0"/>
              <a:t>learning</a:t>
            </a:r>
            <a:r>
              <a:rPr lang="fr-FR" dirty="0" smtClean="0"/>
              <a:t>), champ </a:t>
            </a:r>
            <a:r>
              <a:rPr lang="fr-FR" dirty="0"/>
              <a:t>d'étude de l'intelligence artificielle, concerne la conception, l'analyse, le développement et l'implémentation de méthodes permettant à une machine </a:t>
            </a:r>
            <a:r>
              <a:rPr lang="fr-FR" dirty="0" smtClean="0"/>
              <a:t>d'évoluer </a:t>
            </a:r>
            <a:r>
              <a:rPr lang="fr-FR" dirty="0"/>
              <a:t>par un processus systématique, et ainsi de remplir des tâches difficiles ou problématiques par des moyens algorithmiques plus classiques</a:t>
            </a:r>
          </a:p>
        </p:txBody>
      </p:sp>
    </p:spTree>
    <p:extLst>
      <p:ext uri="{BB962C8B-B14F-4D97-AF65-F5344CB8AC3E}">
        <p14:creationId xmlns:p14="http://schemas.microsoft.com/office/powerpoint/2010/main" val="2499245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Apprentissage supervisé</a:t>
            </a:r>
            <a:endParaRPr lang="fr-FR" dirty="0"/>
          </a:p>
        </p:txBody>
      </p:sp>
      <p:sp>
        <p:nvSpPr>
          <p:cNvPr id="3" name="Espace réservé du contenu 2"/>
          <p:cNvSpPr>
            <a:spLocks noGrp="1"/>
          </p:cNvSpPr>
          <p:nvPr>
            <p:ph idx="1"/>
          </p:nvPr>
        </p:nvSpPr>
        <p:spPr/>
        <p:txBody>
          <a:bodyPr/>
          <a:lstStyle/>
          <a:p>
            <a:r>
              <a:rPr lang="fr-FR" dirty="0" smtClean="0"/>
              <a:t>Dans cet exemple les images ont été annotés par un expert avec leur catégorie</a:t>
            </a:r>
          </a:p>
          <a:p>
            <a:pPr lvl="1"/>
            <a:r>
              <a:rPr lang="fr-FR" dirty="0" smtClean="0"/>
              <a:t>La machine apprend puis prédit</a:t>
            </a:r>
            <a:endParaRPr lang="fr-FR" dirty="0"/>
          </a:p>
        </p:txBody>
      </p:sp>
      <p:pic>
        <p:nvPicPr>
          <p:cNvPr id="1026" name="Picture 2" descr="Chaque image est labellée de sa catégo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852936"/>
            <a:ext cx="4533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638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Deep</a:t>
            </a:r>
            <a:r>
              <a:rPr lang="fr-FR" dirty="0" smtClean="0"/>
              <a:t> Learning</a:t>
            </a:r>
            <a:endParaRPr lang="fr-FR" dirty="0"/>
          </a:p>
        </p:txBody>
      </p:sp>
      <p:sp>
        <p:nvSpPr>
          <p:cNvPr id="3" name="Espace réservé du contenu 2"/>
          <p:cNvSpPr>
            <a:spLocks noGrp="1"/>
          </p:cNvSpPr>
          <p:nvPr>
            <p:ph idx="1"/>
          </p:nvPr>
        </p:nvSpPr>
        <p:spPr/>
        <p:txBody>
          <a:bodyPr/>
          <a:lstStyle/>
          <a:p>
            <a:r>
              <a:rPr lang="fr-FR" dirty="0" smtClean="0"/>
              <a:t>Le </a:t>
            </a:r>
            <a:r>
              <a:rPr lang="fr-FR" dirty="0" err="1" smtClean="0"/>
              <a:t>deep</a:t>
            </a:r>
            <a:r>
              <a:rPr lang="fr-FR" dirty="0" smtClean="0"/>
              <a:t> </a:t>
            </a:r>
            <a:r>
              <a:rPr lang="fr-FR" dirty="0" err="1" smtClean="0"/>
              <a:t>learning</a:t>
            </a:r>
            <a:r>
              <a:rPr lang="fr-FR" dirty="0" smtClean="0"/>
              <a:t> </a:t>
            </a:r>
            <a:r>
              <a:rPr lang="fr-FR" dirty="0"/>
              <a:t>est un ensemble de méthodes d'apprentissage automatique tentant de modéliser avec un haut niveau d’abstraction des données grâce à des architectures articulées de différentes transformations </a:t>
            </a:r>
            <a:r>
              <a:rPr lang="fr-FR"/>
              <a:t>non </a:t>
            </a:r>
            <a:r>
              <a:rPr lang="fr-FR" smtClean="0"/>
              <a:t>linéaires</a:t>
            </a:r>
          </a:p>
          <a:p>
            <a:pPr lvl="1"/>
            <a:r>
              <a:rPr lang="fr-FR" smtClean="0"/>
              <a:t>Ces </a:t>
            </a:r>
            <a:r>
              <a:rPr lang="fr-FR" dirty="0"/>
              <a:t>techniques ont permis des progrès importants et rapides dans les domaines de l'analyse du signal sonore ou visuel et notamment de la reconnaissance faciale, de la reconnaissance vocale, de la vision par ordinateur, du traitement automatisé du langage</a:t>
            </a:r>
          </a:p>
        </p:txBody>
      </p:sp>
    </p:spTree>
    <p:extLst>
      <p:ext uri="{BB962C8B-B14F-4D97-AF65-F5344CB8AC3E}">
        <p14:creationId xmlns:p14="http://schemas.microsoft.com/office/powerpoint/2010/main" val="90098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endParaRPr lang="fr-FR" altLang="fr-FR" dirty="0" smtClean="0"/>
          </a:p>
        </p:txBody>
      </p:sp>
      <p:sp>
        <p:nvSpPr>
          <p:cNvPr id="3075" name="Espace réservé du contenu 2"/>
          <p:cNvSpPr>
            <a:spLocks noGrp="1"/>
          </p:cNvSpPr>
          <p:nvPr>
            <p:ph idx="1"/>
          </p:nvPr>
        </p:nvSpPr>
        <p:spPr>
          <a:xfrm>
            <a:off x="179388" y="1412776"/>
            <a:ext cx="8766175" cy="5040313"/>
          </a:xfrm>
        </p:spPr>
        <p:txBody>
          <a:bodyPr/>
          <a:lstStyle/>
          <a:p>
            <a:r>
              <a:rPr lang="fr-FR" altLang="fr-FR" dirty="0"/>
              <a:t>R est un langage de programmation </a:t>
            </a:r>
            <a:r>
              <a:rPr lang="fr-FR" altLang="fr-FR" dirty="0" smtClean="0"/>
              <a:t>destiné </a:t>
            </a:r>
            <a:r>
              <a:rPr lang="fr-FR" altLang="fr-FR" dirty="0"/>
              <a:t>aux statistiques et à la science des </a:t>
            </a:r>
            <a:r>
              <a:rPr lang="fr-FR" altLang="fr-FR" dirty="0" smtClean="0"/>
              <a:t>données</a:t>
            </a:r>
          </a:p>
          <a:p>
            <a:pPr lvl="1"/>
            <a:r>
              <a:rPr lang="fr-FR" altLang="fr-FR" dirty="0" smtClean="0"/>
              <a:t>Soutenu </a:t>
            </a:r>
            <a:r>
              <a:rPr lang="fr-FR" altLang="fr-FR" dirty="0"/>
              <a:t>par la R </a:t>
            </a:r>
            <a:r>
              <a:rPr lang="fr-FR" altLang="fr-FR" dirty="0" err="1"/>
              <a:t>Foundation</a:t>
            </a:r>
            <a:r>
              <a:rPr lang="fr-FR" altLang="fr-FR" dirty="0"/>
              <a:t> for </a:t>
            </a:r>
            <a:r>
              <a:rPr lang="fr-FR" altLang="fr-FR" dirty="0" err="1"/>
              <a:t>Statistical</a:t>
            </a:r>
            <a:r>
              <a:rPr lang="fr-FR" altLang="fr-FR" dirty="0"/>
              <a:t> </a:t>
            </a:r>
            <a:r>
              <a:rPr lang="fr-FR" altLang="fr-FR" dirty="0" err="1"/>
              <a:t>Computing</a:t>
            </a:r>
            <a:endParaRPr lang="fr-FR" altLang="fr-FR" dirty="0" smtClean="0"/>
          </a:p>
          <a:p>
            <a:r>
              <a:rPr lang="fr-FR" altLang="fr-FR" dirty="0" smtClean="0"/>
              <a:t>R est libre</a:t>
            </a:r>
          </a:p>
          <a:p>
            <a:pPr lvl="1"/>
            <a:r>
              <a:rPr lang="fr-FR" altLang="fr-FR" dirty="0" smtClean="0"/>
              <a:t>Implémentation GNU R</a:t>
            </a:r>
          </a:p>
          <a:p>
            <a:r>
              <a:rPr lang="fr-FR" altLang="fr-FR" dirty="0"/>
              <a:t>Créé par Ross </a:t>
            </a:r>
            <a:r>
              <a:rPr lang="fr-FR" altLang="fr-FR" dirty="0" err="1"/>
              <a:t>Ihaka</a:t>
            </a:r>
            <a:r>
              <a:rPr lang="fr-FR" altLang="fr-FR" dirty="0"/>
              <a:t> et Robert Gentleman à l'université </a:t>
            </a:r>
            <a:r>
              <a:rPr lang="fr-FR" altLang="fr-FR" dirty="0" smtClean="0"/>
              <a:t>d'Auckland (NZ)</a:t>
            </a:r>
          </a:p>
          <a:p>
            <a:r>
              <a:rPr lang="fr-FR" altLang="fr-FR" dirty="0" smtClean="0"/>
              <a:t>Basé sur le langage S</a:t>
            </a:r>
          </a:p>
        </p:txBody>
      </p:sp>
      <p:pic>
        <p:nvPicPr>
          <p:cNvPr id="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5555"/>
            <a:ext cx="1584176" cy="1227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Workflow</a:t>
            </a:r>
            <a:endParaRPr lang="fr-FR" dirty="0"/>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869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Considération sur les tailles</a:t>
            </a:r>
            <a:endParaRPr lang="fr-FR" dirty="0"/>
          </a:p>
        </p:txBody>
      </p:sp>
      <p:sp>
        <p:nvSpPr>
          <p:cNvPr id="3" name="Espace réservé du contenu 2"/>
          <p:cNvSpPr>
            <a:spLocks noGrp="1"/>
          </p:cNvSpPr>
          <p:nvPr>
            <p:ph idx="1"/>
          </p:nvPr>
        </p:nvSpPr>
        <p:spPr/>
        <p:txBody>
          <a:bodyPr/>
          <a:lstStyle/>
          <a:p>
            <a:r>
              <a:rPr lang="fr-FR" dirty="0" smtClean="0"/>
              <a:t>Les processeurs d’aujourd’hui en en 64 bits (x64)</a:t>
            </a:r>
          </a:p>
          <a:p>
            <a:pPr lvl="1"/>
            <a:r>
              <a:rPr lang="fr-FR" dirty="0" smtClean="0"/>
              <a:t>Les GPU sont sur 128 bits</a:t>
            </a:r>
          </a:p>
          <a:p>
            <a:pPr lvl="1"/>
            <a:r>
              <a:rPr lang="fr-FR" dirty="0" smtClean="0"/>
              <a:t>Les anciens processeurs sur 32 bits</a:t>
            </a:r>
          </a:p>
          <a:p>
            <a:pPr lvl="1"/>
            <a:r>
              <a:rPr lang="fr-FR" dirty="0" smtClean="0"/>
              <a:t>Python existe en version 32 et 64 bits</a:t>
            </a:r>
          </a:p>
          <a:p>
            <a:r>
              <a:rPr lang="fr-FR" dirty="0" smtClean="0"/>
              <a:t>Un processeur 32 bits ne peut adresser que 2^32 bits soit 4Gbit</a:t>
            </a:r>
          </a:p>
          <a:p>
            <a:pPr lvl="1"/>
            <a:r>
              <a:rPr lang="fr-FR" dirty="0" smtClean="0"/>
              <a:t>Une adresse mémoire est souvent sur 1 octet ce qui donne 4Go de mémoire maximum, sachant que près de la moitié est pris par l’OS</a:t>
            </a:r>
          </a:p>
          <a:p>
            <a:r>
              <a:rPr lang="fr-FR" dirty="0" smtClean="0"/>
              <a:t>Un processeur 64 bits sait adressé 8000 </a:t>
            </a:r>
            <a:r>
              <a:rPr lang="fr-FR" dirty="0" err="1" smtClean="0"/>
              <a:t>Pbit</a:t>
            </a:r>
            <a:endParaRPr lang="fr-FR" dirty="0" smtClean="0"/>
          </a:p>
        </p:txBody>
      </p:sp>
    </p:spTree>
    <p:extLst>
      <p:ext uri="{BB962C8B-B14F-4D97-AF65-F5344CB8AC3E}">
        <p14:creationId xmlns:p14="http://schemas.microsoft.com/office/powerpoint/2010/main" val="3523004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Considération sur les tailles</a:t>
            </a:r>
            <a:endParaRPr lang="fr-FR" dirty="0"/>
          </a:p>
        </p:txBody>
      </p:sp>
      <p:sp>
        <p:nvSpPr>
          <p:cNvPr id="3" name="Espace réservé du contenu 2"/>
          <p:cNvSpPr>
            <a:spLocks noGrp="1"/>
          </p:cNvSpPr>
          <p:nvPr>
            <p:ph idx="1"/>
          </p:nvPr>
        </p:nvSpPr>
        <p:spPr/>
        <p:txBody>
          <a:bodyPr/>
          <a:lstStyle/>
          <a:p>
            <a:r>
              <a:rPr lang="fr-FR" sz="2400" dirty="0" smtClean="0"/>
              <a:t>En Python un flottant fait 32 bits</a:t>
            </a:r>
          </a:p>
          <a:p>
            <a:pPr lvl="1"/>
            <a:r>
              <a:rPr lang="fr-FR" sz="2000" dirty="0" smtClean="0"/>
              <a:t>Sachant que la moitié des ressources est pris par l’OS et qu’une liste de valeur est amené à être dupliqué au moins une fois</a:t>
            </a:r>
          </a:p>
          <a:p>
            <a:pPr lvl="1"/>
            <a:r>
              <a:rPr lang="fr-FR" sz="2000" dirty="0" smtClean="0"/>
              <a:t>Python 32 bits sait géré 10**8 flottants</a:t>
            </a:r>
          </a:p>
          <a:p>
            <a:pPr lvl="1"/>
            <a:r>
              <a:rPr lang="fr-FR" sz="2000" dirty="0" smtClean="0"/>
              <a:t>Python 64 bits sait géré 10**18 flottants</a:t>
            </a:r>
          </a:p>
          <a:p>
            <a:r>
              <a:rPr lang="fr-FR" sz="2400" dirty="0" smtClean="0"/>
              <a:t>Une image 28 * 28 * 16 niveaux de gris fait 3Ko</a:t>
            </a:r>
          </a:p>
          <a:p>
            <a:pPr lvl="1"/>
            <a:r>
              <a:rPr lang="fr-FR" sz="2000" dirty="0" smtClean="0"/>
              <a:t>Python 32 bits sait géré 333 000 images</a:t>
            </a:r>
          </a:p>
          <a:p>
            <a:pPr lvl="1"/>
            <a:r>
              <a:rPr lang="fr-FR" sz="2000" dirty="0" smtClean="0"/>
              <a:t>Python 64 bits sait géré 10**15 images</a:t>
            </a:r>
          </a:p>
          <a:p>
            <a:r>
              <a:rPr lang="fr-FR" sz="2400" dirty="0" smtClean="0"/>
              <a:t>Une image 1024 * 768 en couleur RAW fait 3Mo</a:t>
            </a:r>
          </a:p>
          <a:p>
            <a:pPr lvl="1"/>
            <a:r>
              <a:rPr lang="fr-FR" sz="2000" dirty="0"/>
              <a:t>Python 32 bits sait géré 333 </a:t>
            </a:r>
            <a:r>
              <a:rPr lang="fr-FR" sz="2000" dirty="0" smtClean="0"/>
              <a:t>images</a:t>
            </a:r>
            <a:endParaRPr lang="fr-FR" sz="2000" dirty="0"/>
          </a:p>
          <a:p>
            <a:pPr lvl="1"/>
            <a:r>
              <a:rPr lang="fr-FR" sz="2000" dirty="0"/>
              <a:t>Python 64 bits sait géré 10**</a:t>
            </a:r>
            <a:r>
              <a:rPr lang="fr-FR" sz="2000" dirty="0" smtClean="0"/>
              <a:t>12 images</a:t>
            </a:r>
          </a:p>
          <a:p>
            <a:r>
              <a:rPr lang="fr-FR" sz="2400" dirty="0" smtClean="0"/>
              <a:t>Une image 4K RAW fait 16Go</a:t>
            </a:r>
          </a:p>
          <a:p>
            <a:pPr lvl="1"/>
            <a:r>
              <a:rPr lang="fr-FR" sz="2000" dirty="0" smtClean="0"/>
              <a:t>Python </a:t>
            </a:r>
            <a:r>
              <a:rPr lang="fr-FR" sz="2000" dirty="0"/>
              <a:t>64 bits sait géré 10</a:t>
            </a:r>
            <a:r>
              <a:rPr lang="fr-FR" sz="2000" dirty="0" smtClean="0"/>
              <a:t>**9 images aucune pour 32 bits</a:t>
            </a:r>
            <a:endParaRPr lang="fr-FR" sz="2000" dirty="0"/>
          </a:p>
          <a:p>
            <a:pPr lvl="1"/>
            <a:endParaRPr lang="fr-FR" dirty="0"/>
          </a:p>
          <a:p>
            <a:pPr lvl="1"/>
            <a:endParaRPr lang="fr-FR" sz="2000" dirty="0" smtClean="0"/>
          </a:p>
        </p:txBody>
      </p:sp>
    </p:spTree>
    <p:extLst>
      <p:ext uri="{BB962C8B-B14F-4D97-AF65-F5344CB8AC3E}">
        <p14:creationId xmlns:p14="http://schemas.microsoft.com/office/powerpoint/2010/main" val="3330038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Pur rappel</a:t>
            </a:r>
            <a:endParaRPr lang="fr-FR" dirty="0"/>
          </a:p>
        </p:txBody>
      </p:sp>
      <p:pic>
        <p:nvPicPr>
          <p:cNvPr id="4" name="Espace réservé du contenu 3"/>
          <p:cNvPicPr>
            <a:picLocks noGrp="1" noChangeAspect="1"/>
          </p:cNvPicPr>
          <p:nvPr>
            <p:ph idx="1"/>
          </p:nvPr>
        </p:nvPicPr>
        <p:blipFill>
          <a:blip r:embed="rId2"/>
          <a:stretch>
            <a:fillRect/>
          </a:stretch>
        </p:blipFill>
        <p:spPr>
          <a:xfrm>
            <a:off x="1412280" y="1412875"/>
            <a:ext cx="6300391" cy="5040313"/>
          </a:xfrm>
          <a:prstGeom prst="rect">
            <a:avLst/>
          </a:prstGeom>
        </p:spPr>
      </p:pic>
    </p:spTree>
    <p:extLst>
      <p:ext uri="{BB962C8B-B14F-4D97-AF65-F5344CB8AC3E}">
        <p14:creationId xmlns:p14="http://schemas.microsoft.com/office/powerpoint/2010/main" val="178196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Distributions</a:t>
            </a:r>
            <a:endParaRPr lang="fr-FR" dirty="0"/>
          </a:p>
        </p:txBody>
      </p:sp>
      <p:sp>
        <p:nvSpPr>
          <p:cNvPr id="3" name="Espace réservé du contenu 2"/>
          <p:cNvSpPr>
            <a:spLocks noGrp="1"/>
          </p:cNvSpPr>
          <p:nvPr>
            <p:ph idx="1"/>
          </p:nvPr>
        </p:nvSpPr>
        <p:spPr/>
        <p:txBody>
          <a:bodyPr/>
          <a:lstStyle/>
          <a:p>
            <a:r>
              <a:rPr lang="fr-FR" dirty="0" smtClean="0"/>
              <a:t>GNU R possède plusieurs distributions</a:t>
            </a:r>
          </a:p>
          <a:p>
            <a:r>
              <a:rPr lang="fr-FR" dirty="0" smtClean="0"/>
              <a:t>CRAN</a:t>
            </a:r>
          </a:p>
          <a:p>
            <a:pPr lvl="1"/>
            <a:r>
              <a:rPr lang="fr-FR" dirty="0" smtClean="0"/>
              <a:t>Compréhensive R Archive Network</a:t>
            </a:r>
          </a:p>
          <a:p>
            <a:pPr lvl="1"/>
            <a:r>
              <a:rPr lang="fr-FR" dirty="0" smtClean="0"/>
              <a:t>Hommage à Perl</a:t>
            </a:r>
          </a:p>
          <a:p>
            <a:pPr lvl="1"/>
            <a:r>
              <a:rPr lang="fr-FR" dirty="0" smtClean="0"/>
              <a:t>www.cran.r-project.org</a:t>
            </a:r>
          </a:p>
          <a:p>
            <a:r>
              <a:rPr lang="fr-FR" dirty="0" smtClean="0"/>
              <a:t>Autres distributions</a:t>
            </a:r>
          </a:p>
          <a:p>
            <a:pPr lvl="1"/>
            <a:r>
              <a:rPr lang="fr-FR" dirty="0" smtClean="0"/>
              <a:t>Microsoft (via Visual Studio ou </a:t>
            </a:r>
            <a:r>
              <a:rPr lang="fr-FR" dirty="0" err="1" smtClean="0"/>
              <a:t>Sql</a:t>
            </a:r>
            <a:r>
              <a:rPr lang="fr-FR" dirty="0" smtClean="0"/>
              <a:t> Server)</a:t>
            </a:r>
          </a:p>
          <a:p>
            <a:pPr lvl="1"/>
            <a:r>
              <a:rPr lang="fr-FR" dirty="0" smtClean="0"/>
              <a:t>Oracle </a:t>
            </a:r>
            <a:r>
              <a:rPr lang="fr-FR" dirty="0"/>
              <a:t>R Distribution</a:t>
            </a:r>
          </a:p>
          <a:p>
            <a:pPr lvl="1"/>
            <a:endParaRPr lang="fr-FR" dirty="0" smtClean="0"/>
          </a:p>
        </p:txBody>
      </p:sp>
    </p:spTree>
    <p:extLst>
      <p:ext uri="{BB962C8B-B14F-4D97-AF65-F5344CB8AC3E}">
        <p14:creationId xmlns:p14="http://schemas.microsoft.com/office/powerpoint/2010/main" val="462699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endParaRPr lang="fr-FR" altLang="fr-FR" dirty="0" smtClean="0"/>
          </a:p>
        </p:txBody>
      </p:sp>
      <p:sp>
        <p:nvSpPr>
          <p:cNvPr id="3075" name="Espace réservé du contenu 2"/>
          <p:cNvSpPr>
            <a:spLocks noGrp="1"/>
          </p:cNvSpPr>
          <p:nvPr>
            <p:ph idx="1"/>
          </p:nvPr>
        </p:nvSpPr>
        <p:spPr>
          <a:xfrm>
            <a:off x="179388" y="1412875"/>
            <a:ext cx="8766175" cy="5040313"/>
          </a:xfrm>
        </p:spPr>
        <p:txBody>
          <a:bodyPr/>
          <a:lstStyle/>
          <a:p>
            <a:r>
              <a:rPr lang="fr-FR" altLang="fr-FR" dirty="0" smtClean="0"/>
              <a:t>R est un langage de haut niveau mais simple</a:t>
            </a:r>
            <a:endParaRPr lang="fr-FR" altLang="fr-FR" dirty="0"/>
          </a:p>
          <a:p>
            <a:r>
              <a:rPr lang="fr-FR" altLang="fr-FR" dirty="0" smtClean="0"/>
              <a:t>R est interprété</a:t>
            </a:r>
          </a:p>
          <a:p>
            <a:pPr lvl="1"/>
            <a:r>
              <a:rPr lang="fr-FR" altLang="fr-FR" dirty="0" smtClean="0"/>
              <a:t>Pas le plus rapide</a:t>
            </a:r>
          </a:p>
          <a:p>
            <a:r>
              <a:rPr lang="fr-FR" altLang="fr-FR" dirty="0" smtClean="0"/>
              <a:t>R favorise </a:t>
            </a:r>
            <a:r>
              <a:rPr lang="fr-FR" altLang="fr-FR" dirty="0"/>
              <a:t>la programmation impérative </a:t>
            </a:r>
            <a:r>
              <a:rPr lang="fr-FR" altLang="fr-FR" dirty="0" smtClean="0"/>
              <a:t>structurée pour les statistiques</a:t>
            </a:r>
          </a:p>
          <a:p>
            <a:r>
              <a:rPr lang="fr-FR" altLang="fr-FR" dirty="0" smtClean="0"/>
              <a:t>R 3.x</a:t>
            </a:r>
          </a:p>
          <a:p>
            <a:pPr lvl="1"/>
            <a:r>
              <a:rPr lang="fr-FR" altLang="fr-FR" dirty="0" smtClean="0"/>
              <a:t>Grosses différences avec R 2.x</a:t>
            </a:r>
            <a:endParaRPr lang="fr-FR" altLang="fr-FR" dirty="0"/>
          </a:p>
          <a:p>
            <a:endParaRPr lang="fr-FR" altLang="fr-FR" dirty="0"/>
          </a:p>
        </p:txBody>
      </p:sp>
      <p:pic>
        <p:nvPicPr>
          <p:cNvPr id="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5555"/>
            <a:ext cx="1584176" cy="122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713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Historique</a:t>
            </a:r>
            <a:endParaRPr lang="fr-FR" dirty="0"/>
          </a:p>
        </p:txBody>
      </p:sp>
      <p:sp>
        <p:nvSpPr>
          <p:cNvPr id="3" name="Espace réservé du contenu 2"/>
          <p:cNvSpPr>
            <a:spLocks noGrp="1"/>
          </p:cNvSpPr>
          <p:nvPr>
            <p:ph idx="1"/>
          </p:nvPr>
        </p:nvSpPr>
        <p:spPr/>
        <p:txBody>
          <a:bodyPr/>
          <a:lstStyle/>
          <a:p>
            <a:r>
              <a:rPr lang="fr-FR" sz="2400" dirty="0" smtClean="0"/>
              <a:t>R Beta : 1993</a:t>
            </a:r>
          </a:p>
          <a:p>
            <a:r>
              <a:rPr lang="fr-FR" sz="2400" dirty="0" smtClean="0"/>
              <a:t>R 1.0 : 2000</a:t>
            </a:r>
          </a:p>
          <a:p>
            <a:r>
              <a:rPr lang="fr-FR" sz="2400" dirty="0" smtClean="0"/>
              <a:t>R 2.0 : 2005</a:t>
            </a:r>
          </a:p>
          <a:p>
            <a:r>
              <a:rPr lang="fr-FR" sz="2400" dirty="0" smtClean="0"/>
              <a:t>R 3.0 : 2013</a:t>
            </a:r>
          </a:p>
          <a:p>
            <a:r>
              <a:rPr lang="fr-FR" sz="2400" dirty="0" smtClean="0"/>
              <a:t>R 3.5 : 2018</a:t>
            </a:r>
          </a:p>
          <a:p>
            <a:r>
              <a:rPr lang="fr-FR" sz="2400" dirty="0" smtClean="0"/>
              <a:t>R 3.6 : 2019</a:t>
            </a:r>
          </a:p>
          <a:p>
            <a:endParaRPr lang="fr-FR" sz="2400" dirty="0"/>
          </a:p>
          <a:p>
            <a:r>
              <a:rPr lang="fr-FR" sz="2400" dirty="0" smtClean="0"/>
              <a:t>Existe </a:t>
            </a:r>
            <a:r>
              <a:rPr lang="fr-FR" sz="2400" smtClean="0"/>
              <a:t>pour </a:t>
            </a:r>
            <a:r>
              <a:rPr lang="fr-FR" sz="2400" smtClean="0"/>
              <a:t>Windows, </a:t>
            </a:r>
            <a:r>
              <a:rPr lang="fr-FR" sz="2400" dirty="0" smtClean="0"/>
              <a:t>Mac, Linux</a:t>
            </a:r>
          </a:p>
          <a:p>
            <a:r>
              <a:rPr lang="fr-FR" sz="2400" dirty="0" smtClean="0"/>
              <a:t>32 bits et 64 bits</a:t>
            </a:r>
          </a:p>
          <a:p>
            <a:pPr lvl="1"/>
            <a:r>
              <a:rPr lang="fr-FR" sz="2000" dirty="0" smtClean="0"/>
              <a:t>Attention R 32 bits est limité à 2Go de RAM</a:t>
            </a:r>
          </a:p>
        </p:txBody>
      </p:sp>
    </p:spTree>
    <p:extLst>
      <p:ext uri="{BB962C8B-B14F-4D97-AF65-F5344CB8AC3E}">
        <p14:creationId xmlns:p14="http://schemas.microsoft.com/office/powerpoint/2010/main" val="1717822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 et les autres</a:t>
            </a:r>
            <a:endParaRPr lang="fr-FR" dirty="0"/>
          </a:p>
        </p:txBody>
      </p:sp>
      <p:sp>
        <p:nvSpPr>
          <p:cNvPr id="3" name="Espace réservé du contenu 2"/>
          <p:cNvSpPr>
            <a:spLocks noGrp="1"/>
          </p:cNvSpPr>
          <p:nvPr>
            <p:ph idx="1"/>
          </p:nvPr>
        </p:nvSpPr>
        <p:spPr/>
        <p:txBody>
          <a:bodyPr/>
          <a:lstStyle/>
          <a:p>
            <a:r>
              <a:rPr lang="fr-FR" dirty="0" smtClean="0"/>
              <a:t>SAS</a:t>
            </a:r>
          </a:p>
          <a:p>
            <a:r>
              <a:rPr lang="fr-FR" dirty="0" smtClean="0"/>
              <a:t>Python</a:t>
            </a:r>
          </a:p>
          <a:p>
            <a:r>
              <a:rPr lang="fr-FR" dirty="0" smtClean="0"/>
              <a:t>C/C++/C#</a:t>
            </a:r>
          </a:p>
          <a:p>
            <a:r>
              <a:rPr lang="fr-FR" dirty="0" smtClean="0"/>
              <a:t>Java</a:t>
            </a:r>
          </a:p>
        </p:txBody>
      </p:sp>
    </p:spTree>
    <p:extLst>
      <p:ext uri="{BB962C8B-B14F-4D97-AF65-F5344CB8AC3E}">
        <p14:creationId xmlns:p14="http://schemas.microsoft.com/office/powerpoint/2010/main" val="2230650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pic>
        <p:nvPicPr>
          <p:cNvPr id="4" name="Image 3"/>
          <p:cNvPicPr>
            <a:picLocks noChangeAspect="1"/>
          </p:cNvPicPr>
          <p:nvPr/>
        </p:nvPicPr>
        <p:blipFill>
          <a:blip r:embed="rId2"/>
          <a:stretch>
            <a:fillRect/>
          </a:stretch>
        </p:blipFill>
        <p:spPr>
          <a:xfrm>
            <a:off x="0" y="1237496"/>
            <a:ext cx="9318716" cy="3343632"/>
          </a:xfrm>
          <a:prstGeom prst="rect">
            <a:avLst/>
          </a:prstGeom>
        </p:spPr>
      </p:pic>
      <p:pic>
        <p:nvPicPr>
          <p:cNvPr id="6" name="Image 5"/>
          <p:cNvPicPr>
            <a:picLocks noChangeAspect="1"/>
          </p:cNvPicPr>
          <p:nvPr/>
        </p:nvPicPr>
        <p:blipFill>
          <a:blip r:embed="rId3"/>
          <a:stretch>
            <a:fillRect/>
          </a:stretch>
        </p:blipFill>
        <p:spPr>
          <a:xfrm>
            <a:off x="1735988" y="4965894"/>
            <a:ext cx="6733217" cy="1539021"/>
          </a:xfrm>
          <a:prstGeom prst="rect">
            <a:avLst/>
          </a:prstGeom>
        </p:spPr>
      </p:pic>
      <p:sp>
        <p:nvSpPr>
          <p:cNvPr id="7" name="Espace réservé du contenu 2"/>
          <p:cNvSpPr>
            <a:spLocks noGrp="1"/>
          </p:cNvSpPr>
          <p:nvPr>
            <p:ph idx="1"/>
          </p:nvPr>
        </p:nvSpPr>
        <p:spPr>
          <a:xfrm>
            <a:off x="2627784" y="4475264"/>
            <a:ext cx="5381675" cy="2520280"/>
          </a:xfrm>
        </p:spPr>
        <p:txBody>
          <a:bodyPr/>
          <a:lstStyle/>
          <a:p>
            <a:pPr marL="0" indent="0">
              <a:buNone/>
            </a:pPr>
            <a:r>
              <a:rPr lang="fr-FR" dirty="0" smtClean="0"/>
              <a:t>Fonction factorielle en R</a:t>
            </a:r>
          </a:p>
        </p:txBody>
      </p:sp>
    </p:spTree>
    <p:extLst>
      <p:ext uri="{BB962C8B-B14F-4D97-AF65-F5344CB8AC3E}">
        <p14:creationId xmlns:p14="http://schemas.microsoft.com/office/powerpoint/2010/main" val="389592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Installation</a:t>
            </a:r>
            <a:endParaRPr lang="fr-FR" dirty="0"/>
          </a:p>
        </p:txBody>
      </p:sp>
      <p:sp>
        <p:nvSpPr>
          <p:cNvPr id="3" name="Espace réservé du contenu 2"/>
          <p:cNvSpPr>
            <a:spLocks noGrp="1"/>
          </p:cNvSpPr>
          <p:nvPr>
            <p:ph idx="1"/>
          </p:nvPr>
        </p:nvSpPr>
        <p:spPr/>
        <p:txBody>
          <a:bodyPr/>
          <a:lstStyle/>
          <a:p>
            <a:r>
              <a:rPr lang="fr-FR" dirty="0" smtClean="0"/>
              <a:t>cran.r-project.org</a:t>
            </a:r>
          </a:p>
          <a:p>
            <a:r>
              <a:rPr lang="fr-FR" dirty="0" smtClean="0"/>
              <a:t>Au choix</a:t>
            </a:r>
          </a:p>
          <a:p>
            <a:pPr lvl="1"/>
            <a:r>
              <a:rPr lang="fr-FR" dirty="0" smtClean="0"/>
              <a:t>32 bits</a:t>
            </a:r>
          </a:p>
          <a:p>
            <a:pPr lvl="1"/>
            <a:r>
              <a:rPr lang="fr-FR" dirty="0" smtClean="0"/>
              <a:t>64 bits</a:t>
            </a:r>
          </a:p>
        </p:txBody>
      </p:sp>
      <p:pic>
        <p:nvPicPr>
          <p:cNvPr id="5122" name="Picture 2" descr="Image utilisat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492896"/>
            <a:ext cx="479107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22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 Shell</a:t>
            </a:r>
            <a:endParaRPr lang="fr-FR" dirty="0"/>
          </a:p>
        </p:txBody>
      </p:sp>
      <p:pic>
        <p:nvPicPr>
          <p:cNvPr id="4" name="Image 3"/>
          <p:cNvPicPr>
            <a:picLocks noChangeAspect="1"/>
          </p:cNvPicPr>
          <p:nvPr/>
        </p:nvPicPr>
        <p:blipFill>
          <a:blip r:embed="rId2"/>
          <a:stretch>
            <a:fillRect/>
          </a:stretch>
        </p:blipFill>
        <p:spPr>
          <a:xfrm>
            <a:off x="1862137" y="1704975"/>
            <a:ext cx="5419725" cy="3448050"/>
          </a:xfrm>
          <a:prstGeom prst="rect">
            <a:avLst/>
          </a:prstGeom>
        </p:spPr>
      </p:pic>
    </p:spTree>
    <p:extLst>
      <p:ext uri="{BB962C8B-B14F-4D97-AF65-F5344CB8AC3E}">
        <p14:creationId xmlns:p14="http://schemas.microsoft.com/office/powerpoint/2010/main" val="3024151750"/>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2926</TotalTime>
  <Words>795</Words>
  <Application>Microsoft Office PowerPoint</Application>
  <PresentationFormat>Affichage à l'écran (4:3)</PresentationFormat>
  <Paragraphs>108</Paragraphs>
  <Slides>23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23</vt:i4>
      </vt:variant>
    </vt:vector>
  </HeadingPairs>
  <TitlesOfParts>
    <vt:vector size="27" baseType="lpstr">
      <vt:lpstr>Arial</vt:lpstr>
      <vt:lpstr>Monotype Sorts</vt:lpstr>
      <vt:lpstr>Times New Roman</vt:lpstr>
      <vt:lpstr>cvc</vt:lpstr>
      <vt:lpstr>Présentation PowerPoint</vt:lpstr>
      <vt:lpstr>Présentation PowerPoint</vt:lpstr>
      <vt:lpstr>Distributions</vt:lpstr>
      <vt:lpstr>Présentation PowerPoint</vt:lpstr>
      <vt:lpstr>Historique</vt:lpstr>
      <vt:lpstr>R et les autres</vt:lpstr>
      <vt:lpstr>Exemple</vt:lpstr>
      <vt:lpstr>Installation</vt:lpstr>
      <vt:lpstr>R Shell</vt:lpstr>
      <vt:lpstr>Opérations algébriques de bases</vt:lpstr>
      <vt:lpstr>[1]</vt:lpstr>
      <vt:lpstr>RGui</vt:lpstr>
      <vt:lpstr>Data Science</vt:lpstr>
      <vt:lpstr>Data Science</vt:lpstr>
      <vt:lpstr>Data Science</vt:lpstr>
      <vt:lpstr>Data Scientist</vt:lpstr>
      <vt:lpstr>Machine Learning</vt:lpstr>
      <vt:lpstr>Apprentissage supervisé</vt:lpstr>
      <vt:lpstr>Deep Learning</vt:lpstr>
      <vt:lpstr>Workflow</vt:lpstr>
      <vt:lpstr>Considération sur les tailles</vt:lpstr>
      <vt:lpstr>Considération sur les tailles</vt:lpstr>
      <vt:lpstr>Pur rappel</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213</cp:revision>
  <dcterms:created xsi:type="dcterms:W3CDTF">2000-04-10T19:33:12Z</dcterms:created>
  <dcterms:modified xsi:type="dcterms:W3CDTF">2019-11-18T08:44:49Z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