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20"/>
  </p:notesMasterIdLst>
  <p:handoutMasterIdLst>
    <p:handoutMasterId r:id="rId21"/>
  </p:handoutMasterIdLst>
  <p:sldIdLst>
    <p:sldId id="264" r:id="rId2"/>
    <p:sldId id="266" r:id="rId3"/>
    <p:sldId id="285" r:id="rId4"/>
    <p:sldId id="267" r:id="rId5"/>
    <p:sldId id="283" r:id="rId6"/>
    <p:sldId id="279" r:id="rId7"/>
    <p:sldId id="282" r:id="rId8"/>
    <p:sldId id="270" r:id="rId9"/>
    <p:sldId id="271" r:id="rId10"/>
    <p:sldId id="298" r:id="rId11"/>
    <p:sldId id="303" r:id="rId12"/>
    <p:sldId id="287" r:id="rId13"/>
    <p:sldId id="288" r:id="rId14"/>
    <p:sldId id="289" r:id="rId15"/>
    <p:sldId id="290" r:id="rId16"/>
    <p:sldId id="291" r:id="rId17"/>
    <p:sldId id="292" r:id="rId18"/>
    <p:sldId id="297" r:id="rId19"/>
  </p:sldIdLst>
  <p:sldSz cx="9144000" cy="6858000" type="screen4x3"/>
  <p:notesSz cx="6648450" cy="9782175"/>
  <p:defaultTextStyle>
    <a:defPPr>
      <a:defRPr lang="fr-FR"/>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81">
          <p15:clr>
            <a:srgbClr val="A4A3A4"/>
          </p15:clr>
        </p15:guide>
        <p15:guide id="2" pos="209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590" autoAdjust="0"/>
  </p:normalViewPr>
  <p:slideViewPr>
    <p:cSldViewPr>
      <p:cViewPr varScale="1">
        <p:scale>
          <a:sx n="78" d="100"/>
          <a:sy n="78" d="100"/>
        </p:scale>
        <p:origin x="1594"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918"/>
    </p:cViewPr>
  </p:sorterViewPr>
  <p:notesViewPr>
    <p:cSldViewPr>
      <p:cViewPr>
        <p:scale>
          <a:sx n="100" d="100"/>
          <a:sy n="100" d="100"/>
        </p:scale>
        <p:origin x="-924" y="2430"/>
      </p:cViewPr>
      <p:guideLst>
        <p:guide orient="horz" pos="3081"/>
        <p:guide pos="209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54275" name="Rectangle 3"/>
          <p:cNvSpPr>
            <a:spLocks noGrp="1" noChangeArrowheads="1"/>
          </p:cNvSpPr>
          <p:nvPr>
            <p:ph type="dt" sz="quarter"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54276" name="Rectangle 4"/>
          <p:cNvSpPr>
            <a:spLocks noGrp="1" noChangeArrowheads="1"/>
          </p:cNvSpPr>
          <p:nvPr>
            <p:ph type="ftr" sz="quarter" idx="2"/>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1200">
                <a:latin typeface="Arial" charset="0"/>
              </a:defRPr>
            </a:lvl1pPr>
          </a:lstStyle>
          <a:p>
            <a:pPr>
              <a:defRPr/>
            </a:pPr>
            <a:endParaRPr lang="fr-FR"/>
          </a:p>
        </p:txBody>
      </p:sp>
      <p:sp>
        <p:nvSpPr>
          <p:cNvPr id="54277" name="Rectangle 5"/>
          <p:cNvSpPr>
            <a:spLocks noGrp="1" noChangeArrowheads="1"/>
          </p:cNvSpPr>
          <p:nvPr>
            <p:ph type="sldNum" sz="quarter" idx="3"/>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1000">
                <a:latin typeface="Arial" charset="0"/>
              </a:defRPr>
            </a:lvl1pPr>
          </a:lstStyle>
          <a:p>
            <a:pPr>
              <a:defRPr/>
            </a:pPr>
            <a:fld id="{05A6847E-ECD8-4888-9A6C-CBE85B378C12}" type="slidenum">
              <a:rPr lang="fr-FR"/>
              <a:pPr>
                <a:defRPr/>
              </a:pPr>
              <a:t>‹N°›</a:t>
            </a:fld>
            <a:endParaRPr lang="fr-FR"/>
          </a:p>
        </p:txBody>
      </p:sp>
    </p:spTree>
    <p:extLst>
      <p:ext uri="{BB962C8B-B14F-4D97-AF65-F5344CB8AC3E}">
        <p14:creationId xmlns:p14="http://schemas.microsoft.com/office/powerpoint/2010/main" val="41943995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25603" name="Rectangle 3"/>
          <p:cNvSpPr>
            <a:spLocks noGrp="1" noChangeArrowheads="1"/>
          </p:cNvSpPr>
          <p:nvPr>
            <p:ph type="dt"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21508" name="Rectangle 4"/>
          <p:cNvSpPr>
            <a:spLocks noGrp="1" noRot="1" noChangeAspect="1" noChangeArrowheads="1" noTextEdit="1"/>
          </p:cNvSpPr>
          <p:nvPr>
            <p:ph type="sldImg" idx="2"/>
          </p:nvPr>
        </p:nvSpPr>
        <p:spPr bwMode="auto">
          <a:xfrm>
            <a:off x="876300" y="733425"/>
            <a:ext cx="4895850" cy="3670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379413" y="4646613"/>
            <a:ext cx="5851525" cy="4402137"/>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25606" name="Rectangle 6"/>
          <p:cNvSpPr>
            <a:spLocks noGrp="1" noChangeArrowheads="1"/>
          </p:cNvSpPr>
          <p:nvPr>
            <p:ph type="ftr" sz="quarter" idx="4"/>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800">
                <a:latin typeface="Arial" charset="0"/>
              </a:defRPr>
            </a:lvl1pPr>
          </a:lstStyle>
          <a:p>
            <a:pPr>
              <a:defRPr/>
            </a:pPr>
            <a:r>
              <a:rPr lang="fr-FR"/>
              <a:t>© HANDSHAKE - Philippe MASINA</a:t>
            </a:r>
          </a:p>
        </p:txBody>
      </p:sp>
      <p:sp>
        <p:nvSpPr>
          <p:cNvPr id="25607" name="Rectangle 7"/>
          <p:cNvSpPr>
            <a:spLocks noGrp="1" noChangeArrowheads="1"/>
          </p:cNvSpPr>
          <p:nvPr>
            <p:ph type="sldNum" sz="quarter" idx="5"/>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800">
                <a:latin typeface="Arial" charset="0"/>
              </a:defRPr>
            </a:lvl1pPr>
          </a:lstStyle>
          <a:p>
            <a:pPr>
              <a:defRPr/>
            </a:pPr>
            <a:r>
              <a:rPr lang="fr-FR"/>
              <a:t>I-</a:t>
            </a:r>
            <a:fld id="{88B410AF-14E7-4D87-8C8E-6E377E0C2388}" type="slidenum">
              <a:rPr lang="fr-FR"/>
              <a:pPr>
                <a:defRPr/>
              </a:pPr>
              <a:t>‹N°›</a:t>
            </a:fld>
            <a:endParaRPr lang="fr-FR"/>
          </a:p>
        </p:txBody>
      </p:sp>
    </p:spTree>
    <p:extLst>
      <p:ext uri="{BB962C8B-B14F-4D97-AF65-F5344CB8AC3E}">
        <p14:creationId xmlns:p14="http://schemas.microsoft.com/office/powerpoint/2010/main" val="3300224585"/>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0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0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0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0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a:t>Cliquez pour modifier le style des sous-titres du masque</a:t>
            </a:r>
          </a:p>
        </p:txBody>
      </p:sp>
    </p:spTree>
    <p:extLst>
      <p:ext uri="{BB962C8B-B14F-4D97-AF65-F5344CB8AC3E}">
        <p14:creationId xmlns:p14="http://schemas.microsoft.com/office/powerpoint/2010/main" val="2118913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002463" y="457200"/>
            <a:ext cx="1943100" cy="5638800"/>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1173163" y="457200"/>
            <a:ext cx="5676900" cy="56388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2716717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87624" y="13209"/>
            <a:ext cx="7829947" cy="1143000"/>
          </a:xfrm>
        </p:spPr>
        <p:txBody>
          <a:bodyPr/>
          <a:lstStyle>
            <a:lvl1pPr>
              <a:defRPr sz="3200"/>
            </a:lvl1pPr>
          </a:lstStyle>
          <a:p>
            <a:r>
              <a:rPr lang="fr-FR" dirty="0"/>
              <a:t>Cliquez pour modifier le style du titre</a:t>
            </a:r>
          </a:p>
        </p:txBody>
      </p:sp>
      <p:sp>
        <p:nvSpPr>
          <p:cNvPr id="3" name="Espace réservé du contenu 2"/>
          <p:cNvSpPr>
            <a:spLocks noGrp="1"/>
          </p:cNvSpPr>
          <p:nvPr>
            <p:ph idx="1"/>
          </p:nvPr>
        </p:nvSpPr>
        <p:spPr>
          <a:xfrm>
            <a:off x="179512" y="1412776"/>
            <a:ext cx="8766051" cy="5040560"/>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Tree>
    <p:extLst>
      <p:ext uri="{BB962C8B-B14F-4D97-AF65-F5344CB8AC3E}">
        <p14:creationId xmlns:p14="http://schemas.microsoft.com/office/powerpoint/2010/main" val="1010342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3892756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1568818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Tree>
    <p:extLst>
      <p:ext uri="{BB962C8B-B14F-4D97-AF65-F5344CB8AC3E}">
        <p14:creationId xmlns:p14="http://schemas.microsoft.com/office/powerpoint/2010/main" val="3664286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0620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2855899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2371934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4254946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477000"/>
            <a:ext cx="9144000" cy="7620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defRPr/>
            </a:pPr>
            <a:endParaRPr lang="fr-FR" altLang="fr-FR"/>
          </a:p>
        </p:txBody>
      </p:sp>
      <p:sp>
        <p:nvSpPr>
          <p:cNvPr id="1027" name="Text Box 3"/>
          <p:cNvSpPr txBox="1">
            <a:spLocks noChangeArrowheads="1"/>
          </p:cNvSpPr>
          <p:nvPr/>
        </p:nvSpPr>
        <p:spPr bwMode="auto">
          <a:xfrm>
            <a:off x="6934200" y="6553200"/>
            <a:ext cx="1219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dirty="0"/>
              <a:t>Page </a:t>
            </a:r>
            <a:fld id="{E218E9B1-FD08-4C80-902E-210BA2967D0D}" type="slidenum">
              <a:rPr lang="fr-FR" sz="1200" smtClean="0"/>
              <a:pPr>
                <a:spcBef>
                  <a:spcPct val="50000"/>
                </a:spcBef>
                <a:defRPr/>
              </a:pPr>
              <a:t>‹N°›</a:t>
            </a:fld>
            <a:endParaRPr lang="fr-FR" dirty="0">
              <a:latin typeface="Times New Roman" pitchFamily="18" charset="0"/>
            </a:endParaRPr>
          </a:p>
        </p:txBody>
      </p:sp>
      <p:sp>
        <p:nvSpPr>
          <p:cNvPr id="1028" name="Text Box 4"/>
          <p:cNvSpPr txBox="1">
            <a:spLocks noChangeArrowheads="1"/>
          </p:cNvSpPr>
          <p:nvPr/>
        </p:nvSpPr>
        <p:spPr bwMode="auto">
          <a:xfrm>
            <a:off x="2209800" y="6553200"/>
            <a:ext cx="472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spcBef>
                <a:spcPct val="50000"/>
              </a:spcBef>
              <a:defRPr/>
            </a:pPr>
            <a:r>
              <a:rPr lang="fr-FR" sz="1600" dirty="0"/>
              <a:t>R</a:t>
            </a:r>
            <a:endParaRPr lang="fr-FR" dirty="0">
              <a:latin typeface="Times New Roman" pitchFamily="18" charset="0"/>
            </a:endParaRPr>
          </a:p>
        </p:txBody>
      </p:sp>
      <p:sp>
        <p:nvSpPr>
          <p:cNvPr id="1029" name="Rectangle 5"/>
          <p:cNvSpPr>
            <a:spLocks noGrp="1" noChangeArrowheads="1"/>
          </p:cNvSpPr>
          <p:nvPr>
            <p:ph type="title"/>
          </p:nvPr>
        </p:nvSpPr>
        <p:spPr bwMode="auto">
          <a:xfrm>
            <a:off x="1177925"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a:t>Cliquez pour modifier le style du titre du masque</a:t>
            </a:r>
          </a:p>
        </p:txBody>
      </p:sp>
      <p:sp>
        <p:nvSpPr>
          <p:cNvPr id="1030" name="Rectangle 6"/>
          <p:cNvSpPr>
            <a:spLocks noGrp="1" noChangeArrowheads="1"/>
          </p:cNvSpPr>
          <p:nvPr>
            <p:ph type="body" idx="1"/>
          </p:nvPr>
        </p:nvSpPr>
        <p:spPr bwMode="auto">
          <a:xfrm>
            <a:off x="179388" y="1196975"/>
            <a:ext cx="8766175" cy="528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a:t>Cliquez pour modifier les styles du texte du masque</a:t>
            </a:r>
          </a:p>
          <a:p>
            <a:pPr lvl="1"/>
            <a:r>
              <a:rPr lang="fr-FR" altLang="fr-FR"/>
              <a:t>Deuxième niveau</a:t>
            </a:r>
          </a:p>
          <a:p>
            <a:pPr lvl="2"/>
            <a:r>
              <a:rPr lang="fr-FR" altLang="fr-FR"/>
              <a:t>Troisième niveau</a:t>
            </a:r>
          </a:p>
          <a:p>
            <a:pPr lvl="3"/>
            <a:r>
              <a:rPr lang="fr-FR" altLang="fr-FR"/>
              <a:t>Quatrième niveau</a:t>
            </a:r>
          </a:p>
          <a:p>
            <a:pPr lvl="4"/>
            <a:r>
              <a:rPr lang="fr-FR" altLang="fr-FR"/>
              <a:t>Cinquième niveau</a:t>
            </a:r>
          </a:p>
        </p:txBody>
      </p:sp>
      <p:sp>
        <p:nvSpPr>
          <p:cNvPr id="1031" name="Text Box 7"/>
          <p:cNvSpPr txBox="1">
            <a:spLocks noChangeArrowheads="1"/>
          </p:cNvSpPr>
          <p:nvPr/>
        </p:nvSpPr>
        <p:spPr bwMode="auto">
          <a:xfrm>
            <a:off x="0" y="6521450"/>
            <a:ext cx="3429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a:t>© Cyril Vincent Conseil</a:t>
            </a:r>
            <a:endParaRPr lang="fr-FR">
              <a:latin typeface="Times New Roman" pitchFamily="18" charset="0"/>
            </a:endParaRPr>
          </a:p>
        </p:txBody>
      </p:sp>
      <p:pic>
        <p:nvPicPr>
          <p:cNvPr id="1032" name="Picture 8" descr="cartevisite"/>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0" y="0"/>
            <a:ext cx="11874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Lst>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fontAlgn="base">
        <a:spcBef>
          <a:spcPct val="0"/>
        </a:spcBef>
        <a:spcAft>
          <a:spcPct val="0"/>
        </a:spcAft>
        <a:defRPr sz="4000">
          <a:solidFill>
            <a:schemeClr val="tx2"/>
          </a:solidFill>
          <a:latin typeface="Arial" charset="0"/>
        </a:defRPr>
      </a:lvl6pPr>
      <a:lvl7pPr marL="914400" algn="ctr" rtl="0" fontAlgn="base">
        <a:spcBef>
          <a:spcPct val="0"/>
        </a:spcBef>
        <a:spcAft>
          <a:spcPct val="0"/>
        </a:spcAft>
        <a:defRPr sz="4000">
          <a:solidFill>
            <a:schemeClr val="tx2"/>
          </a:solidFill>
          <a:latin typeface="Arial" charset="0"/>
        </a:defRPr>
      </a:lvl7pPr>
      <a:lvl8pPr marL="1371600" algn="ctr" rtl="0" fontAlgn="base">
        <a:spcBef>
          <a:spcPct val="0"/>
        </a:spcBef>
        <a:spcAft>
          <a:spcPct val="0"/>
        </a:spcAft>
        <a:defRPr sz="4000">
          <a:solidFill>
            <a:schemeClr val="tx2"/>
          </a:solidFill>
          <a:latin typeface="Arial" charset="0"/>
        </a:defRPr>
      </a:lvl8pPr>
      <a:lvl9pPr marL="1828800" algn="ctr" rtl="0" fontAlgn="base">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5"/>
          <p:cNvSpPr>
            <a:spLocks noGrp="1" noChangeArrowheads="1"/>
          </p:cNvSpPr>
          <p:nvPr>
            <p:ph type="subTitle" idx="1"/>
          </p:nvPr>
        </p:nvSpPr>
        <p:spPr/>
        <p:txBody>
          <a:bodyPr/>
          <a:lstStyle/>
          <a:p>
            <a:pPr eaLnBrk="1" hangingPunct="1"/>
            <a:r>
              <a:rPr lang="fr-FR" altLang="fr-FR" dirty="0"/>
              <a:t>Chapitre 1</a:t>
            </a:r>
          </a:p>
          <a:p>
            <a:pPr eaLnBrk="1" hangingPunct="1"/>
            <a:r>
              <a:rPr lang="fr-FR" altLang="fr-FR" dirty="0"/>
              <a:t>Introduction</a:t>
            </a:r>
          </a:p>
          <a:p>
            <a:pPr eaLnBrk="1" hangingPunct="1"/>
            <a:r>
              <a:rPr lang="fr-FR" altLang="fr-FR" dirty="0"/>
              <a:t>www.CyrilVincent.com</a:t>
            </a:r>
          </a:p>
        </p:txBody>
      </p:sp>
      <p:pic>
        <p:nvPicPr>
          <p:cNvPr id="1026" name="Picture 2" descr="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99792" y="1268760"/>
            <a:ext cx="3048273" cy="23624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Opérations algébriques de bases</a:t>
            </a:r>
          </a:p>
        </p:txBody>
      </p:sp>
      <p:pic>
        <p:nvPicPr>
          <p:cNvPr id="4" name="Image 3"/>
          <p:cNvPicPr>
            <a:picLocks noChangeAspect="1"/>
          </p:cNvPicPr>
          <p:nvPr/>
        </p:nvPicPr>
        <p:blipFill>
          <a:blip r:embed="rId2"/>
          <a:stretch>
            <a:fillRect/>
          </a:stretch>
        </p:blipFill>
        <p:spPr>
          <a:xfrm>
            <a:off x="1259632" y="908720"/>
            <a:ext cx="6120680" cy="5604892"/>
          </a:xfrm>
          <a:prstGeom prst="rect">
            <a:avLst/>
          </a:prstGeom>
        </p:spPr>
      </p:pic>
    </p:spTree>
    <p:extLst>
      <p:ext uri="{BB962C8B-B14F-4D97-AF65-F5344CB8AC3E}">
        <p14:creationId xmlns:p14="http://schemas.microsoft.com/office/powerpoint/2010/main" val="1223722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[1]</a:t>
            </a:r>
          </a:p>
        </p:txBody>
      </p:sp>
      <p:sp>
        <p:nvSpPr>
          <p:cNvPr id="3" name="Espace réservé du contenu 2"/>
          <p:cNvSpPr>
            <a:spLocks noGrp="1"/>
          </p:cNvSpPr>
          <p:nvPr>
            <p:ph idx="1"/>
          </p:nvPr>
        </p:nvSpPr>
        <p:spPr/>
        <p:txBody>
          <a:bodyPr/>
          <a:lstStyle/>
          <a:p>
            <a:r>
              <a:rPr lang="fr-FR" dirty="0"/>
              <a:t>[1] signifie que R vous affiche l'index 1 du vecteur en cours</a:t>
            </a:r>
          </a:p>
          <a:p>
            <a:pPr lvl="1"/>
            <a:r>
              <a:rPr lang="fr-FR" dirty="0"/>
              <a:t>Voir chapitre 5</a:t>
            </a:r>
          </a:p>
          <a:p>
            <a:pPr lvl="1"/>
            <a:r>
              <a:rPr lang="fr-FR" dirty="0"/>
              <a:t>En R tout est vecteur, même les nombres et ou les chaînes simples</a:t>
            </a:r>
          </a:p>
        </p:txBody>
      </p:sp>
    </p:spTree>
    <p:extLst>
      <p:ext uri="{BB962C8B-B14F-4D97-AF65-F5344CB8AC3E}">
        <p14:creationId xmlns:p14="http://schemas.microsoft.com/office/powerpoint/2010/main" val="1394850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RGui</a:t>
            </a:r>
            <a:endParaRPr lang="fr-FR" dirty="0"/>
          </a:p>
        </p:txBody>
      </p:sp>
      <p:sp>
        <p:nvSpPr>
          <p:cNvPr id="3" name="Espace réservé du contenu 2"/>
          <p:cNvSpPr>
            <a:spLocks noGrp="1"/>
          </p:cNvSpPr>
          <p:nvPr>
            <p:ph idx="1"/>
          </p:nvPr>
        </p:nvSpPr>
        <p:spPr/>
        <p:txBody>
          <a:bodyPr/>
          <a:lstStyle/>
          <a:p>
            <a:r>
              <a:rPr lang="fr-FR" dirty="0"/>
              <a:t>32 bits et 64 bits</a:t>
            </a:r>
          </a:p>
          <a:p>
            <a:pPr lvl="1"/>
            <a:r>
              <a:rPr lang="fr-FR" dirty="0"/>
              <a:t>Permet d'exécuter le R Shell graphiquement</a:t>
            </a:r>
          </a:p>
        </p:txBody>
      </p:sp>
      <p:pic>
        <p:nvPicPr>
          <p:cNvPr id="4" name="Image 3"/>
          <p:cNvPicPr>
            <a:picLocks noChangeAspect="1"/>
          </p:cNvPicPr>
          <p:nvPr/>
        </p:nvPicPr>
        <p:blipFill>
          <a:blip r:embed="rId2"/>
          <a:stretch>
            <a:fillRect/>
          </a:stretch>
        </p:blipFill>
        <p:spPr>
          <a:xfrm>
            <a:off x="2195736" y="2492896"/>
            <a:ext cx="4524549" cy="3643143"/>
          </a:xfrm>
          <a:prstGeom prst="rect">
            <a:avLst/>
          </a:prstGeom>
        </p:spPr>
      </p:pic>
    </p:spTree>
    <p:extLst>
      <p:ext uri="{BB962C8B-B14F-4D97-AF65-F5344CB8AC3E}">
        <p14:creationId xmlns:p14="http://schemas.microsoft.com/office/powerpoint/2010/main" val="2610287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Data Science</a:t>
            </a:r>
          </a:p>
        </p:txBody>
      </p:sp>
      <p:sp>
        <p:nvSpPr>
          <p:cNvPr id="3" name="Espace réservé du contenu 2"/>
          <p:cNvSpPr>
            <a:spLocks noGrp="1"/>
          </p:cNvSpPr>
          <p:nvPr>
            <p:ph idx="1"/>
          </p:nvPr>
        </p:nvSpPr>
        <p:spPr/>
        <p:txBody>
          <a:bodyPr/>
          <a:lstStyle/>
          <a:p>
            <a:r>
              <a:rPr lang="fr-FR" dirty="0"/>
              <a:t>La science des données est l'extraction de connaissance d'ensembles de données</a:t>
            </a:r>
          </a:p>
          <a:p>
            <a:r>
              <a:rPr lang="fr-FR" dirty="0"/>
              <a:t>Elle emploie des techniques et des théories tirées de plusieurs autres domaines plus larges :</a:t>
            </a:r>
          </a:p>
          <a:p>
            <a:pPr lvl="1"/>
            <a:r>
              <a:rPr lang="fr-FR" dirty="0"/>
              <a:t>des mathématiques, la statistique principalement, la théorie de l'information et la technologie de l'information, notamment le traitement de signal, des modèles probabilistes, l'apprentissage automatique, l'apprentissage statistique, la programmation informatique, l'ingénierie de données, la reconnaissance de formes et l'apprentissage, la visualisation, l'analytique prophétique, la modélisation d'incertitude, le stockage de données, …</a:t>
            </a:r>
          </a:p>
        </p:txBody>
      </p:sp>
    </p:spTree>
    <p:extLst>
      <p:ext uri="{BB962C8B-B14F-4D97-AF65-F5344CB8AC3E}">
        <p14:creationId xmlns:p14="http://schemas.microsoft.com/office/powerpoint/2010/main" val="2232250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Data Science</a:t>
            </a:r>
          </a:p>
        </p:txBody>
      </p:sp>
      <p:sp>
        <p:nvSpPr>
          <p:cNvPr id="3" name="Espace réservé du contenu 2"/>
          <p:cNvSpPr>
            <a:spLocks noGrp="1"/>
          </p:cNvSpPr>
          <p:nvPr>
            <p:ph idx="1"/>
          </p:nvPr>
        </p:nvSpPr>
        <p:spPr/>
        <p:txBody>
          <a:bodyPr/>
          <a:lstStyle/>
          <a:p>
            <a:r>
              <a:rPr lang="fr-FR" dirty="0"/>
              <a:t>S’appuie sur plusieurs technologies</a:t>
            </a:r>
          </a:p>
          <a:p>
            <a:r>
              <a:rPr lang="fr-FR" dirty="0"/>
              <a:t>Développement</a:t>
            </a:r>
          </a:p>
          <a:p>
            <a:pPr lvl="1"/>
            <a:r>
              <a:rPr lang="fr-FR" dirty="0"/>
              <a:t>Python, R</a:t>
            </a:r>
          </a:p>
          <a:p>
            <a:r>
              <a:rPr lang="fr-FR" dirty="0"/>
              <a:t>Stockage</a:t>
            </a:r>
          </a:p>
          <a:p>
            <a:pPr lvl="1"/>
            <a:r>
              <a:rPr lang="fr-FR" dirty="0"/>
              <a:t>File, Base de données, </a:t>
            </a:r>
            <a:r>
              <a:rPr lang="fr-FR" dirty="0" err="1"/>
              <a:t>Big</a:t>
            </a:r>
            <a:r>
              <a:rPr lang="fr-FR" dirty="0"/>
              <a:t> Data</a:t>
            </a:r>
          </a:p>
          <a:p>
            <a:r>
              <a:rPr lang="fr-FR" dirty="0"/>
              <a:t>Statistique</a:t>
            </a:r>
          </a:p>
          <a:p>
            <a:pPr lvl="1"/>
            <a:r>
              <a:rPr lang="fr-FR" dirty="0"/>
              <a:t>Régression, Randomisation</a:t>
            </a:r>
          </a:p>
          <a:p>
            <a:r>
              <a:rPr lang="fr-FR" dirty="0"/>
              <a:t>Math</a:t>
            </a:r>
          </a:p>
          <a:p>
            <a:pPr lvl="1"/>
            <a:r>
              <a:rPr lang="fr-FR" dirty="0"/>
              <a:t>Algèbre linéaire</a:t>
            </a:r>
          </a:p>
          <a:p>
            <a:r>
              <a:rPr lang="fr-FR" dirty="0"/>
              <a:t>IA</a:t>
            </a:r>
          </a:p>
          <a:p>
            <a:pPr lvl="1"/>
            <a:r>
              <a:rPr lang="fr-FR" dirty="0"/>
              <a:t>Heuristiques, Réseaux neuronaux</a:t>
            </a:r>
          </a:p>
        </p:txBody>
      </p:sp>
    </p:spTree>
    <p:extLst>
      <p:ext uri="{BB962C8B-B14F-4D97-AF65-F5344CB8AC3E}">
        <p14:creationId xmlns:p14="http://schemas.microsoft.com/office/powerpoint/2010/main" val="5004405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Data Science</a:t>
            </a:r>
          </a:p>
        </p:txBody>
      </p:sp>
      <p:pic>
        <p:nvPicPr>
          <p:cNvPr id="1026" name="Picture 2" descr="https://upload.wikimedia.org/wikipedia/commons/4/44/DataScienceDisciplines.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02267" y="1412875"/>
            <a:ext cx="6720417" cy="5040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8804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Data </a:t>
            </a:r>
            <a:r>
              <a:rPr lang="fr-FR" dirty="0" err="1"/>
              <a:t>Scientist</a:t>
            </a:r>
            <a:endParaRPr lang="fr-FR" dirty="0"/>
          </a:p>
        </p:txBody>
      </p:sp>
      <p:sp>
        <p:nvSpPr>
          <p:cNvPr id="3" name="Espace réservé du contenu 2"/>
          <p:cNvSpPr>
            <a:spLocks noGrp="1"/>
          </p:cNvSpPr>
          <p:nvPr>
            <p:ph idx="1"/>
          </p:nvPr>
        </p:nvSpPr>
        <p:spPr/>
        <p:txBody>
          <a:bodyPr/>
          <a:lstStyle/>
          <a:p>
            <a:r>
              <a:rPr lang="fr-FR" dirty="0"/>
              <a:t>Le premier objectif du data </a:t>
            </a:r>
            <a:r>
              <a:rPr lang="fr-FR" dirty="0" err="1"/>
              <a:t>scientist</a:t>
            </a:r>
            <a:r>
              <a:rPr lang="fr-FR" dirty="0"/>
              <a:t> est de produire des méthodes (automatisées, autant que possible) de tri et d'analyse de données de masse et de sources plus ou moins complexes ou disjointes de données, afin d'en extraire des informations utiles ou potentiellement utiles</a:t>
            </a:r>
          </a:p>
          <a:p>
            <a:r>
              <a:rPr lang="fr-FR" dirty="0"/>
              <a:t>Terme inventé en 2001 par William Cleveland</a:t>
            </a:r>
          </a:p>
          <a:p>
            <a:r>
              <a:rPr lang="en-US" dirty="0"/>
              <a:t>Data Scientist (n.): Person who is better at statistics than any software engineer and better at software engineering than any statistician</a:t>
            </a:r>
            <a:endParaRPr lang="fr-FR" dirty="0"/>
          </a:p>
          <a:p>
            <a:endParaRPr lang="fr-FR" dirty="0"/>
          </a:p>
        </p:txBody>
      </p:sp>
    </p:spTree>
    <p:extLst>
      <p:ext uri="{BB962C8B-B14F-4D97-AF65-F5344CB8AC3E}">
        <p14:creationId xmlns:p14="http://schemas.microsoft.com/office/powerpoint/2010/main" val="1277046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Machine Learning</a:t>
            </a:r>
          </a:p>
        </p:txBody>
      </p:sp>
      <p:sp>
        <p:nvSpPr>
          <p:cNvPr id="3" name="Espace réservé du contenu 2"/>
          <p:cNvSpPr>
            <a:spLocks noGrp="1"/>
          </p:cNvSpPr>
          <p:nvPr>
            <p:ph idx="1"/>
          </p:nvPr>
        </p:nvSpPr>
        <p:spPr/>
        <p:txBody>
          <a:bodyPr/>
          <a:lstStyle/>
          <a:p>
            <a:r>
              <a:rPr lang="fr-FR" dirty="0"/>
              <a:t>L'apprentissage automatique (machine </a:t>
            </a:r>
            <a:r>
              <a:rPr lang="fr-FR" dirty="0" err="1"/>
              <a:t>learning</a:t>
            </a:r>
            <a:r>
              <a:rPr lang="fr-FR" dirty="0"/>
              <a:t>), champ d'étude de l'intelligence artificielle, concerne la conception, l'analyse, le développement et l'implémentation de méthodes permettant à une machine d'évoluer par un processus systématique, et ainsi de remplir des tâches difficiles ou problématiques par des moyens algorithmiques plus classiques</a:t>
            </a:r>
          </a:p>
        </p:txBody>
      </p:sp>
    </p:spTree>
    <p:extLst>
      <p:ext uri="{BB962C8B-B14F-4D97-AF65-F5344CB8AC3E}">
        <p14:creationId xmlns:p14="http://schemas.microsoft.com/office/powerpoint/2010/main" val="24992455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Workflow</a:t>
            </a:r>
          </a:p>
        </p:txBody>
      </p:sp>
      <p:pic>
        <p:nvPicPr>
          <p:cNvPr id="1026" name="Picture 2" descr="Cycle de travail du data scientist - en.wikipedia.org/wiki/Data_science poue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47664" y="1484784"/>
            <a:ext cx="5415111" cy="4061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3869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re 1"/>
          <p:cNvSpPr>
            <a:spLocks noGrp="1"/>
          </p:cNvSpPr>
          <p:nvPr>
            <p:ph type="title"/>
          </p:nvPr>
        </p:nvSpPr>
        <p:spPr>
          <a:xfrm>
            <a:off x="1187450" y="12700"/>
            <a:ext cx="7829550" cy="1143000"/>
          </a:xfrm>
        </p:spPr>
        <p:txBody>
          <a:bodyPr/>
          <a:lstStyle/>
          <a:p>
            <a:endParaRPr lang="fr-FR" altLang="fr-FR" dirty="0"/>
          </a:p>
        </p:txBody>
      </p:sp>
      <p:sp>
        <p:nvSpPr>
          <p:cNvPr id="3075" name="Espace réservé du contenu 2"/>
          <p:cNvSpPr>
            <a:spLocks noGrp="1"/>
          </p:cNvSpPr>
          <p:nvPr>
            <p:ph idx="1"/>
          </p:nvPr>
        </p:nvSpPr>
        <p:spPr>
          <a:xfrm>
            <a:off x="179388" y="1412776"/>
            <a:ext cx="8766175" cy="5040313"/>
          </a:xfrm>
        </p:spPr>
        <p:txBody>
          <a:bodyPr/>
          <a:lstStyle/>
          <a:p>
            <a:r>
              <a:rPr lang="fr-FR" altLang="fr-FR" dirty="0"/>
              <a:t>R est un langage de programmation destiné aux statistiques et à la science des données</a:t>
            </a:r>
          </a:p>
          <a:p>
            <a:pPr lvl="1"/>
            <a:r>
              <a:rPr lang="fr-FR" altLang="fr-FR" dirty="0"/>
              <a:t>Soutenu par la R </a:t>
            </a:r>
            <a:r>
              <a:rPr lang="fr-FR" altLang="fr-FR" dirty="0" err="1"/>
              <a:t>Foundation</a:t>
            </a:r>
            <a:r>
              <a:rPr lang="fr-FR" altLang="fr-FR" dirty="0"/>
              <a:t> for </a:t>
            </a:r>
            <a:r>
              <a:rPr lang="fr-FR" altLang="fr-FR" dirty="0" err="1"/>
              <a:t>Statistical</a:t>
            </a:r>
            <a:r>
              <a:rPr lang="fr-FR" altLang="fr-FR" dirty="0"/>
              <a:t> </a:t>
            </a:r>
            <a:r>
              <a:rPr lang="fr-FR" altLang="fr-FR" dirty="0" err="1"/>
              <a:t>Computing</a:t>
            </a:r>
            <a:endParaRPr lang="fr-FR" altLang="fr-FR" dirty="0"/>
          </a:p>
          <a:p>
            <a:r>
              <a:rPr lang="fr-FR" altLang="fr-FR" dirty="0"/>
              <a:t>R est libre</a:t>
            </a:r>
          </a:p>
          <a:p>
            <a:pPr lvl="1"/>
            <a:r>
              <a:rPr lang="fr-FR" altLang="fr-FR" dirty="0"/>
              <a:t>Implémentation GNU R</a:t>
            </a:r>
          </a:p>
          <a:p>
            <a:r>
              <a:rPr lang="fr-FR" altLang="fr-FR" dirty="0"/>
              <a:t>Créé par Ross </a:t>
            </a:r>
            <a:r>
              <a:rPr lang="fr-FR" altLang="fr-FR" dirty="0" err="1"/>
              <a:t>Ihaka</a:t>
            </a:r>
            <a:r>
              <a:rPr lang="fr-FR" altLang="fr-FR" dirty="0"/>
              <a:t> et Robert Gentleman à l'université d'Auckland (NZ)</a:t>
            </a:r>
          </a:p>
          <a:p>
            <a:r>
              <a:rPr lang="fr-FR" altLang="fr-FR" dirty="0"/>
              <a:t>Basé sur le langage S</a:t>
            </a:r>
          </a:p>
        </p:txBody>
      </p:sp>
      <p:pic>
        <p:nvPicPr>
          <p:cNvPr id="6" name="Picture 2" descr="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51920" y="-5555"/>
            <a:ext cx="1584176" cy="12277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Distributions</a:t>
            </a:r>
          </a:p>
        </p:txBody>
      </p:sp>
      <p:sp>
        <p:nvSpPr>
          <p:cNvPr id="3" name="Espace réservé du contenu 2"/>
          <p:cNvSpPr>
            <a:spLocks noGrp="1"/>
          </p:cNvSpPr>
          <p:nvPr>
            <p:ph idx="1"/>
          </p:nvPr>
        </p:nvSpPr>
        <p:spPr/>
        <p:txBody>
          <a:bodyPr/>
          <a:lstStyle/>
          <a:p>
            <a:r>
              <a:rPr lang="fr-FR" dirty="0"/>
              <a:t>GNU R possède plusieurs distributions</a:t>
            </a:r>
          </a:p>
          <a:p>
            <a:r>
              <a:rPr lang="fr-FR" dirty="0"/>
              <a:t>CRAN</a:t>
            </a:r>
          </a:p>
          <a:p>
            <a:pPr lvl="1"/>
            <a:r>
              <a:rPr lang="fr-FR" dirty="0"/>
              <a:t>Compréhensive R Archive Network</a:t>
            </a:r>
          </a:p>
          <a:p>
            <a:pPr lvl="1"/>
            <a:r>
              <a:rPr lang="fr-FR" dirty="0"/>
              <a:t>Hommage à Perl</a:t>
            </a:r>
          </a:p>
          <a:p>
            <a:pPr lvl="1"/>
            <a:r>
              <a:rPr lang="fr-FR" dirty="0"/>
              <a:t>www.cran.r-project.org</a:t>
            </a:r>
          </a:p>
          <a:p>
            <a:r>
              <a:rPr lang="fr-FR" dirty="0"/>
              <a:t>Autres distributions</a:t>
            </a:r>
          </a:p>
          <a:p>
            <a:pPr lvl="1"/>
            <a:r>
              <a:rPr lang="fr-FR" dirty="0"/>
              <a:t>Microsoft (via Visual Studio ou </a:t>
            </a:r>
            <a:r>
              <a:rPr lang="fr-FR" dirty="0" err="1"/>
              <a:t>Sql</a:t>
            </a:r>
            <a:r>
              <a:rPr lang="fr-FR" dirty="0"/>
              <a:t> Server)</a:t>
            </a:r>
          </a:p>
          <a:p>
            <a:pPr lvl="1"/>
            <a:r>
              <a:rPr lang="fr-FR" dirty="0"/>
              <a:t>Oracle R Distribution</a:t>
            </a:r>
          </a:p>
          <a:p>
            <a:pPr lvl="1"/>
            <a:endParaRPr lang="fr-FR" dirty="0"/>
          </a:p>
        </p:txBody>
      </p:sp>
    </p:spTree>
    <p:extLst>
      <p:ext uri="{BB962C8B-B14F-4D97-AF65-F5344CB8AC3E}">
        <p14:creationId xmlns:p14="http://schemas.microsoft.com/office/powerpoint/2010/main" val="462699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re 1"/>
          <p:cNvSpPr>
            <a:spLocks noGrp="1"/>
          </p:cNvSpPr>
          <p:nvPr>
            <p:ph type="title"/>
          </p:nvPr>
        </p:nvSpPr>
        <p:spPr>
          <a:xfrm>
            <a:off x="1187450" y="12700"/>
            <a:ext cx="7829550" cy="1143000"/>
          </a:xfrm>
        </p:spPr>
        <p:txBody>
          <a:bodyPr/>
          <a:lstStyle/>
          <a:p>
            <a:endParaRPr lang="fr-FR" altLang="fr-FR" dirty="0"/>
          </a:p>
        </p:txBody>
      </p:sp>
      <p:sp>
        <p:nvSpPr>
          <p:cNvPr id="3075" name="Espace réservé du contenu 2"/>
          <p:cNvSpPr>
            <a:spLocks noGrp="1"/>
          </p:cNvSpPr>
          <p:nvPr>
            <p:ph idx="1"/>
          </p:nvPr>
        </p:nvSpPr>
        <p:spPr>
          <a:xfrm>
            <a:off x="179388" y="1412875"/>
            <a:ext cx="8766175" cy="5040313"/>
          </a:xfrm>
        </p:spPr>
        <p:txBody>
          <a:bodyPr/>
          <a:lstStyle/>
          <a:p>
            <a:r>
              <a:rPr lang="fr-FR" altLang="fr-FR" dirty="0"/>
              <a:t>R est un langage de haut niveau mais simple</a:t>
            </a:r>
          </a:p>
          <a:p>
            <a:r>
              <a:rPr lang="fr-FR" altLang="fr-FR" dirty="0"/>
              <a:t>R est interprété</a:t>
            </a:r>
          </a:p>
          <a:p>
            <a:pPr lvl="1"/>
            <a:r>
              <a:rPr lang="fr-FR" altLang="fr-FR" dirty="0"/>
              <a:t>Pas le plus rapide</a:t>
            </a:r>
          </a:p>
          <a:p>
            <a:r>
              <a:rPr lang="fr-FR" altLang="fr-FR" dirty="0"/>
              <a:t>R favorise la programmation impérative structurée pour les statistiques</a:t>
            </a:r>
          </a:p>
          <a:p>
            <a:r>
              <a:rPr lang="fr-FR" altLang="fr-FR" dirty="0"/>
              <a:t>R 4.x</a:t>
            </a:r>
          </a:p>
          <a:p>
            <a:pPr lvl="1"/>
            <a:r>
              <a:rPr lang="fr-FR" altLang="fr-FR" dirty="0"/>
              <a:t>Grosses différences avec R 3.x</a:t>
            </a:r>
          </a:p>
          <a:p>
            <a:endParaRPr lang="fr-FR" altLang="fr-FR" dirty="0"/>
          </a:p>
        </p:txBody>
      </p:sp>
      <p:pic>
        <p:nvPicPr>
          <p:cNvPr id="6" name="Picture 2" descr="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51920" y="-5555"/>
            <a:ext cx="1584176" cy="1227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0713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Historique</a:t>
            </a:r>
          </a:p>
        </p:txBody>
      </p:sp>
      <p:sp>
        <p:nvSpPr>
          <p:cNvPr id="3" name="Espace réservé du contenu 2"/>
          <p:cNvSpPr>
            <a:spLocks noGrp="1"/>
          </p:cNvSpPr>
          <p:nvPr>
            <p:ph idx="1"/>
          </p:nvPr>
        </p:nvSpPr>
        <p:spPr/>
        <p:txBody>
          <a:bodyPr/>
          <a:lstStyle/>
          <a:p>
            <a:r>
              <a:rPr lang="fr-FR" sz="2400" dirty="0"/>
              <a:t>R Beta : 1993</a:t>
            </a:r>
          </a:p>
          <a:p>
            <a:r>
              <a:rPr lang="fr-FR" sz="2400" dirty="0"/>
              <a:t>R 1.0 : 2000</a:t>
            </a:r>
          </a:p>
          <a:p>
            <a:r>
              <a:rPr lang="fr-FR" sz="2400" dirty="0"/>
              <a:t>R 2.0 : 2005</a:t>
            </a:r>
          </a:p>
          <a:p>
            <a:r>
              <a:rPr lang="fr-FR" sz="2400" dirty="0"/>
              <a:t>R 3.0 : 2013</a:t>
            </a:r>
          </a:p>
          <a:p>
            <a:r>
              <a:rPr lang="fr-FR" sz="2400" dirty="0"/>
              <a:t>R 3.6 : 2019</a:t>
            </a:r>
          </a:p>
          <a:p>
            <a:r>
              <a:rPr lang="fr-FR" sz="2400" dirty="0"/>
              <a:t>R 4.0 : 2020</a:t>
            </a:r>
          </a:p>
          <a:p>
            <a:r>
              <a:rPr lang="fr-FR" sz="2400" dirty="0"/>
              <a:t>R 4.4 : 2024</a:t>
            </a:r>
          </a:p>
          <a:p>
            <a:r>
              <a:rPr lang="fr-FR" sz="2400" dirty="0"/>
              <a:t>Existe pour Windows, Mac, Linux</a:t>
            </a:r>
          </a:p>
        </p:txBody>
      </p:sp>
    </p:spTree>
    <p:extLst>
      <p:ext uri="{BB962C8B-B14F-4D97-AF65-F5344CB8AC3E}">
        <p14:creationId xmlns:p14="http://schemas.microsoft.com/office/powerpoint/2010/main" val="1717822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 et les autres</a:t>
            </a:r>
          </a:p>
        </p:txBody>
      </p:sp>
      <p:sp>
        <p:nvSpPr>
          <p:cNvPr id="3" name="Espace réservé du contenu 2"/>
          <p:cNvSpPr>
            <a:spLocks noGrp="1"/>
          </p:cNvSpPr>
          <p:nvPr>
            <p:ph idx="1"/>
          </p:nvPr>
        </p:nvSpPr>
        <p:spPr/>
        <p:txBody>
          <a:bodyPr/>
          <a:lstStyle/>
          <a:p>
            <a:r>
              <a:rPr lang="fr-FR" dirty="0"/>
              <a:t>SAS</a:t>
            </a:r>
          </a:p>
          <a:p>
            <a:r>
              <a:rPr lang="fr-FR" dirty="0"/>
              <a:t>Python</a:t>
            </a:r>
          </a:p>
          <a:p>
            <a:r>
              <a:rPr lang="fr-FR" dirty="0"/>
              <a:t>C/C++/C#</a:t>
            </a:r>
          </a:p>
          <a:p>
            <a:r>
              <a:rPr lang="fr-FR" dirty="0"/>
              <a:t>Java</a:t>
            </a:r>
          </a:p>
        </p:txBody>
      </p:sp>
    </p:spTree>
    <p:extLst>
      <p:ext uri="{BB962C8B-B14F-4D97-AF65-F5344CB8AC3E}">
        <p14:creationId xmlns:p14="http://schemas.microsoft.com/office/powerpoint/2010/main" val="2230650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Exemple</a:t>
            </a:r>
          </a:p>
        </p:txBody>
      </p:sp>
      <p:pic>
        <p:nvPicPr>
          <p:cNvPr id="4" name="Image 3"/>
          <p:cNvPicPr>
            <a:picLocks noChangeAspect="1"/>
          </p:cNvPicPr>
          <p:nvPr/>
        </p:nvPicPr>
        <p:blipFill>
          <a:blip r:embed="rId2"/>
          <a:stretch>
            <a:fillRect/>
          </a:stretch>
        </p:blipFill>
        <p:spPr>
          <a:xfrm>
            <a:off x="0" y="1237496"/>
            <a:ext cx="9318716" cy="3343632"/>
          </a:xfrm>
          <a:prstGeom prst="rect">
            <a:avLst/>
          </a:prstGeom>
        </p:spPr>
      </p:pic>
      <p:pic>
        <p:nvPicPr>
          <p:cNvPr id="6" name="Image 5"/>
          <p:cNvPicPr>
            <a:picLocks noChangeAspect="1"/>
          </p:cNvPicPr>
          <p:nvPr/>
        </p:nvPicPr>
        <p:blipFill>
          <a:blip r:embed="rId3"/>
          <a:stretch>
            <a:fillRect/>
          </a:stretch>
        </p:blipFill>
        <p:spPr>
          <a:xfrm>
            <a:off x="1735988" y="4965894"/>
            <a:ext cx="6733217" cy="1539021"/>
          </a:xfrm>
          <a:prstGeom prst="rect">
            <a:avLst/>
          </a:prstGeom>
        </p:spPr>
      </p:pic>
      <p:sp>
        <p:nvSpPr>
          <p:cNvPr id="7" name="Espace réservé du contenu 2"/>
          <p:cNvSpPr>
            <a:spLocks noGrp="1"/>
          </p:cNvSpPr>
          <p:nvPr>
            <p:ph idx="1"/>
          </p:nvPr>
        </p:nvSpPr>
        <p:spPr>
          <a:xfrm>
            <a:off x="2627784" y="4475264"/>
            <a:ext cx="5381675" cy="2520280"/>
          </a:xfrm>
        </p:spPr>
        <p:txBody>
          <a:bodyPr/>
          <a:lstStyle/>
          <a:p>
            <a:pPr marL="0" indent="0">
              <a:buNone/>
            </a:pPr>
            <a:r>
              <a:rPr lang="fr-FR" dirty="0"/>
              <a:t>Fonction factorielle en R</a:t>
            </a:r>
          </a:p>
        </p:txBody>
      </p:sp>
    </p:spTree>
    <p:extLst>
      <p:ext uri="{BB962C8B-B14F-4D97-AF65-F5344CB8AC3E}">
        <p14:creationId xmlns:p14="http://schemas.microsoft.com/office/powerpoint/2010/main" val="3895921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Installation</a:t>
            </a:r>
          </a:p>
        </p:txBody>
      </p:sp>
      <p:sp>
        <p:nvSpPr>
          <p:cNvPr id="3" name="Espace réservé du contenu 2"/>
          <p:cNvSpPr>
            <a:spLocks noGrp="1"/>
          </p:cNvSpPr>
          <p:nvPr>
            <p:ph idx="1"/>
          </p:nvPr>
        </p:nvSpPr>
        <p:spPr/>
        <p:txBody>
          <a:bodyPr/>
          <a:lstStyle/>
          <a:p>
            <a:r>
              <a:rPr lang="fr-FR" dirty="0"/>
              <a:t>cran.r-project.org</a:t>
            </a:r>
          </a:p>
          <a:p>
            <a:r>
              <a:rPr lang="fr-FR" dirty="0"/>
              <a:t>Au choix</a:t>
            </a:r>
          </a:p>
          <a:p>
            <a:pPr lvl="1"/>
            <a:r>
              <a:rPr lang="fr-FR" dirty="0"/>
              <a:t>32 bits</a:t>
            </a:r>
          </a:p>
          <a:p>
            <a:pPr lvl="1"/>
            <a:r>
              <a:rPr lang="fr-FR" dirty="0"/>
              <a:t>64 bits</a:t>
            </a:r>
          </a:p>
        </p:txBody>
      </p:sp>
      <p:pic>
        <p:nvPicPr>
          <p:cNvPr id="5122" name="Picture 2" descr="Image utilisateu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5856" y="2492896"/>
            <a:ext cx="4791075" cy="373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7226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 Shell</a:t>
            </a:r>
          </a:p>
        </p:txBody>
      </p:sp>
      <p:pic>
        <p:nvPicPr>
          <p:cNvPr id="4" name="Image 3"/>
          <p:cNvPicPr>
            <a:picLocks noChangeAspect="1"/>
          </p:cNvPicPr>
          <p:nvPr/>
        </p:nvPicPr>
        <p:blipFill>
          <a:blip r:embed="rId2"/>
          <a:stretch>
            <a:fillRect/>
          </a:stretch>
        </p:blipFill>
        <p:spPr>
          <a:xfrm>
            <a:off x="1862137" y="1704975"/>
            <a:ext cx="5419725" cy="3448050"/>
          </a:xfrm>
          <a:prstGeom prst="rect">
            <a:avLst/>
          </a:prstGeom>
        </p:spPr>
      </p:pic>
    </p:spTree>
    <p:extLst>
      <p:ext uri="{BB962C8B-B14F-4D97-AF65-F5344CB8AC3E}">
        <p14:creationId xmlns:p14="http://schemas.microsoft.com/office/powerpoint/2010/main" val="3024151750"/>
      </p:ext>
    </p:extLst>
  </p:cSld>
  <p:clrMapOvr>
    <a:masterClrMapping/>
  </p:clrMapOvr>
</p:sld>
</file>

<file path=ppt/theme/theme1.xml><?xml version="1.0" encoding="utf-8"?>
<a:theme xmlns:a="http://schemas.openxmlformats.org/drawingml/2006/main" name="cvc">
  <a:themeElements>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v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lnDef>
  </a:objectDefaults>
  <a:extraClrSchemeLst>
    <a:extraClrScheme>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v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v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v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v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v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v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2937</TotalTime>
  <Words>500</Words>
  <Application>Microsoft Office PowerPoint</Application>
  <PresentationFormat>Affichage à l'écran (4:3)</PresentationFormat>
  <Paragraphs>78</Paragraphs>
  <Slides>18</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18</vt:i4>
      </vt:variant>
    </vt:vector>
  </HeadingPairs>
  <TitlesOfParts>
    <vt:vector size="22" baseType="lpstr">
      <vt:lpstr>Arial</vt:lpstr>
      <vt:lpstr>Monotype Sorts</vt:lpstr>
      <vt:lpstr>Times New Roman</vt:lpstr>
      <vt:lpstr>cvc</vt:lpstr>
      <vt:lpstr>Présentation PowerPoint</vt:lpstr>
      <vt:lpstr>Présentation PowerPoint</vt:lpstr>
      <vt:lpstr>Distributions</vt:lpstr>
      <vt:lpstr>Présentation PowerPoint</vt:lpstr>
      <vt:lpstr>Historique</vt:lpstr>
      <vt:lpstr>R et les autres</vt:lpstr>
      <vt:lpstr>Exemple</vt:lpstr>
      <vt:lpstr>Installation</vt:lpstr>
      <vt:lpstr>R Shell</vt:lpstr>
      <vt:lpstr>Opérations algébriques de bases</vt:lpstr>
      <vt:lpstr>[1]</vt:lpstr>
      <vt:lpstr>RGui</vt:lpstr>
      <vt:lpstr>Data Science</vt:lpstr>
      <vt:lpstr>Data Science</vt:lpstr>
      <vt:lpstr>Data Science</vt:lpstr>
      <vt:lpstr>Data Scientist</vt:lpstr>
      <vt:lpstr>Machine Learning</vt:lpstr>
      <vt:lpstr>Workflow</vt:lpstr>
    </vt:vector>
  </TitlesOfParts>
  <Company>jkhjkjkh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dc:title>
  <dc:creator>jhkhkhkj</dc:creator>
  <cp:lastModifiedBy>Cyril Vincent</cp:lastModifiedBy>
  <cp:revision>216</cp:revision>
  <dcterms:created xsi:type="dcterms:W3CDTF">2000-04-10T19:33:12Z</dcterms:created>
  <dcterms:modified xsi:type="dcterms:W3CDTF">2024-11-07T09:19:02Z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lpwstr>0.1</vt:lpwstr>
  </property>
</Properties>
</file>