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1" r:id="rId3"/>
    <p:sldId id="279" r:id="rId4"/>
    <p:sldId id="278" r:id="rId5"/>
    <p:sldId id="280" r:id="rId6"/>
    <p:sldId id="268" r:id="rId7"/>
    <p:sldId id="270" r:id="rId8"/>
    <p:sldId id="273" r:id="rId9"/>
    <p:sldId id="274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Structures de contrôles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 et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break</a:t>
            </a:r>
          </a:p>
          <a:p>
            <a:pPr lvl="1"/>
            <a:r>
              <a:rPr lang="fr-FR" dirty="0"/>
              <a:t>Stop une itération</a:t>
            </a:r>
          </a:p>
          <a:p>
            <a:r>
              <a:rPr lang="fr-FR" dirty="0"/>
              <a:t>continue</a:t>
            </a:r>
          </a:p>
          <a:p>
            <a:pPr lvl="1"/>
            <a:r>
              <a:rPr lang="fr-FR" dirty="0"/>
              <a:t>Passe à l’itération suivante</a:t>
            </a:r>
          </a:p>
        </p:txBody>
      </p:sp>
    </p:spTree>
    <p:extLst>
      <p:ext uri="{BB962C8B-B14F-4D97-AF65-F5344CB8AC3E}">
        <p14:creationId xmlns:p14="http://schemas.microsoft.com/office/powerpoint/2010/main" val="13864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L’opérateur ternaire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L’opérateur ternaire existe en R</a:t>
            </a:r>
          </a:p>
          <a:p>
            <a:r>
              <a:rPr lang="fr-FR" dirty="0"/>
              <a:t>Permet d’écrire un if </a:t>
            </a:r>
            <a:r>
              <a:rPr lang="fr-FR" dirty="0" err="1"/>
              <a:t>else</a:t>
            </a:r>
            <a:r>
              <a:rPr lang="fr-FR" dirty="0"/>
              <a:t> simple </a:t>
            </a:r>
            <a:r>
              <a:rPr lang="fr-FR"/>
              <a:t>sur une </a:t>
            </a:r>
            <a:r>
              <a:rPr lang="fr-FR" dirty="0"/>
              <a:t>ligne</a:t>
            </a:r>
          </a:p>
          <a:p>
            <a:r>
              <a:rPr lang="fr-FR" dirty="0"/>
              <a:t>Fonction </a:t>
            </a:r>
            <a:r>
              <a:rPr lang="fr-FR" dirty="0" err="1"/>
              <a:t>ifelse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ifelse</a:t>
            </a:r>
            <a:r>
              <a:rPr lang="fr-FR" dirty="0"/>
              <a:t>(x&gt;0, x*log(x), 0)</a:t>
            </a:r>
          </a:p>
        </p:txBody>
      </p:sp>
    </p:spTree>
    <p:extLst>
      <p:ext uri="{BB962C8B-B14F-4D97-AF65-F5344CB8AC3E}">
        <p14:creationId xmlns:p14="http://schemas.microsoft.com/office/powerpoint/2010/main" val="3138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==, !=, &lt;,&gt;, &lt;=, &gt;=</a:t>
            </a:r>
          </a:p>
          <a:p>
            <a:pPr lvl="1"/>
            <a:r>
              <a:rPr lang="fr-FR" dirty="0"/>
              <a:t>/ représente la division</a:t>
            </a:r>
          </a:p>
          <a:p>
            <a:pPr lvl="1"/>
            <a:r>
              <a:rPr lang="fr-FR" dirty="0"/>
              <a:t>^ ou ** représente la puissance</a:t>
            </a:r>
          </a:p>
          <a:p>
            <a:pPr lvl="1"/>
            <a:r>
              <a:rPr lang="fr-FR" dirty="0"/>
              <a:t>%% représente le reste de la division entière</a:t>
            </a:r>
          </a:p>
          <a:p>
            <a:pPr lvl="1"/>
            <a:r>
              <a:rPr lang="fr-FR" dirty="0"/>
              <a:t>%/% représente la division entière</a:t>
            </a:r>
          </a:p>
          <a:p>
            <a:pPr lvl="1"/>
            <a:r>
              <a:rPr lang="fr-FR" dirty="0"/>
              <a:t>&amp; ou &amp;&amp; représente le ET logique</a:t>
            </a:r>
          </a:p>
          <a:p>
            <a:pPr lvl="1"/>
            <a:r>
              <a:rPr lang="fr-FR" dirty="0"/>
              <a:t>| ou || représente le OU logique</a:t>
            </a:r>
          </a:p>
          <a:p>
            <a:pPr lvl="1"/>
            <a:r>
              <a:rPr lang="fr-FR" dirty="0"/>
              <a:t>! représente le NOT logique</a:t>
            </a:r>
          </a:p>
          <a:p>
            <a:pPr lvl="1"/>
            <a:r>
              <a:rPr lang="fr-FR" dirty="0" err="1"/>
              <a:t>isTRUE</a:t>
            </a:r>
            <a:r>
              <a:rPr lang="fr-FR" dirty="0"/>
              <a:t>(x) vérifie si un booléen est vrai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 morceau de code</a:t>
            </a:r>
          </a:p>
          <a:p>
            <a:pPr lvl="1"/>
            <a:r>
              <a:rPr lang="fr-FR" dirty="0"/>
              <a:t>Utilisé pour la visibilité des variables</a:t>
            </a:r>
          </a:p>
          <a:p>
            <a:pPr lvl="1"/>
            <a:r>
              <a:rPr lang="fr-FR" dirty="0"/>
              <a:t>{} en R et C</a:t>
            </a:r>
          </a:p>
          <a:p>
            <a:r>
              <a:rPr lang="fr-FR" dirty="0"/>
              <a:t>R possèdes des blocs comme C</a:t>
            </a:r>
          </a:p>
          <a:p>
            <a:r>
              <a:rPr lang="fr-FR" dirty="0"/>
              <a:t>La règle de visibilité des variables est la même qu'en C</a:t>
            </a:r>
          </a:p>
          <a:p>
            <a:pPr lvl="1"/>
            <a:r>
              <a:rPr lang="fr-FR" dirty="0"/>
              <a:t>Une variable est visible dans son bloc et ses sous blocs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if(condition) instructions</a:t>
            </a:r>
          </a:p>
          <a:p>
            <a:pPr lvl="1"/>
            <a:r>
              <a:rPr lang="fr-FR" dirty="0"/>
              <a:t>est la syntaxe permettant de calculer les instructions uniquement si la condition est vraie</a:t>
            </a:r>
          </a:p>
          <a:p>
            <a:pPr lvl="1"/>
            <a:r>
              <a:rPr lang="fr-FR" dirty="0"/>
              <a:t>Attention l'opérateur de comparaison est ==</a:t>
            </a:r>
          </a:p>
          <a:p>
            <a:r>
              <a:rPr lang="fr-FR" dirty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 == 0) y&lt;-x*log(x)</a:t>
            </a:r>
          </a:p>
          <a:p>
            <a:r>
              <a:rPr lang="fr-FR" dirty="0"/>
              <a:t>Exemple avec bloc</a:t>
            </a:r>
          </a:p>
          <a:p>
            <a:pPr marL="457200" lvl="1" indent="0">
              <a:buNone/>
            </a:pPr>
            <a:r>
              <a:rPr lang="en-US" dirty="0"/>
              <a:t>if (x == 0) {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s-ES" dirty="0"/>
              <a:t>y&lt;-x*log(x)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3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if(condition) A  </a:t>
            </a:r>
            <a:r>
              <a:rPr lang="fr-FR" dirty="0" err="1"/>
              <a:t>else</a:t>
            </a:r>
            <a:r>
              <a:rPr lang="fr-FR" dirty="0"/>
              <a:t>  B </a:t>
            </a:r>
          </a:p>
          <a:p>
            <a:pPr lvl="1"/>
            <a:r>
              <a:rPr lang="fr-FR" dirty="0"/>
              <a:t>calcule les instructions A si la condition est vraie et les instructions B sinon</a:t>
            </a:r>
          </a:p>
          <a:p>
            <a:r>
              <a:rPr lang="fr-FR" dirty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(x&gt;0) y=x*log(x) </a:t>
            </a:r>
            <a:r>
              <a:rPr lang="es-ES" dirty="0" err="1"/>
              <a:t>else</a:t>
            </a:r>
            <a:r>
              <a:rPr lang="es-ES" dirty="0"/>
              <a:t> y=0</a:t>
            </a:r>
          </a:p>
          <a:p>
            <a:r>
              <a:rPr lang="fr-FR" dirty="0"/>
              <a:t>Exemple avec bloc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(x&gt;0) {</a:t>
            </a:r>
          </a:p>
          <a:p>
            <a:pPr marL="914400" lvl="2" indent="0">
              <a:buNone/>
            </a:pPr>
            <a:r>
              <a:rPr lang="es-ES" sz="2400"/>
              <a:t>y=x*log(x)</a:t>
            </a:r>
          </a:p>
          <a:p>
            <a:pPr marL="914400" lvl="2" indent="0">
              <a:buNone/>
            </a:pPr>
            <a:r>
              <a:rPr lang="es-ES" sz="2400"/>
              <a:t>} </a:t>
            </a:r>
            <a:r>
              <a:rPr lang="es-ES" sz="2400" dirty="0" err="1"/>
              <a:t>else</a:t>
            </a:r>
            <a:r>
              <a:rPr lang="es-ES" sz="2400" dirty="0"/>
              <a:t> {</a:t>
            </a:r>
          </a:p>
          <a:p>
            <a:pPr marL="914400" lvl="2" indent="0">
              <a:buNone/>
            </a:pPr>
            <a:r>
              <a:rPr lang="es-ES" sz="2400" dirty="0"/>
              <a:t> y=0</a:t>
            </a:r>
          </a:p>
          <a:p>
            <a:pPr marL="914400" lvl="2" indent="0">
              <a:buNone/>
            </a:pPr>
            <a:r>
              <a:rPr lang="es-ES" sz="2400" dirty="0"/>
              <a:t>}</a:t>
            </a:r>
            <a:r>
              <a:rPr lang="es-ES" dirty="0"/>
              <a:t>	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2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/>
          </a:p>
          <a:p>
            <a:pPr eaLnBrk="1" hangingPunct="1">
              <a:buFontTx/>
              <a:buNone/>
            </a:pPr>
            <a:r>
              <a:rPr lang="en-US" altLang="fr-FR" sz="200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1659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while (condition) {</a:t>
            </a:r>
            <a:r>
              <a:rPr lang="en-US" altLang="fr-FR" dirty="0" err="1"/>
              <a:t>commandes</a:t>
            </a:r>
            <a:r>
              <a:rPr lang="en-US" altLang="fr-FR" dirty="0"/>
              <a:t>}</a:t>
            </a:r>
          </a:p>
          <a:p>
            <a:pPr eaLnBrk="1" hangingPunct="1"/>
            <a:r>
              <a:rPr lang="en-US" altLang="fr-FR" dirty="0" err="1"/>
              <a:t>Exemple</a:t>
            </a:r>
            <a:endParaRPr lang="en-US" altLang="fr-FR" dirty="0"/>
          </a:p>
          <a:p>
            <a:pPr marL="457200" lvl="1" indent="0" eaLnBrk="1" hangingPunct="1">
              <a:buNone/>
            </a:pPr>
            <a:r>
              <a:rPr lang="en-US" altLang="fr-FR" dirty="0"/>
              <a:t>while (</a:t>
            </a:r>
            <a:r>
              <a:rPr lang="en-US" altLang="fr-FR" dirty="0" err="1"/>
              <a:t>i</a:t>
            </a:r>
            <a:r>
              <a:rPr lang="en-US" altLang="fr-FR" dirty="0"/>
              <a:t>&lt;10) {</a:t>
            </a:r>
          </a:p>
          <a:p>
            <a:pPr marL="457200" lvl="1" indent="0" eaLnBrk="1" hangingPunct="1">
              <a:buNone/>
            </a:pPr>
            <a:r>
              <a:rPr lang="en-US" altLang="fr-FR" dirty="0"/>
              <a:t>	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fr-FR" dirty="0"/>
              <a:t>	</a:t>
            </a:r>
            <a:r>
              <a:rPr lang="en-US" altLang="fr-FR" dirty="0" err="1"/>
              <a:t>i</a:t>
            </a:r>
            <a:r>
              <a:rPr lang="en-US" altLang="fr-FR" dirty="0"/>
              <a:t>=i+1</a:t>
            </a:r>
          </a:p>
          <a:p>
            <a:pPr marL="457200" lvl="1" indent="0" eaLnBrk="1" hangingPunct="1">
              <a:buNone/>
            </a:pPr>
            <a:r>
              <a:rPr lang="en-US" altLang="fr-FR" dirty="0"/>
              <a:t>}</a:t>
            </a:r>
          </a:p>
          <a:p>
            <a:pPr eaLnBrk="1" hangingPunct="1"/>
            <a:r>
              <a:rPr lang="en-US" altLang="fr-FR" dirty="0"/>
              <a:t>Alternative</a:t>
            </a:r>
          </a:p>
          <a:p>
            <a:pPr eaLnBrk="1" hangingPunct="1"/>
            <a:r>
              <a:rPr lang="en-US" altLang="fr-FR" dirty="0"/>
              <a:t>La </a:t>
            </a:r>
            <a:r>
              <a:rPr lang="en-US" altLang="fr-FR" dirty="0" err="1"/>
              <a:t>commande</a:t>
            </a:r>
            <a:r>
              <a:rPr lang="en-US" altLang="fr-FR" dirty="0"/>
              <a:t> repeat</a:t>
            </a:r>
          </a:p>
          <a:p>
            <a:pPr lvl="1" eaLnBrk="1" hangingPunct="1"/>
            <a:r>
              <a:rPr lang="en-US" dirty="0"/>
              <a:t>repeat {</a:t>
            </a:r>
            <a:r>
              <a:rPr lang="en-US" dirty="0" err="1"/>
              <a:t>commandes</a:t>
            </a:r>
            <a:r>
              <a:rPr lang="en-US" dirty="0"/>
              <a:t> ; if (condition) break }</a:t>
            </a:r>
          </a:p>
          <a:p>
            <a:pPr lvl="1" eaLnBrk="1" hangingPunct="1"/>
            <a:endParaRPr lang="en-US" altLang="fr-FR" dirty="0"/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9795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for (var in </a:t>
            </a:r>
            <a:r>
              <a:rPr lang="fr-FR" dirty="0" err="1"/>
              <a:t>seq</a:t>
            </a:r>
            <a:r>
              <a:rPr lang="fr-FR" dirty="0"/>
              <a:t>) {commandes}</a:t>
            </a:r>
            <a:endParaRPr lang="en-US" dirty="0"/>
          </a:p>
          <a:p>
            <a:pPr lvl="1" eaLnBrk="1" hangingPunct="1"/>
            <a:r>
              <a:rPr lang="en-US" altLang="fr-FR" dirty="0" err="1"/>
              <a:t>seq</a:t>
            </a:r>
            <a:r>
              <a:rPr lang="en-US" altLang="fr-FR" dirty="0"/>
              <a:t> </a:t>
            </a:r>
            <a:r>
              <a:rPr lang="en-US" altLang="fr-FR" dirty="0" err="1"/>
              <a:t>peut</a:t>
            </a:r>
            <a:r>
              <a:rPr lang="en-US" altLang="fr-FR" dirty="0"/>
              <a:t> </a:t>
            </a:r>
            <a:r>
              <a:rPr lang="en-US" altLang="fr-FR" dirty="0" err="1"/>
              <a:t>être</a:t>
            </a:r>
            <a:r>
              <a:rPr lang="en-US" altLang="fr-FR" dirty="0"/>
              <a:t> de </a:t>
            </a:r>
            <a:r>
              <a:rPr lang="en-US" altLang="fr-FR" dirty="0" err="1"/>
              <a:t>plusieurs</a:t>
            </a:r>
            <a:r>
              <a:rPr lang="en-US" altLang="fr-FR" dirty="0"/>
              <a:t> types encore non </a:t>
            </a:r>
            <a:r>
              <a:rPr lang="en-US" altLang="fr-FR" dirty="0" err="1"/>
              <a:t>vus</a:t>
            </a:r>
            <a:endParaRPr lang="en-US" altLang="fr-FR" dirty="0"/>
          </a:p>
          <a:p>
            <a:pPr lvl="1" eaLnBrk="1" hangingPunct="1"/>
            <a:r>
              <a:rPr lang="en-US" altLang="fr-FR" dirty="0"/>
              <a:t>pour </a:t>
            </a:r>
            <a:r>
              <a:rPr lang="en-US" altLang="fr-FR" dirty="0" err="1"/>
              <a:t>l'instant</a:t>
            </a:r>
            <a:r>
              <a:rPr lang="en-US" altLang="fr-FR" dirty="0"/>
              <a:t> </a:t>
            </a:r>
            <a:r>
              <a:rPr lang="en-US" altLang="fr-FR" dirty="0" err="1"/>
              <a:t>seq</a:t>
            </a:r>
            <a:r>
              <a:rPr lang="en-US" altLang="fr-FR" dirty="0"/>
              <a:t> = </a:t>
            </a:r>
            <a:r>
              <a:rPr lang="en-US" altLang="fr-FR" dirty="0" err="1"/>
              <a:t>min:max</a:t>
            </a:r>
            <a:endParaRPr lang="en-US" altLang="fr-FR" dirty="0"/>
          </a:p>
          <a:p>
            <a:pPr eaLnBrk="1" hangingPunct="1"/>
            <a:r>
              <a:rPr lang="en-US" altLang="fr-FR" dirty="0" err="1"/>
              <a:t>Exemple</a:t>
            </a:r>
            <a:endParaRPr lang="en-US" altLang="fr-FR" dirty="0"/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77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514</Words>
  <Application>Microsoft Office PowerPoint</Application>
  <PresentationFormat>Affichage à l'écran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opérateurs</vt:lpstr>
      <vt:lpstr>Blocs</vt:lpstr>
      <vt:lpstr>Conditions</vt:lpstr>
      <vt:lpstr>else</vt:lpstr>
      <vt:lpstr>Blocs</vt:lpstr>
      <vt:lpstr>Grouping Indentation</vt:lpstr>
      <vt:lpstr>Boucle</vt:lpstr>
      <vt:lpstr>for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2024-11-07T09:21:56Z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