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64" r:id="rId2"/>
    <p:sldId id="266" r:id="rId3"/>
    <p:sldId id="312" r:id="rId4"/>
    <p:sldId id="313" r:id="rId5"/>
    <p:sldId id="321" r:id="rId6"/>
    <p:sldId id="314" r:id="rId7"/>
    <p:sldId id="316" r:id="rId8"/>
    <p:sldId id="317" r:id="rId9"/>
    <p:sldId id="267" r:id="rId10"/>
    <p:sldId id="268" r:id="rId11"/>
    <p:sldId id="269" r:id="rId12"/>
    <p:sldId id="270" r:id="rId13"/>
    <p:sldId id="272" r:id="rId14"/>
    <p:sldId id="274" r:id="rId15"/>
    <p:sldId id="275"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11" r:id="rId35"/>
    <p:sldId id="318" r:id="rId36"/>
    <p:sldId id="319" r:id="rId37"/>
    <p:sldId id="320" r:id="rId3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R</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12</a:t>
            </a:r>
          </a:p>
          <a:p>
            <a:pPr eaLnBrk="1" hangingPunct="1"/>
            <a:r>
              <a:rPr lang="fr-FR" altLang="fr-FR" dirty="0"/>
              <a:t>Machine Learning</a:t>
            </a:r>
          </a:p>
          <a:p>
            <a:pPr eaLnBrk="1" hangingPunct="1"/>
            <a:r>
              <a:rPr lang="fr-FR" altLang="fr-FR" dirty="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But</a:t>
            </a:r>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et en data science plus généralement, l'objectif est de trouver un modèle du phénomène à l'origine des données</a:t>
            </a:r>
          </a:p>
          <a:p>
            <a:r>
              <a:rPr lang="fr-FR" dirty="0"/>
              <a:t>C'est à dire qu'on considère que chaque donnée observée est l'expression d'une variable aléatoire générée par une distribution de probabilité</a:t>
            </a:r>
          </a:p>
          <a:p>
            <a:pPr lvl="1"/>
            <a:r>
              <a:rPr lang="fr-FR"/>
              <a:t>Par exemple les sondages</a:t>
            </a:r>
            <a:endParaRPr lang="fr-FR" dirty="0"/>
          </a:p>
        </p:txBody>
      </p:sp>
    </p:spTree>
    <p:extLst>
      <p:ext uri="{BB962C8B-B14F-4D97-AF65-F5344CB8AC3E}">
        <p14:creationId xmlns:p14="http://schemas.microsoft.com/office/powerpoint/2010/main" val="135795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p:txBody>
          <a:bodyPr/>
          <a:lstStyle/>
          <a:p>
            <a:r>
              <a:rPr lang="fr-FR" dirty="0"/>
              <a:t>Imaginez que vous voulez savoir si vous payez trop cher votre loyer</a:t>
            </a:r>
          </a:p>
          <a:p>
            <a:r>
              <a:rPr lang="fr-FR" dirty="0"/>
              <a:t>Vous 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89786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Graphique</a:t>
            </a:r>
          </a:p>
        </p:txBody>
      </p:sp>
      <p:sp>
        <p:nvSpPr>
          <p:cNvPr id="3" name="Espace réservé du contenu 2"/>
          <p:cNvSpPr>
            <a:spLocks noGrp="1"/>
          </p:cNvSpPr>
          <p:nvPr>
            <p:ph idx="1"/>
          </p:nvPr>
        </p:nvSpPr>
        <p:spPr/>
        <p:txBody>
          <a:bodyPr/>
          <a:lstStyle/>
          <a:p>
            <a:r>
              <a:rPr lang="fr-FR" dirty="0"/>
              <a:t>Surface / Loyer</a:t>
            </a:r>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7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Régression linéaire</a:t>
            </a:r>
          </a:p>
        </p:txBody>
      </p:sp>
      <p:sp>
        <p:nvSpPr>
          <p:cNvPr id="3" name="Espace réservé du contenu 2"/>
          <p:cNvSpPr>
            <a:spLocks noGrp="1"/>
          </p:cNvSpPr>
          <p:nvPr>
            <p:ph idx="1"/>
          </p:nvPr>
        </p:nvSpPr>
        <p:spPr/>
        <p:txBody>
          <a:bodyPr/>
          <a:lstStyle/>
          <a:p>
            <a:r>
              <a:rPr lang="fr-FR" dirty="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3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Classification</a:t>
            </a:r>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programme</a:t>
            </a:r>
          </a:p>
          <a:p>
            <a:pPr lvl="1"/>
            <a:r>
              <a:rPr lang="fr-FR" dirty="0"/>
              <a:t>Est-ce une valeur continue (un nombre)</a:t>
            </a:r>
          </a:p>
          <a:p>
            <a:pPr lvl="1"/>
            <a:r>
              <a:rPr lang="fr-FR" dirty="0"/>
              <a:t>ou bien une valeur discrète (une catégorie) ?</a:t>
            </a:r>
          </a:p>
          <a:p>
            <a:r>
              <a:rPr lang="fr-FR" dirty="0"/>
              <a:t>Le 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24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Trouver le bon modèle</a:t>
            </a:r>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qui colle le mieux aux données d'exemple</a:t>
            </a:r>
          </a:p>
          <a:p>
            <a:r>
              <a:rPr lang="fr-FR" dirty="0"/>
              <a:t>Le machine </a:t>
            </a:r>
            <a:r>
              <a:rPr lang="fr-FR" dirty="0" err="1"/>
              <a:t>learning</a:t>
            </a:r>
            <a:r>
              <a:rPr lang="fr-FR" dirty="0"/>
              <a:t> en particulier intervient pour trouver ce modèle de manière automatisée</a:t>
            </a:r>
          </a:p>
          <a:p>
            <a:r>
              <a:rPr lang="fr-FR" dirty="0"/>
              <a:t>Problème du quartet d’</a:t>
            </a:r>
            <a:r>
              <a:rPr lang="fr-FR" dirty="0" err="1"/>
              <a:t>Ascombe</a:t>
            </a:r>
            <a:endParaRPr lang="fr-FR" dirty="0"/>
          </a:p>
        </p:txBody>
      </p:sp>
    </p:spTree>
    <p:extLst>
      <p:ext uri="{BB962C8B-B14F-4D97-AF65-F5344CB8AC3E}">
        <p14:creationId xmlns:p14="http://schemas.microsoft.com/office/powerpoint/2010/main" val="22705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a:t>etc</a:t>
            </a:r>
            <a:r>
              <a:rPr lang="fr-FR" dirty="0"/>
              <a:t>)</a:t>
            </a:r>
          </a:p>
          <a:p>
            <a:r>
              <a:rPr lang="fr-FR" dirty="0"/>
              <a:t>L’être humain est quasiment incapable d’écrire l’algorithme</a:t>
            </a:r>
          </a:p>
          <a:p>
            <a:r>
              <a:rPr lang="fr-FR" dirty="0"/>
              <a:t>Pour cela, il va d'abord falloir lui entrer un jeu de données d'exemples afin qu'il puisse s'entraîner et s'améliorer, d'où le mot apprentissage</a:t>
            </a:r>
          </a:p>
          <a:p>
            <a:r>
              <a:rPr lang="fr-FR" dirty="0"/>
              <a:t>Ce jeu de données s'appelle le training set</a:t>
            </a:r>
          </a:p>
          <a:p>
            <a:endParaRPr lang="fr-FR" dirty="0"/>
          </a:p>
        </p:txBody>
      </p:sp>
    </p:spTree>
    <p:extLst>
      <p:ext uri="{BB962C8B-B14F-4D97-AF65-F5344CB8AC3E}">
        <p14:creationId xmlns:p14="http://schemas.microsoft.com/office/powerpoint/2010/main" val="194985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pic>
        <p:nvPicPr>
          <p:cNvPr id="6146" name="Picture 2" descr="Un exemple de jeu de données classique (appelé CIFAR-10) qui permet d'entraîner un modèle de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716" y="1156209"/>
            <a:ext cx="6697627" cy="517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6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7170" name="Picture 2" descr="Un détail de des deux phases du process de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268760"/>
            <a:ext cx="6902073" cy="467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57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Notre travail</a:t>
            </a:r>
          </a:p>
        </p:txBody>
      </p:sp>
      <p:sp>
        <p:nvSpPr>
          <p:cNvPr id="3" name="Espace réservé du contenu 2"/>
          <p:cNvSpPr>
            <a:spLocks noGrp="1"/>
          </p:cNvSpPr>
          <p:nvPr>
            <p:ph idx="1"/>
          </p:nvPr>
        </p:nvSpPr>
        <p:spPr/>
        <p:txBody>
          <a:bodyPr/>
          <a:lstStyle/>
          <a:p>
            <a:r>
              <a:rPr lang="fr-FR" dirty="0"/>
              <a:t>Le travail du data </a:t>
            </a:r>
            <a:r>
              <a:rPr lang="fr-FR" dirty="0" err="1"/>
              <a:t>scientist</a:t>
            </a:r>
            <a:r>
              <a:rPr lang="fr-FR" dirty="0"/>
              <a:t> en machine </a:t>
            </a:r>
            <a:r>
              <a:rPr lang="fr-FR" dirty="0" err="1"/>
              <a:t>learning</a:t>
            </a:r>
            <a:r>
              <a:rPr lang="fr-FR" dirty="0"/>
              <a:t> consiste à sélectionner les bonnes données test, choisir et entraîner le bon algorithme en vérifiant grâce à l'analyse d'erreurs que le modèle devient de plus en plus performant et robuste</a:t>
            </a:r>
          </a:p>
          <a:p>
            <a:r>
              <a:rPr lang="fr-FR" dirty="0"/>
              <a:t>Si les performances s'améliorent lorsqu'on lui fourni les données d'entraînement, on dit alors que la machine "apprend".</a:t>
            </a:r>
          </a:p>
          <a:p>
            <a:r>
              <a:rPr lang="fr-FR" dirty="0"/>
              <a:t>Le data </a:t>
            </a:r>
            <a:r>
              <a:rPr lang="fr-FR" dirty="0" err="1"/>
              <a:t>scientist</a:t>
            </a:r>
            <a:r>
              <a:rPr lang="fr-FR" dirty="0"/>
              <a:t> peut ensuite déployer le modèle afin qu'il traite de nouvelles données, pour accomplir la tâche (prédiction</a:t>
            </a:r>
            <a:r>
              <a:rPr lang="fr-FR"/>
              <a:t>, décision, ...).</a:t>
            </a:r>
            <a:endParaRPr lang="fr-FR" dirty="0"/>
          </a:p>
        </p:txBody>
      </p:sp>
    </p:spTree>
    <p:extLst>
      <p:ext uri="{BB962C8B-B14F-4D97-AF65-F5344CB8AC3E}">
        <p14:creationId xmlns:p14="http://schemas.microsoft.com/office/powerpoint/2010/main" val="179351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19" y="1340768"/>
            <a:ext cx="8376865" cy="418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15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L'algorithme d'apprentissage</a:t>
            </a:r>
          </a:p>
        </p:txBody>
      </p:sp>
      <p:sp>
        <p:nvSpPr>
          <p:cNvPr id="3" name="Espace réservé du contenu 2"/>
          <p:cNvSpPr>
            <a:spLocks noGrp="1"/>
          </p:cNvSpPr>
          <p:nvPr>
            <p:ph idx="1"/>
          </p:nvPr>
        </p:nvSpPr>
        <p:spPr/>
        <p:txBody>
          <a:bodyPr/>
          <a:lstStyle/>
          <a:p>
            <a:r>
              <a:rPr lang="fr-FR" dirty="0"/>
              <a:t>L'algorithme d'apprentissage constitue la méthode avec laquelle le modèle statistique va se paramétrer à partir des données d'exemple</a:t>
            </a:r>
          </a:p>
          <a:p>
            <a:pPr lvl="1"/>
            <a:r>
              <a:rPr lang="fr-FR" dirty="0"/>
              <a:t>Il existe de nombreux algorithmes différents !</a:t>
            </a:r>
          </a:p>
          <a:p>
            <a:pPr lvl="1"/>
            <a:r>
              <a:rPr lang="fr-FR" dirty="0"/>
              <a:t>On choisira un type d'algorithme particulier en fonction du type de tâche que l'on souhaite accomplir et du type de données dont on dispose</a:t>
            </a:r>
          </a:p>
        </p:txBody>
      </p:sp>
    </p:spTree>
    <p:extLst>
      <p:ext uri="{BB962C8B-B14F-4D97-AF65-F5344CB8AC3E}">
        <p14:creationId xmlns:p14="http://schemas.microsoft.com/office/powerpoint/2010/main" val="3964307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Exemples</a:t>
            </a:r>
          </a:p>
        </p:txBody>
      </p:sp>
      <p:sp>
        <p:nvSpPr>
          <p:cNvPr id="3" name="Espace réservé du contenu 2"/>
          <p:cNvSpPr>
            <a:spLocks noGrp="1"/>
          </p:cNvSpPr>
          <p:nvPr>
            <p:ph idx="1"/>
          </p:nvPr>
        </p:nvSpPr>
        <p:spPr/>
        <p:txBody>
          <a:bodyPr/>
          <a:lstStyle/>
          <a:p>
            <a:r>
              <a:rPr lang="fr-FR" dirty="0"/>
              <a:t>Quelques exemples d'algorithmes de machine </a:t>
            </a:r>
            <a:r>
              <a:rPr lang="fr-FR" dirty="0" err="1"/>
              <a:t>learning</a:t>
            </a:r>
            <a:r>
              <a:rPr lang="fr-FR" dirty="0"/>
              <a:t>, dont vous avez peut-être déjà entendu parler :</a:t>
            </a:r>
          </a:p>
          <a:p>
            <a:pPr lvl="1"/>
            <a:r>
              <a:rPr lang="fr-FR" dirty="0"/>
              <a:t>La régression linéaire</a:t>
            </a:r>
          </a:p>
          <a:p>
            <a:pPr lvl="1"/>
            <a:r>
              <a:rPr lang="fr-FR" dirty="0" err="1"/>
              <a:t>K-nn</a:t>
            </a:r>
            <a:endParaRPr lang="fr-FR" dirty="0"/>
          </a:p>
          <a:p>
            <a:pPr lvl="1"/>
            <a:r>
              <a:rPr lang="fr-FR" dirty="0"/>
              <a:t>Les Support </a:t>
            </a:r>
            <a:r>
              <a:rPr lang="fr-FR" dirty="0" err="1"/>
              <a:t>Vector</a:t>
            </a:r>
            <a:r>
              <a:rPr lang="fr-FR" dirty="0"/>
              <a:t> Machine (SVM)</a:t>
            </a:r>
          </a:p>
          <a:p>
            <a:pPr lvl="1"/>
            <a:r>
              <a:rPr lang="fr-FR" dirty="0"/>
              <a:t>Les réseaux de neurones</a:t>
            </a:r>
          </a:p>
          <a:p>
            <a:pPr lvl="1"/>
            <a:r>
              <a:rPr lang="fr-FR" dirty="0"/>
              <a:t>Les </a:t>
            </a:r>
            <a:r>
              <a:rPr lang="fr-FR" dirty="0" err="1"/>
              <a:t>random</a:t>
            </a:r>
            <a:r>
              <a:rPr lang="fr-FR" dirty="0"/>
              <a:t> </a:t>
            </a:r>
            <a:r>
              <a:rPr lang="fr-FR" dirty="0" err="1"/>
              <a:t>forests</a:t>
            </a:r>
            <a:endParaRPr lang="fr-FR" dirty="0"/>
          </a:p>
          <a:p>
            <a:pPr lvl="1"/>
            <a:r>
              <a:rPr lang="fr-FR" dirty="0"/>
              <a:t>etc.</a:t>
            </a:r>
          </a:p>
        </p:txBody>
      </p:sp>
    </p:spTree>
    <p:extLst>
      <p:ext uri="{BB962C8B-B14F-4D97-AF65-F5344CB8AC3E}">
        <p14:creationId xmlns:p14="http://schemas.microsoft.com/office/powerpoint/2010/main" val="3598608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Mesure de performance</a:t>
            </a:r>
          </a:p>
        </p:txBody>
      </p:sp>
      <p:sp>
        <p:nvSpPr>
          <p:cNvPr id="3" name="Espace réservé du contenu 2"/>
          <p:cNvSpPr>
            <a:spLocks noGrp="1"/>
          </p:cNvSpPr>
          <p:nvPr>
            <p:ph idx="1"/>
          </p:nvPr>
        </p:nvSpPr>
        <p:spPr/>
        <p:txBody>
          <a:bodyPr/>
          <a:lstStyle/>
          <a:p>
            <a:r>
              <a:rPr lang="fr-FR" dirty="0"/>
              <a:t>Mesurer les performances fait partie intégrante du travail de modélisation. Il faut en général déterminer une mesure principale, souvent spécifique à la tâche à accomplir</a:t>
            </a:r>
          </a:p>
          <a:p>
            <a:endParaRPr lang="fr-FR" dirty="0"/>
          </a:p>
        </p:txBody>
      </p:sp>
    </p:spTree>
    <p:extLst>
      <p:ext uri="{BB962C8B-B14F-4D97-AF65-F5344CB8AC3E}">
        <p14:creationId xmlns:p14="http://schemas.microsoft.com/office/powerpoint/2010/main" val="2082360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p:txBody>
          <a:bodyPr/>
          <a:lstStyle/>
          <a:p>
            <a:r>
              <a:rPr lang="fr-FR" sz="2400" dirty="0"/>
              <a:t>Imaginez que vous voulez créer un algorithme de détection de fraudes bancaires</a:t>
            </a:r>
          </a:p>
          <a:p>
            <a:pPr lvl="1"/>
            <a:r>
              <a:rPr lang="fr-FR" sz="2000" dirty="0"/>
              <a:t>Vous voulez mesurer à quel point votre programme est performant</a:t>
            </a:r>
          </a:p>
          <a:p>
            <a:r>
              <a:rPr lang="fr-FR" sz="2400" dirty="0"/>
              <a:t>Une manière de faire serait de mesurer la proportion totale de transaction détectées comme fraude</a:t>
            </a:r>
          </a:p>
          <a:p>
            <a:pPr lvl="1"/>
            <a:r>
              <a:rPr lang="fr-FR" sz="2000" dirty="0"/>
              <a:t>Cependant, on compte ici les transactions qui ne sont pas des fraudes et qui ont quand même été notées comme en étant (appelé "faux positifs")</a:t>
            </a:r>
          </a:p>
          <a:p>
            <a:pPr lvl="1"/>
            <a:r>
              <a:rPr lang="fr-FR" sz="2000" dirty="0"/>
              <a:t>Donc, avec ce genre de métriques, on est pas exigeant sur ce type d'erreur que produit notre algorithme</a:t>
            </a:r>
          </a:p>
          <a:p>
            <a:r>
              <a:rPr lang="fr-FR" sz="2400" dirty="0"/>
              <a:t>Il faut peut être, utiliser une autre métrique plus pertinente. Par exemple, la précision qui est la proportion de "vraies fraudes" détectées par rapport au total de transactions </a:t>
            </a:r>
            <a:r>
              <a:rPr lang="fr-FR" sz="2400" dirty="0" err="1"/>
              <a:t>flagées</a:t>
            </a:r>
            <a:r>
              <a:rPr lang="fr-FR" sz="2400" dirty="0"/>
              <a:t> comme fraudes</a:t>
            </a:r>
          </a:p>
        </p:txBody>
      </p:sp>
    </p:spTree>
    <p:extLst>
      <p:ext uri="{BB962C8B-B14F-4D97-AF65-F5344CB8AC3E}">
        <p14:creationId xmlns:p14="http://schemas.microsoft.com/office/powerpoint/2010/main" val="3364646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Autre exemple</a:t>
            </a:r>
          </a:p>
        </p:txBody>
      </p:sp>
      <p:sp>
        <p:nvSpPr>
          <p:cNvPr id="3" name="Espace réservé du contenu 2"/>
          <p:cNvSpPr>
            <a:spLocks noGrp="1"/>
          </p:cNvSpPr>
          <p:nvPr>
            <p:ph idx="1"/>
          </p:nvPr>
        </p:nvSpPr>
        <p:spPr/>
        <p:txBody>
          <a:bodyPr/>
          <a:lstStyle/>
          <a:p>
            <a:r>
              <a:rPr lang="fr-FR" dirty="0"/>
              <a:t>Dans la détection de maladie comme la méningite le nombre de faux positif n’est pas très important</a:t>
            </a:r>
          </a:p>
          <a:p>
            <a:r>
              <a:rPr lang="fr-FR" dirty="0"/>
              <a:t>Alors que le nombre de faux négatif est potentiellement mortel</a:t>
            </a:r>
          </a:p>
        </p:txBody>
      </p:sp>
    </p:spTree>
    <p:extLst>
      <p:ext uri="{BB962C8B-B14F-4D97-AF65-F5344CB8AC3E}">
        <p14:creationId xmlns:p14="http://schemas.microsoft.com/office/powerpoint/2010/main" val="3857640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 de la recommandation</a:t>
            </a:r>
          </a:p>
        </p:txBody>
      </p:sp>
      <p:sp>
        <p:nvSpPr>
          <p:cNvPr id="3" name="Espace réservé du contenu 2"/>
          <p:cNvSpPr>
            <a:spLocks noGrp="1"/>
          </p:cNvSpPr>
          <p:nvPr>
            <p:ph idx="1"/>
          </p:nvPr>
        </p:nvSpPr>
        <p:spPr/>
        <p:txBody>
          <a:bodyPr/>
          <a:lstStyle/>
          <a:p>
            <a:r>
              <a:rPr lang="fr-FR" sz="2400" dirty="0"/>
              <a:t>La recommandation est une problématique qui revient très souvent pour les data </a:t>
            </a:r>
            <a:r>
              <a:rPr lang="fr-FR" sz="2400" dirty="0" err="1"/>
              <a:t>scientists</a:t>
            </a:r>
            <a:endParaRPr lang="fr-FR" sz="2400" dirty="0"/>
          </a:p>
          <a:p>
            <a:r>
              <a:rPr lang="fr-FR" sz="2400" dirty="0"/>
              <a:t>Suggérer d'autres produits à acheter sur Amazon, des films à regarder sur </a:t>
            </a:r>
            <a:r>
              <a:rPr lang="fr-FR" sz="2400" dirty="0" err="1"/>
              <a:t>Netflix</a:t>
            </a:r>
            <a:r>
              <a:rPr lang="fr-FR" sz="2400" dirty="0"/>
              <a:t>, des musiques à écouter sur </a:t>
            </a:r>
            <a:r>
              <a:rPr lang="fr-FR" sz="2400" dirty="0" err="1"/>
              <a:t>Spotify</a:t>
            </a:r>
            <a:r>
              <a:rPr lang="fr-FR" sz="2400" dirty="0"/>
              <a:t>, </a:t>
            </a:r>
            <a:r>
              <a:rPr lang="fr-FR" sz="2400" dirty="0" err="1"/>
              <a:t>etc</a:t>
            </a:r>
            <a:endParaRPr lang="fr-FR" sz="2400" dirty="0"/>
          </a:p>
          <a:p>
            <a:pPr lvl="1"/>
            <a:r>
              <a:rPr lang="fr-FR" sz="2000" dirty="0"/>
              <a:t>La recommandation </a:t>
            </a:r>
            <a:r>
              <a:rPr lang="fr-FR" sz="2000" dirty="0" err="1"/>
              <a:t>Spotify</a:t>
            </a:r>
            <a:r>
              <a:rPr lang="fr-FR" sz="2000" dirty="0"/>
              <a:t> est en Python</a:t>
            </a:r>
          </a:p>
          <a:p>
            <a:r>
              <a:rPr lang="fr-FR" sz="2400" dirty="0"/>
              <a:t>Mais du coup c'est de la classification ? de la régression ? supervisé ? non-supervisé ?</a:t>
            </a:r>
          </a:p>
          <a:p>
            <a:r>
              <a:rPr lang="fr-FR" sz="2400" dirty="0"/>
              <a:t> Une technique largement répandue est le "collaborative </a:t>
            </a:r>
            <a:r>
              <a:rPr lang="fr-FR" sz="2400" dirty="0" err="1"/>
              <a:t>filtering</a:t>
            </a:r>
            <a:r>
              <a:rPr lang="fr-FR" sz="2400" dirty="0"/>
              <a:t>", qui se base sur des similarités</a:t>
            </a:r>
          </a:p>
          <a:p>
            <a:pPr lvl="1"/>
            <a:r>
              <a:rPr lang="fr-FR" sz="2000" dirty="0"/>
              <a:t>c'est un problème non-supervisé</a:t>
            </a:r>
          </a:p>
        </p:txBody>
      </p:sp>
    </p:spTree>
    <p:extLst>
      <p:ext uri="{BB962C8B-B14F-4D97-AF65-F5344CB8AC3E}">
        <p14:creationId xmlns:p14="http://schemas.microsoft.com/office/powerpoint/2010/main" val="2018984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 va répondre le client ?</a:t>
            </a:r>
          </a:p>
        </p:txBody>
      </p:sp>
      <p:sp>
        <p:nvSpPr>
          <p:cNvPr id="3" name="Espace réservé du contenu 2"/>
          <p:cNvSpPr>
            <a:spLocks noGrp="1"/>
          </p:cNvSpPr>
          <p:nvPr>
            <p:ph idx="1"/>
          </p:nvPr>
        </p:nvSpPr>
        <p:spPr/>
        <p:txBody>
          <a:bodyPr/>
          <a:lstStyle/>
          <a:p>
            <a:r>
              <a:rPr lang="fr-FR" dirty="0"/>
              <a:t>Nous regardons les utilisateurs similaires</a:t>
            </a:r>
          </a:p>
        </p:txBody>
      </p:sp>
      <p:pic>
        <p:nvPicPr>
          <p:cNvPr id="2052" name="Picture 4" descr="Un système de recommandation classique : on voit que l'ensemble des visiteurs ont votés en faveur ou en défaveur de produits sur le 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412" y="2132856"/>
            <a:ext cx="42862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48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a:t>
            </a:r>
            <a:r>
              <a:rPr lang="fr-FR" dirty="0" err="1"/>
              <a:t>clustering</a:t>
            </a:r>
            <a:endParaRPr lang="fr-FR" dirty="0"/>
          </a:p>
        </p:txBody>
      </p:sp>
      <p:sp>
        <p:nvSpPr>
          <p:cNvPr id="3" name="Espace réservé du contenu 2"/>
          <p:cNvSpPr>
            <a:spLocks noGrp="1"/>
          </p:cNvSpPr>
          <p:nvPr>
            <p:ph idx="1"/>
          </p:nvPr>
        </p:nvSpPr>
        <p:spPr/>
        <p:txBody>
          <a:bodyPr/>
          <a:lstStyle/>
          <a:p>
            <a:r>
              <a:rPr lang="fr-FR" dirty="0"/>
              <a:t>Le </a:t>
            </a:r>
            <a:r>
              <a:rPr lang="fr-FR" dirty="0" err="1"/>
              <a:t>clustering</a:t>
            </a:r>
            <a:r>
              <a:rPr lang="fr-FR" dirty="0"/>
              <a:t> désigne les méthodes de regroupement automatique de données qui se ressemblent le plus en un ensemble de "nuages", appelés clusters</a:t>
            </a:r>
          </a:p>
          <a:p>
            <a:r>
              <a:rPr lang="fr-FR" dirty="0"/>
              <a:t>Un ensemble d'algorithmes non-supervisés peuvent réaliser cette tâche</a:t>
            </a:r>
          </a:p>
          <a:p>
            <a:r>
              <a:rPr lang="fr-FR" dirty="0"/>
              <a:t>Ils mesurent donc de manière automatique la similarité entre les différentes données</a:t>
            </a:r>
          </a:p>
        </p:txBody>
      </p:sp>
    </p:spTree>
    <p:extLst>
      <p:ext uri="{BB962C8B-B14F-4D97-AF65-F5344CB8AC3E}">
        <p14:creationId xmlns:p14="http://schemas.microsoft.com/office/powerpoint/2010/main" val="111473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pic>
        <p:nvPicPr>
          <p:cNvPr id="3074" name="Picture 2" descr="L'objectif du clustering est de retrouver les différents clusters de données similai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350" y="1828006"/>
            <a:ext cx="42862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3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 Free Lunch</a:t>
            </a:r>
          </a:p>
        </p:txBody>
      </p:sp>
      <p:sp>
        <p:nvSpPr>
          <p:cNvPr id="3" name="Espace réservé du contenu 2"/>
          <p:cNvSpPr>
            <a:spLocks noGrp="1"/>
          </p:cNvSpPr>
          <p:nvPr>
            <p:ph idx="1"/>
          </p:nvPr>
        </p:nvSpPr>
        <p:spPr/>
        <p:txBody>
          <a:bodyPr/>
          <a:lstStyle/>
          <a:p>
            <a:r>
              <a:rPr lang="fr-FR" dirty="0"/>
              <a:t>Le théorème du "No Free Lunch" est la raison pour laquelle on va encore avoir besoin des data </a:t>
            </a:r>
            <a:r>
              <a:rPr lang="fr-FR" dirty="0" err="1"/>
              <a:t>scientists</a:t>
            </a:r>
            <a:r>
              <a:rPr lang="fr-FR" dirty="0"/>
              <a:t> pour un bon bout de temps !</a:t>
            </a:r>
          </a:p>
          <a:p>
            <a:pPr lvl="1"/>
            <a:r>
              <a:rPr lang="fr-FR" dirty="0"/>
              <a:t>En essence, ce théorème statue qu'aucun modèle et algorithme ne fonctionne bien pour tous les problèmes</a:t>
            </a:r>
          </a:p>
          <a:p>
            <a:pPr lvl="1"/>
            <a:r>
              <a:rPr lang="fr-FR" dirty="0"/>
              <a:t>En d'autres termes, si un algorithme de machine </a:t>
            </a:r>
            <a:r>
              <a:rPr lang="fr-FR" dirty="0" err="1"/>
              <a:t>learning</a:t>
            </a:r>
            <a:r>
              <a:rPr lang="fr-FR" dirty="0"/>
              <a:t> fonctionne bien sur un type de problème particulier, ça veut dire qu'il le paiera ailleurs, et sera donc moins performant en moyenne sur le reste des problèmes. </a:t>
            </a:r>
          </a:p>
          <a:p>
            <a:pPr lvl="1"/>
            <a:r>
              <a:rPr lang="fr-FR" dirty="0"/>
              <a:t>.</a:t>
            </a:r>
          </a:p>
        </p:txBody>
      </p:sp>
    </p:spTree>
    <p:extLst>
      <p:ext uri="{BB962C8B-B14F-4D97-AF65-F5344CB8AC3E}">
        <p14:creationId xmlns:p14="http://schemas.microsoft.com/office/powerpoint/2010/main" val="75951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79638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du modèle</a:t>
            </a:r>
          </a:p>
        </p:txBody>
      </p:sp>
      <p:pic>
        <p:nvPicPr>
          <p:cNvPr id="4" name="Espace réservé du contenu 3"/>
          <p:cNvPicPr>
            <a:picLocks noGrp="1" noChangeAspect="1"/>
          </p:cNvPicPr>
          <p:nvPr>
            <p:ph idx="1"/>
          </p:nvPr>
        </p:nvPicPr>
        <p:blipFill>
          <a:blip r:embed="rId2"/>
          <a:stretch>
            <a:fillRect/>
          </a:stretch>
        </p:blipFill>
        <p:spPr>
          <a:xfrm>
            <a:off x="1338263" y="1466056"/>
            <a:ext cx="6448425" cy="4933950"/>
          </a:xfrm>
          <a:prstGeom prst="rect">
            <a:avLst/>
          </a:prstGeom>
        </p:spPr>
      </p:pic>
    </p:spTree>
    <p:extLst>
      <p:ext uri="{BB962C8B-B14F-4D97-AF65-F5344CB8AC3E}">
        <p14:creationId xmlns:p14="http://schemas.microsoft.com/office/powerpoint/2010/main" val="235002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 non modélisables</a:t>
            </a:r>
          </a:p>
        </p:txBody>
      </p:sp>
      <p:sp>
        <p:nvSpPr>
          <p:cNvPr id="3" name="Espace réservé du contenu 2"/>
          <p:cNvSpPr>
            <a:spLocks noGrp="1"/>
          </p:cNvSpPr>
          <p:nvPr>
            <p:ph idx="1"/>
          </p:nvPr>
        </p:nvSpPr>
        <p:spPr/>
        <p:txBody>
          <a:bodyPr/>
          <a:lstStyle/>
          <a:p>
            <a:r>
              <a:rPr lang="fr-FR" dirty="0"/>
              <a:t>Certains problèmes ne sont pas modélisable par une régression</a:t>
            </a:r>
          </a:p>
          <a:p>
            <a:pPr lvl="1"/>
            <a:r>
              <a:rPr lang="fr-FR" dirty="0"/>
              <a:t>Non rationnel : Pi, nombres premiers</a:t>
            </a:r>
          </a:p>
          <a:p>
            <a:pPr lvl="1"/>
            <a:r>
              <a:rPr lang="fr-FR" dirty="0"/>
              <a:t>Fortement dispersé : </a:t>
            </a:r>
            <a:r>
              <a:rPr lang="fr-FR" dirty="0" err="1"/>
              <a:t>Random</a:t>
            </a:r>
            <a:endParaRPr lang="fr-FR" dirty="0"/>
          </a:p>
          <a:p>
            <a:pPr lvl="1"/>
            <a:r>
              <a:rPr lang="fr-FR" dirty="0"/>
              <a:t>Ici </a:t>
            </a:r>
            <a:r>
              <a:rPr lang="fr-FR" dirty="0" err="1"/>
              <a:t>random.rand</a:t>
            </a:r>
            <a:r>
              <a:rPr lang="fr-FR" dirty="0"/>
              <a:t>(30) et les 40000 premiers nombres premiers sur une grille 200 x 200</a:t>
            </a:r>
          </a:p>
          <a:p>
            <a:pPr lvl="1"/>
            <a:endParaRPr lang="fr-FR" dirty="0"/>
          </a:p>
        </p:txBody>
      </p:sp>
      <p:pic>
        <p:nvPicPr>
          <p:cNvPr id="6146" name="Picture 2" descr="Échantillon d'une variable aléatoire gaussien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669" y="4060792"/>
            <a:ext cx="3571875" cy="24003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146" y="4090085"/>
            <a:ext cx="2148166" cy="212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162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Démarrer le machine </a:t>
            </a:r>
            <a:r>
              <a:rPr lang="fr-FR" dirty="0" err="1"/>
              <a:t>learning</a:t>
            </a:r>
            <a:endParaRPr lang="fr-FR" dirty="0"/>
          </a:p>
        </p:txBody>
      </p:sp>
      <p:sp>
        <p:nvSpPr>
          <p:cNvPr id="3" name="Espace réservé du contenu 2"/>
          <p:cNvSpPr>
            <a:spLocks noGrp="1"/>
          </p:cNvSpPr>
          <p:nvPr>
            <p:ph idx="1"/>
          </p:nvPr>
        </p:nvSpPr>
        <p:spPr/>
        <p:txBody>
          <a:bodyPr/>
          <a:lstStyle/>
          <a:p>
            <a:r>
              <a:rPr lang="fr-FR" dirty="0"/>
              <a:t>Nous avons un </a:t>
            </a:r>
            <a:r>
              <a:rPr lang="fr-FR" dirty="0" err="1"/>
              <a:t>datalake</a:t>
            </a:r>
            <a:endParaRPr lang="fr-FR" dirty="0"/>
          </a:p>
          <a:p>
            <a:r>
              <a:rPr lang="fr-FR" dirty="0"/>
              <a:t>Nous avons le </a:t>
            </a:r>
            <a:r>
              <a:rPr lang="fr-FR" dirty="0" err="1"/>
              <a:t>datamart</a:t>
            </a:r>
            <a:r>
              <a:rPr lang="fr-FR" dirty="0"/>
              <a:t> structuré et nettoyé</a:t>
            </a:r>
          </a:p>
          <a:p>
            <a:r>
              <a:rPr lang="fr-FR" dirty="0"/>
              <a:t>L’objectif du machine </a:t>
            </a:r>
            <a:r>
              <a:rPr lang="fr-FR" dirty="0" err="1"/>
              <a:t>learning</a:t>
            </a:r>
            <a:r>
              <a:rPr lang="fr-FR" dirty="0"/>
              <a:t> est de trouver un modèle qui effectue une approximation de la réalité, à l’aide de laquelle on va pouvoir effectuer des prédictions</a:t>
            </a:r>
          </a:p>
          <a:p>
            <a:r>
              <a:rPr lang="fr-FR" dirty="0"/>
              <a:t>DATA = Model + Bruit</a:t>
            </a:r>
          </a:p>
          <a:p>
            <a:pPr lvl="1"/>
            <a:r>
              <a:rPr lang="fr-FR" dirty="0"/>
              <a:t>Model = cercle</a:t>
            </a:r>
          </a:p>
          <a:p>
            <a:pPr lvl="1"/>
            <a:r>
              <a:rPr lang="fr-FR" dirty="0"/>
              <a:t>Bruit = écart data réelle vs cercle</a:t>
            </a:r>
          </a:p>
          <a:p>
            <a:endParaRPr lang="fr-FR" dirty="0"/>
          </a:p>
        </p:txBody>
      </p:sp>
      <p:pic>
        <p:nvPicPr>
          <p:cNvPr id="5122" name="Picture 2" descr="Ici on voit facilement qu'on peut approximer le modèle à l'origine des données par un ce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753747"/>
            <a:ext cx="3096344" cy="295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Loss</a:t>
            </a:r>
            <a:endParaRPr lang="fr-FR" dirty="0"/>
          </a:p>
        </p:txBody>
      </p:sp>
      <p:sp>
        <p:nvSpPr>
          <p:cNvPr id="3" name="Espace réservé du contenu 2"/>
          <p:cNvSpPr>
            <a:spLocks noGrp="1"/>
          </p:cNvSpPr>
          <p:nvPr>
            <p:ph idx="1"/>
          </p:nvPr>
        </p:nvSpPr>
        <p:spPr/>
        <p:txBody>
          <a:bodyPr/>
          <a:lstStyle/>
          <a:p>
            <a:r>
              <a:rPr lang="fr-FR" dirty="0"/>
              <a:t>En apprentissage supervisé, la notion principale est celle de perte d’information (</a:t>
            </a:r>
            <a:r>
              <a:rPr lang="fr-FR" dirty="0" err="1"/>
              <a:t>loss</a:t>
            </a:r>
            <a:r>
              <a:rPr lang="fr-FR" dirty="0"/>
              <a:t> en anglais) due à l'approximation du modèle</a:t>
            </a:r>
          </a:p>
          <a:p>
            <a:r>
              <a:rPr lang="fr-FR" dirty="0"/>
              <a:t>Elle détermine à quel point notre modélisation du phénomène, qui est une approximation de la réalité (régression), perd de l’information par rapport à la réalité observée à travers les données d’exemple</a:t>
            </a:r>
          </a:p>
        </p:txBody>
      </p:sp>
    </p:spTree>
    <p:extLst>
      <p:ext uri="{BB962C8B-B14F-4D97-AF65-F5344CB8AC3E}">
        <p14:creationId xmlns:p14="http://schemas.microsoft.com/office/powerpoint/2010/main" val="614036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Prétraitement</a:t>
            </a:r>
          </a:p>
        </p:txBody>
      </p:sp>
      <p:sp>
        <p:nvSpPr>
          <p:cNvPr id="3" name="Espace réservé du contenu 2"/>
          <p:cNvSpPr>
            <a:spLocks noGrp="1"/>
          </p:cNvSpPr>
          <p:nvPr>
            <p:ph idx="1"/>
          </p:nvPr>
        </p:nvSpPr>
        <p:spPr/>
        <p:txBody>
          <a:bodyPr/>
          <a:lstStyle/>
          <a:p>
            <a:r>
              <a:rPr lang="fr-FR" dirty="0"/>
              <a:t>Si un problème est trop long à résoudre il faut le simplifier</a:t>
            </a:r>
          </a:p>
          <a:p>
            <a:r>
              <a:rPr lang="fr-FR" dirty="0"/>
              <a:t>Une fois les données nettoyée on peut les prétraitées</a:t>
            </a:r>
          </a:p>
          <a:p>
            <a:r>
              <a:rPr lang="fr-FR" dirty="0"/>
              <a:t>En prétraitant des données leur traitement sera facilité</a:t>
            </a:r>
          </a:p>
          <a:p>
            <a:pPr lvl="1"/>
            <a:r>
              <a:rPr lang="fr-FR" dirty="0"/>
              <a:t>Ici le seuillage d’une image</a:t>
            </a:r>
          </a:p>
          <a:p>
            <a:pPr lvl="1"/>
            <a:r>
              <a:rPr lang="fr-FR" dirty="0"/>
              <a:t>Taille abaissé (4 bits -&gt; 1 bit)</a:t>
            </a:r>
          </a:p>
        </p:txBody>
      </p:sp>
      <p:pic>
        <p:nvPicPr>
          <p:cNvPr id="1026" name="Picture 2" descr="En traitement des images, les principes de modélisation et d'apprentissage restent sensiblement les même. Il y a cependant un certains nombre de techniques de pré-traitement spécifiques qui permettent d'obtenir des entrées plus simples pour les alg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597" y="4365104"/>
            <a:ext cx="3657600"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84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Régression linéaire</a:t>
            </a:r>
          </a:p>
        </p:txBody>
      </p:sp>
      <p:sp>
        <p:nvSpPr>
          <p:cNvPr id="3" name="Espace réservé du contenu 2"/>
          <p:cNvSpPr>
            <a:spLocks noGrp="1"/>
          </p:cNvSpPr>
          <p:nvPr>
            <p:ph idx="1"/>
          </p:nvPr>
        </p:nvSpPr>
        <p:spPr/>
        <p:txBody>
          <a:bodyPr/>
          <a:lstStyle/>
          <a:p>
            <a:r>
              <a:rPr lang="fr-FR" dirty="0"/>
              <a:t>Une fois la régression calculée nous connaissons le modèle et son erreur</a:t>
            </a:r>
          </a:p>
          <a:p>
            <a:pPr lvl="1"/>
            <a:r>
              <a:rPr lang="fr-FR" dirty="0"/>
              <a:t>y  = </a:t>
            </a:r>
            <a:r>
              <a:rPr lang="fr-FR" dirty="0" err="1"/>
              <a:t>ax</a:t>
            </a:r>
            <a:r>
              <a:rPr lang="fr-FR" dirty="0"/>
              <a:t> + b</a:t>
            </a:r>
          </a:p>
          <a:p>
            <a:pPr lvl="1"/>
            <a:r>
              <a:rPr lang="fr-FR" dirty="0"/>
              <a:t>EQM = </a:t>
            </a:r>
            <a:r>
              <a:rPr lang="fr-FR" dirty="0" err="1"/>
              <a:t>summary</a:t>
            </a:r>
            <a:r>
              <a:rPr lang="fr-FR" dirty="0"/>
              <a:t>(model)$</a:t>
            </a:r>
            <a:r>
              <a:rPr lang="fr-FR" dirty="0" err="1"/>
              <a:t>r.squared</a:t>
            </a:r>
            <a:endParaRPr lang="fr-FR" dirty="0"/>
          </a:p>
          <a:p>
            <a:r>
              <a:rPr lang="fr-FR" dirty="0"/>
              <a:t>Pour les nouvelles données, il est facile de prédire les résultats en appliquant le modèle</a:t>
            </a:r>
          </a:p>
          <a:p>
            <a:r>
              <a:rPr lang="fr-FR" dirty="0"/>
              <a:t>Il existe un moyen automatique pour faire cela</a:t>
            </a:r>
          </a:p>
          <a:p>
            <a:pPr lvl="1"/>
            <a:r>
              <a:rPr lang="fr-FR" dirty="0" err="1"/>
              <a:t>Predict</a:t>
            </a:r>
            <a:endParaRPr lang="fr-FR" dirty="0"/>
          </a:p>
        </p:txBody>
      </p:sp>
    </p:spTree>
    <p:extLst>
      <p:ext uri="{BB962C8B-B14F-4D97-AF65-F5344CB8AC3E}">
        <p14:creationId xmlns:p14="http://schemas.microsoft.com/office/powerpoint/2010/main" val="3529410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Predict</a:t>
            </a:r>
            <a:endParaRPr lang="fr-FR" dirty="0"/>
          </a:p>
        </p:txBody>
      </p:sp>
      <p:sp>
        <p:nvSpPr>
          <p:cNvPr id="3" name="Espace réservé du contenu 2"/>
          <p:cNvSpPr>
            <a:spLocks noGrp="1"/>
          </p:cNvSpPr>
          <p:nvPr>
            <p:ph idx="1"/>
          </p:nvPr>
        </p:nvSpPr>
        <p:spPr/>
        <p:txBody>
          <a:bodyPr/>
          <a:lstStyle/>
          <a:p>
            <a:r>
              <a:rPr lang="fr-FR" dirty="0" err="1"/>
              <a:t>Predict</a:t>
            </a:r>
            <a:r>
              <a:rPr lang="fr-FR" dirty="0"/>
              <a:t> prend un </a:t>
            </a:r>
            <a:r>
              <a:rPr lang="fr-FR" dirty="0" err="1"/>
              <a:t>DataFrame</a:t>
            </a:r>
            <a:r>
              <a:rPr lang="fr-FR" dirty="0"/>
              <a:t> et renvoie les données prédites sans se soucier du modèle</a:t>
            </a:r>
          </a:p>
          <a:p>
            <a:pPr lvl="1"/>
            <a:r>
              <a:rPr lang="fr-FR" dirty="0"/>
              <a:t>Portable sur d'</a:t>
            </a:r>
            <a:r>
              <a:rPr lang="fr-FR" dirty="0" err="1"/>
              <a:t>autes</a:t>
            </a:r>
            <a:r>
              <a:rPr lang="fr-FR" dirty="0"/>
              <a:t> modèle</a:t>
            </a:r>
          </a:p>
        </p:txBody>
      </p:sp>
      <p:pic>
        <p:nvPicPr>
          <p:cNvPr id="4" name="Image 3"/>
          <p:cNvPicPr>
            <a:picLocks noChangeAspect="1"/>
          </p:cNvPicPr>
          <p:nvPr/>
        </p:nvPicPr>
        <p:blipFill>
          <a:blip r:embed="rId2"/>
          <a:stretch>
            <a:fillRect/>
          </a:stretch>
        </p:blipFill>
        <p:spPr>
          <a:xfrm>
            <a:off x="1259632" y="3140968"/>
            <a:ext cx="6048672" cy="2016224"/>
          </a:xfrm>
          <a:prstGeom prst="rect">
            <a:avLst/>
          </a:prstGeom>
        </p:spPr>
      </p:pic>
      <p:pic>
        <p:nvPicPr>
          <p:cNvPr id="5" name="Image 4"/>
          <p:cNvPicPr>
            <a:picLocks noChangeAspect="1"/>
          </p:cNvPicPr>
          <p:nvPr/>
        </p:nvPicPr>
        <p:blipFill>
          <a:blip r:embed="rId3"/>
          <a:stretch>
            <a:fillRect/>
          </a:stretch>
        </p:blipFill>
        <p:spPr>
          <a:xfrm>
            <a:off x="3707904" y="5125770"/>
            <a:ext cx="2143125" cy="904875"/>
          </a:xfrm>
          <a:prstGeom prst="rect">
            <a:avLst/>
          </a:prstGeom>
        </p:spPr>
      </p:pic>
    </p:spTree>
    <p:extLst>
      <p:ext uri="{BB962C8B-B14F-4D97-AF65-F5344CB8AC3E}">
        <p14:creationId xmlns:p14="http://schemas.microsoft.com/office/powerpoint/2010/main" val="619453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Prédiction avec corrélation 95%</a:t>
            </a:r>
          </a:p>
        </p:txBody>
      </p:sp>
      <p:sp>
        <p:nvSpPr>
          <p:cNvPr id="3" name="Espace réservé du contenu 2"/>
          <p:cNvSpPr>
            <a:spLocks noGrp="1"/>
          </p:cNvSpPr>
          <p:nvPr>
            <p:ph idx="1"/>
          </p:nvPr>
        </p:nvSpPr>
        <p:spPr/>
        <p:txBody>
          <a:bodyPr/>
          <a:lstStyle/>
          <a:p>
            <a:r>
              <a:rPr lang="fr-FR" dirty="0"/>
              <a:t>Il est possible de déterminer la corrélation 95%</a:t>
            </a:r>
          </a:p>
          <a:p>
            <a:r>
              <a:rPr lang="en-US" dirty="0"/>
              <a:t>prediction = predict(model, </a:t>
            </a:r>
            <a:r>
              <a:rPr lang="en-US" dirty="0" err="1"/>
              <a:t>newdata</a:t>
            </a:r>
            <a:r>
              <a:rPr lang="en-US" dirty="0"/>
              <a:t>=</a:t>
            </a:r>
            <a:r>
              <a:rPr lang="en-US" dirty="0" err="1"/>
              <a:t>surface_to_predict,interval</a:t>
            </a:r>
            <a:r>
              <a:rPr lang="en-US" dirty="0"/>
              <a:t>="confidence")</a:t>
            </a:r>
          </a:p>
          <a:p>
            <a:endParaRPr lang="fr-FR" dirty="0"/>
          </a:p>
          <a:p>
            <a:endParaRPr lang="fr-FR" dirty="0"/>
          </a:p>
        </p:txBody>
      </p:sp>
      <p:pic>
        <p:nvPicPr>
          <p:cNvPr id="4" name="Image 3"/>
          <p:cNvPicPr>
            <a:picLocks noChangeAspect="1"/>
          </p:cNvPicPr>
          <p:nvPr/>
        </p:nvPicPr>
        <p:blipFill>
          <a:blip r:embed="rId2"/>
          <a:stretch>
            <a:fillRect/>
          </a:stretch>
        </p:blipFill>
        <p:spPr>
          <a:xfrm>
            <a:off x="1907704" y="3284984"/>
            <a:ext cx="4609637" cy="1224136"/>
          </a:xfrm>
          <a:prstGeom prst="rect">
            <a:avLst/>
          </a:prstGeom>
        </p:spPr>
      </p:pic>
    </p:spTree>
    <p:extLst>
      <p:ext uri="{BB962C8B-B14F-4D97-AF65-F5344CB8AC3E}">
        <p14:creationId xmlns:p14="http://schemas.microsoft.com/office/powerpoint/2010/main" val="201729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d’apprentissage</a:t>
            </a:r>
          </a:p>
        </p:txBody>
      </p:sp>
      <p:sp>
        <p:nvSpPr>
          <p:cNvPr id="3" name="Espace réservé du contenu 2"/>
          <p:cNvSpPr>
            <a:spLocks noGrp="1"/>
          </p:cNvSpPr>
          <p:nvPr>
            <p:ph idx="1"/>
          </p:nvPr>
        </p:nvSpPr>
        <p:spPr/>
        <p:txBody>
          <a:bodyPr/>
          <a:lstStyle/>
          <a:p>
            <a:r>
              <a:rPr lang="fr-FR" dirty="0"/>
              <a:t>Apprentissage supervisé</a:t>
            </a:r>
          </a:p>
          <a:p>
            <a:pPr lvl="1"/>
            <a:r>
              <a:rPr lang="fr-FR" dirty="0"/>
              <a:t>Les données et les résultats sont connus</a:t>
            </a:r>
          </a:p>
          <a:p>
            <a:pPr lvl="1"/>
            <a:r>
              <a:rPr lang="fr-FR" dirty="0"/>
              <a:t>C’est un problème de classement : </a:t>
            </a:r>
            <a:r>
              <a:rPr lang="fr-FR" dirty="0" err="1"/>
              <a:t>knn</a:t>
            </a:r>
            <a:endParaRPr lang="fr-FR" dirty="0"/>
          </a:p>
          <a:p>
            <a:pPr lvl="1"/>
            <a:r>
              <a:rPr lang="fr-FR" dirty="0"/>
              <a:t>Présence d’un expert</a:t>
            </a:r>
          </a:p>
          <a:p>
            <a:r>
              <a:rPr lang="fr-FR" dirty="0"/>
              <a:t>Apprentissage non supervisé</a:t>
            </a:r>
          </a:p>
          <a:p>
            <a:pPr lvl="1"/>
            <a:r>
              <a:rPr lang="fr-FR" dirty="0"/>
              <a:t>Aucun expert</a:t>
            </a:r>
          </a:p>
          <a:p>
            <a:pPr lvl="1"/>
            <a:r>
              <a:rPr lang="fr-FR" dirty="0"/>
              <a:t>Seul des exemples sont disponibles</a:t>
            </a:r>
          </a:p>
          <a:p>
            <a:pPr lvl="1"/>
            <a:r>
              <a:rPr lang="fr-FR" dirty="0"/>
              <a:t>Travail par similarité : statistiques, régressions</a:t>
            </a:r>
          </a:p>
          <a:p>
            <a:r>
              <a:rPr lang="fr-FR" dirty="0"/>
              <a:t>Semi supervisé</a:t>
            </a:r>
          </a:p>
          <a:p>
            <a:pPr lvl="1"/>
            <a:r>
              <a:rPr lang="fr-FR" dirty="0"/>
              <a:t>Entre les 2</a:t>
            </a:r>
          </a:p>
          <a:p>
            <a:pPr lvl="1"/>
            <a:r>
              <a:rPr lang="fr-FR" dirty="0"/>
              <a:t>Réseaux de neurones</a:t>
            </a:r>
          </a:p>
          <a:p>
            <a:pPr lvl="1"/>
            <a:endParaRPr lang="fr-FR" dirty="0"/>
          </a:p>
        </p:txBody>
      </p:sp>
    </p:spTree>
    <p:extLst>
      <p:ext uri="{BB962C8B-B14F-4D97-AF65-F5344CB8AC3E}">
        <p14:creationId xmlns:p14="http://schemas.microsoft.com/office/powerpoint/2010/main" val="131833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 </a:t>
            </a:r>
            <a:r>
              <a:rPr lang="fr-FR"/>
              <a:t>vs Programmation</a:t>
            </a:r>
            <a:endParaRPr lang="fr-FR" dirty="0"/>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6048672" cy="3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42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supervisé</a:t>
            </a:r>
          </a:p>
        </p:txBody>
      </p:sp>
      <p:sp>
        <p:nvSpPr>
          <p:cNvPr id="3" name="Espace réservé du contenu 2"/>
          <p:cNvSpPr>
            <a:spLocks noGrp="1"/>
          </p:cNvSpPr>
          <p:nvPr>
            <p:ph idx="1"/>
          </p:nvPr>
        </p:nvSpPr>
        <p:spPr/>
        <p:txBody>
          <a:bodyPr/>
          <a:lstStyle/>
          <a:p>
            <a:r>
              <a:rPr lang="fr-FR" dirty="0"/>
              <a:t>Dans cet exemple les images ont été annotés par un expert avec leur catégorie</a:t>
            </a:r>
          </a:p>
          <a:p>
            <a:pPr lvl="1"/>
            <a:r>
              <a:rPr lang="fr-FR" dirty="0"/>
              <a:t>La machine apprend puis prédit</a:t>
            </a:r>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34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Deep</a:t>
            </a:r>
            <a:r>
              <a:rPr lang="fr-FR" dirty="0"/>
              <a:t> Learning</a:t>
            </a:r>
          </a:p>
        </p:txBody>
      </p:sp>
      <p:sp>
        <p:nvSpPr>
          <p:cNvPr id="3" name="Espace réservé du contenu 2"/>
          <p:cNvSpPr>
            <a:spLocks noGrp="1"/>
          </p:cNvSpPr>
          <p:nvPr>
            <p:ph idx="1"/>
          </p:nvPr>
        </p:nvSpPr>
        <p:spPr/>
        <p:txBody>
          <a:bodyPr/>
          <a:lstStyle/>
          <a:p>
            <a:r>
              <a:rPr lang="fr-FR" dirty="0"/>
              <a:t>Le </a:t>
            </a:r>
            <a:r>
              <a:rPr lang="fr-FR" dirty="0" err="1"/>
              <a:t>deep</a:t>
            </a:r>
            <a:r>
              <a:rPr lang="fr-FR" dirty="0"/>
              <a:t> </a:t>
            </a:r>
            <a:r>
              <a:rPr lang="fr-FR" dirty="0" err="1"/>
              <a:t>learning</a:t>
            </a:r>
            <a:r>
              <a:rPr lang="fr-FR" dirty="0"/>
              <a:t> est un ensemble de méthodes d'apprentissage automatique tentant de modéliser avec un haut niveau d’abstraction des données grâce à des architectures articulées de différentes transformations </a:t>
            </a:r>
            <a:r>
              <a:rPr lang="fr-FR"/>
              <a:t>non linéaires</a:t>
            </a:r>
          </a:p>
          <a:p>
            <a:pPr lvl="1"/>
            <a:r>
              <a:rPr lang="fr-FR"/>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161005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8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a:t>
            </a:r>
            <a:r>
              <a:rPr lang="fr-FR" baseline="30000" dirty="0"/>
              <a:t>ère</a:t>
            </a:r>
            <a:r>
              <a:rPr lang="fr-FR" dirty="0"/>
              <a:t> étape</a:t>
            </a:r>
          </a:p>
        </p:txBody>
      </p:sp>
      <p:sp>
        <p:nvSpPr>
          <p:cNvPr id="3" name="Espace réservé du contenu 2"/>
          <p:cNvSpPr>
            <a:spLocks noGrp="1"/>
          </p:cNvSpPr>
          <p:nvPr>
            <p:ph idx="1"/>
          </p:nvPr>
        </p:nvSpPr>
        <p:spPr/>
        <p:txBody>
          <a:bodyPr/>
          <a:lstStyle/>
          <a:p>
            <a:r>
              <a:rPr lang="fr-FR" dirty="0"/>
              <a:t>Trouver les données</a:t>
            </a:r>
          </a:p>
          <a:p>
            <a:pPr lvl="1"/>
            <a:r>
              <a:rPr lang="fr-FR" dirty="0"/>
              <a:t>Mise à disposition d’un data </a:t>
            </a:r>
            <a:r>
              <a:rPr lang="fr-FR" dirty="0" err="1"/>
              <a:t>lake</a:t>
            </a:r>
            <a:r>
              <a:rPr lang="fr-FR" dirty="0"/>
              <a:t> ou d’un data </a:t>
            </a:r>
            <a:r>
              <a:rPr lang="fr-FR" dirty="0" err="1"/>
              <a:t>mart</a:t>
            </a:r>
            <a:endParaRPr lang="fr-FR" dirty="0"/>
          </a:p>
          <a:p>
            <a:r>
              <a:rPr lang="fr-FR" dirty="0"/>
              <a:t>Le jeu de donnée utilisé en machine </a:t>
            </a:r>
            <a:r>
              <a:rPr lang="fr-FR" dirty="0" err="1"/>
              <a:t>learning</a:t>
            </a:r>
            <a:r>
              <a:rPr lang="fr-FR" dirty="0"/>
              <a:t> s’appel le </a:t>
            </a:r>
            <a:r>
              <a:rPr lang="fr-FR" dirty="0" err="1"/>
              <a:t>Dataset</a:t>
            </a:r>
            <a:endParaRPr lang="fr-FR" dirty="0"/>
          </a:p>
        </p:txBody>
      </p:sp>
    </p:spTree>
    <p:extLst>
      <p:ext uri="{BB962C8B-B14F-4D97-AF65-F5344CB8AC3E}">
        <p14:creationId xmlns:p14="http://schemas.microsoft.com/office/powerpoint/2010/main" val="1845482123"/>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5536</TotalTime>
  <Words>1393</Words>
  <Application>Microsoft Office PowerPoint</Application>
  <PresentationFormat>Affichage à l'écran (4:3)</PresentationFormat>
  <Paragraphs>139</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Monotype Sorts</vt:lpstr>
      <vt:lpstr>Times New Roman</vt:lpstr>
      <vt:lpstr>cvc</vt:lpstr>
      <vt:lpstr>Présentation PowerPoint</vt:lpstr>
      <vt:lpstr>Machine Learning</vt:lpstr>
      <vt:lpstr>Machine Learning</vt:lpstr>
      <vt:lpstr>Types d’apprentissage</vt:lpstr>
      <vt:lpstr>Machine Learning vs Programmation</vt:lpstr>
      <vt:lpstr>Apprentissage supervisé</vt:lpstr>
      <vt:lpstr>Deep Learning</vt:lpstr>
      <vt:lpstr>Workflow</vt:lpstr>
      <vt:lpstr>1ère étape</vt:lpstr>
      <vt:lpstr>But</vt:lpstr>
      <vt:lpstr>Exemple</vt:lpstr>
      <vt:lpstr>Graphique</vt:lpstr>
      <vt:lpstr>Régression linéaire</vt:lpstr>
      <vt:lpstr>Classification</vt:lpstr>
      <vt:lpstr>Trouver le bon modèle</vt:lpstr>
      <vt:lpstr>Apprentissage</vt:lpstr>
      <vt:lpstr>Exemple</vt:lpstr>
      <vt:lpstr>Workflow</vt:lpstr>
      <vt:lpstr>Notre travail</vt:lpstr>
      <vt:lpstr>L'algorithme d'apprentissage</vt:lpstr>
      <vt:lpstr>Exemples</vt:lpstr>
      <vt:lpstr>Mesure de performance</vt:lpstr>
      <vt:lpstr>Exemple</vt:lpstr>
      <vt:lpstr>Autre exemple</vt:lpstr>
      <vt:lpstr>Problème de la recommandation</vt:lpstr>
      <vt:lpstr>Que va répondre le client ?</vt:lpstr>
      <vt:lpstr>Le clustering</vt:lpstr>
      <vt:lpstr>Exemple</vt:lpstr>
      <vt:lpstr>No Free Lunch</vt:lpstr>
      <vt:lpstr>Choix du modèle</vt:lpstr>
      <vt:lpstr>Problème non modélisables</vt:lpstr>
      <vt:lpstr>Démarrer le machine learning</vt:lpstr>
      <vt:lpstr>Loss</vt:lpstr>
      <vt:lpstr>Prétraitement</vt:lpstr>
      <vt:lpstr>Régression linéaire</vt:lpstr>
      <vt:lpstr>Predict</vt:lpstr>
      <vt:lpstr>Prédiction avec corrélation 95%</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329</cp:revision>
  <dcterms:created xsi:type="dcterms:W3CDTF">2000-04-10T19:33:12Z</dcterms:created>
  <dcterms:modified xsi:type="dcterms:W3CDTF">2024-11-07T09:31:04Z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