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264" r:id="rId2"/>
    <p:sldId id="266" r:id="rId3"/>
    <p:sldId id="267" r:id="rId4"/>
    <p:sldId id="268" r:id="rId5"/>
    <p:sldId id="269" r:id="rId6"/>
    <p:sldId id="338" r:id="rId7"/>
    <p:sldId id="339" r:id="rId8"/>
    <p:sldId id="340" r:id="rId9"/>
    <p:sldId id="272" r:id="rId10"/>
    <p:sldId id="341" r:id="rId11"/>
    <p:sldId id="34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344" r:id="rId21"/>
    <p:sldId id="282" r:id="rId22"/>
    <p:sldId id="286" r:id="rId23"/>
    <p:sldId id="345" r:id="rId24"/>
    <p:sldId id="287" r:id="rId25"/>
    <p:sldId id="346" r:id="rId26"/>
    <p:sldId id="347" r:id="rId27"/>
    <p:sldId id="291" r:id="rId28"/>
    <p:sldId id="322" r:id="rId29"/>
    <p:sldId id="349" r:id="rId30"/>
    <p:sldId id="323" r:id="rId31"/>
    <p:sldId id="324" r:id="rId32"/>
    <p:sldId id="325" r:id="rId33"/>
    <p:sldId id="326" r:id="rId34"/>
    <p:sldId id="348" r:id="rId35"/>
    <p:sldId id="350" r:id="rId36"/>
    <p:sldId id="327" r:id="rId37"/>
    <p:sldId id="328" r:id="rId38"/>
    <p:sldId id="343" r:id="rId39"/>
    <p:sldId id="329" r:id="rId40"/>
    <p:sldId id="330" r:id="rId41"/>
    <p:sldId id="332" r:id="rId42"/>
    <p:sldId id="335" r:id="rId4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82" d="100"/>
          <a:sy n="82" d="100"/>
        </p:scale>
        <p:origin x="150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R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15</a:t>
            </a:r>
          </a:p>
          <a:p>
            <a:pPr eaLnBrk="1" hangingPunct="1"/>
            <a:r>
              <a:rPr lang="fr-FR" altLang="fr-FR" dirty="0" err="1"/>
              <a:t>Deep</a:t>
            </a:r>
            <a:r>
              <a:rPr lang="fr-FR" altLang="fr-FR" dirty="0"/>
              <a:t> Learning</a:t>
            </a:r>
          </a:p>
          <a:p>
            <a:pPr eaLnBrk="1" hangingPunct="1"/>
            <a:r>
              <a:rPr lang="fr-FR" altLang="fr-FR" dirty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19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Dérivation du gradient</a:t>
            </a:r>
          </a:p>
        </p:txBody>
      </p:sp>
      <p:pic>
        <p:nvPicPr>
          <p:cNvPr id="7170" name="Picture 2" descr="https://dpzbhybb2pdcj.cloudfront.net/allaire/Figures/02fig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040560" cy="38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41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Calcul d’un NAND</a:t>
            </a:r>
          </a:p>
          <a:p>
            <a:pPr lvl="1"/>
            <a:r>
              <a:rPr lang="fr-FR" dirty="0"/>
              <a:t>Inputs : </a:t>
            </a:r>
            <a:r>
              <a:rPr lang="da-DK" dirty="0"/>
              <a:t>[False, False],[False,True],[True, False],[True,True]</a:t>
            </a:r>
          </a:p>
          <a:p>
            <a:pPr lvl="1"/>
            <a:r>
              <a:rPr lang="da-DK" dirty="0"/>
              <a:t>Output : False, Flase, False, True</a:t>
            </a:r>
          </a:p>
          <a:p>
            <a:pPr lvl="1"/>
            <a:r>
              <a:rPr lang="da-DK" dirty="0"/>
              <a:t>1000 itérations</a:t>
            </a:r>
          </a:p>
          <a:p>
            <a:pPr lvl="1"/>
            <a:r>
              <a:rPr lang="da-DK" dirty="0"/>
              <a:t>Résultat obtenu avec seuil de 0.4777 et des poids de 0.5</a:t>
            </a:r>
          </a:p>
        </p:txBody>
      </p:sp>
    </p:spTree>
    <p:extLst>
      <p:ext uri="{BB962C8B-B14F-4D97-AF65-F5344CB8AC3E}">
        <p14:creationId xmlns:p14="http://schemas.microsoft.com/office/powerpoint/2010/main" val="152016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neurones peuvent être mis en réseaux</a:t>
            </a:r>
          </a:p>
          <a:p>
            <a:pPr lvl="1"/>
            <a:r>
              <a:rPr lang="fr-FR" dirty="0"/>
              <a:t>En arbre (MLP)</a:t>
            </a:r>
          </a:p>
          <a:p>
            <a:pPr lvl="1"/>
            <a:r>
              <a:rPr lang="fr-FR" dirty="0"/>
              <a:t>En graphe (plus complexe)</a:t>
            </a:r>
          </a:p>
          <a:p>
            <a:pPr lvl="1"/>
            <a:r>
              <a:rPr lang="fr-FR" dirty="0"/>
              <a:t>Poids multiples</a:t>
            </a:r>
          </a:p>
          <a:p>
            <a:r>
              <a:rPr lang="fr-FR" dirty="0"/>
              <a:t>Très couteux</a:t>
            </a:r>
          </a:p>
          <a:p>
            <a:pPr lvl="1"/>
            <a:r>
              <a:rPr lang="fr-FR" dirty="0"/>
              <a:t>Mais donne de très bon résultats</a:t>
            </a:r>
          </a:p>
          <a:p>
            <a:pPr lvl="1"/>
            <a:r>
              <a:rPr lang="fr-FR" dirty="0"/>
              <a:t>Maitrise l’addition sur 4 bits avec 10 neurones et 10000 itérations</a:t>
            </a:r>
          </a:p>
          <a:p>
            <a:r>
              <a:rPr lang="fr-FR" dirty="0" err="1"/>
              <a:t>Backpropagation</a:t>
            </a:r>
            <a:r>
              <a:rPr lang="fr-FR" dirty="0"/>
              <a:t> complexe</a:t>
            </a:r>
          </a:p>
          <a:p>
            <a:pPr lvl="1"/>
            <a:r>
              <a:rPr lang="fr-FR" dirty="0"/>
              <a:t>Basé sur la répartition de l'erreurs sur les poids et la pente de la courbe de la fonction d'activation (</a:t>
            </a:r>
            <a:r>
              <a:rPr lang="fr-FR" dirty="0" err="1"/>
              <a:t>derivée</a:t>
            </a:r>
            <a:r>
              <a:rPr lang="fr-FR"/>
              <a:t>)</a:t>
            </a:r>
            <a:endParaRPr lang="fr-FR" dirty="0"/>
          </a:p>
        </p:txBody>
      </p:sp>
      <p:pic>
        <p:nvPicPr>
          <p:cNvPr id="3074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30341"/>
            <a:ext cx="2088232" cy="2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999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-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Normalement une liste de liste de valeurs est injecté dans le MLP</a:t>
            </a:r>
          </a:p>
          <a:p>
            <a:r>
              <a:rPr lang="fr-FR" dirty="0"/>
              <a:t>Une itération par liste de valeur</a:t>
            </a:r>
          </a:p>
          <a:p>
            <a:r>
              <a:rPr lang="fr-FR" dirty="0"/>
              <a:t>L'algorithme est reproductible avec une matrice par layer</a:t>
            </a:r>
          </a:p>
          <a:p>
            <a:pPr lvl="1"/>
            <a:r>
              <a:rPr lang="fr-FR" dirty="0"/>
              <a:t>Facilement </a:t>
            </a:r>
            <a:r>
              <a:rPr lang="fr-FR" dirty="0" err="1"/>
              <a:t>GPUisable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465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Heuristiques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neuronaux étant gourmand en calcul le calcul réparti est presque obligatoire</a:t>
            </a:r>
          </a:p>
          <a:p>
            <a:r>
              <a:rPr lang="fr-FR" dirty="0"/>
              <a:t>Présence d’heuristiques</a:t>
            </a:r>
          </a:p>
          <a:p>
            <a:pPr lvl="1"/>
            <a:r>
              <a:rPr lang="fr-FR" dirty="0"/>
              <a:t>Règles non démontrable qui permettent d’</a:t>
            </a:r>
            <a:r>
              <a:rPr lang="fr-FR" dirty="0" err="1"/>
              <a:t>accéler</a:t>
            </a:r>
            <a:r>
              <a:rPr lang="fr-FR" dirty="0"/>
              <a:t> le traitement</a:t>
            </a:r>
          </a:p>
          <a:p>
            <a:pPr lvl="1"/>
            <a:r>
              <a:rPr lang="fr-FR" dirty="0"/>
              <a:t>Par exemple en échec, la prise de la reine est trop couteuse pour continuer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45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 non supervisé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suffit de faire jouer 2 réseaux de neurones entre eux</a:t>
            </a:r>
          </a:p>
          <a:p>
            <a:pPr lvl="1"/>
            <a:r>
              <a:rPr lang="fr-FR" dirty="0"/>
              <a:t>Echec, Go, …</a:t>
            </a:r>
          </a:p>
          <a:p>
            <a:r>
              <a:rPr lang="fr-FR" dirty="0"/>
              <a:t>Le vaincu aura un feedback négatif</a:t>
            </a:r>
          </a:p>
          <a:p>
            <a:r>
              <a:rPr lang="fr-FR" dirty="0"/>
              <a:t>Ceci est décrit dans la machine de </a:t>
            </a:r>
            <a:r>
              <a:rPr lang="fr-FR" dirty="0" err="1"/>
              <a:t>Boltzman</a:t>
            </a:r>
            <a:r>
              <a:rPr lang="fr-FR" dirty="0"/>
              <a:t> (RBM)</a:t>
            </a:r>
          </a:p>
        </p:txBody>
      </p:sp>
    </p:spTree>
    <p:extLst>
      <p:ext uri="{BB962C8B-B14F-4D97-AF65-F5344CB8AC3E}">
        <p14:creationId xmlns:p14="http://schemas.microsoft.com/office/powerpoint/2010/main" val="339873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Cancer du Sein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 du de cancer du Sein du Wisconsin</a:t>
            </a:r>
          </a:p>
          <a:p>
            <a:pPr lvl="1"/>
            <a:r>
              <a:rPr lang="en-US" dirty="0"/>
              <a:t>Wisconsin Diagnostic Breast Cancer (WDBC)</a:t>
            </a:r>
          </a:p>
          <a:p>
            <a:pPr lvl="1"/>
            <a:r>
              <a:rPr lang="en-US" dirty="0"/>
              <a:t>1995</a:t>
            </a:r>
          </a:p>
          <a:p>
            <a:pPr lvl="1"/>
            <a:r>
              <a:rPr lang="fr-FR" dirty="0"/>
              <a:t>https://archive.ics.uci.edu/ml/datasets/Breast+Cancer+Wisconsin+(Diagnostic)</a:t>
            </a:r>
          </a:p>
        </p:txBody>
      </p:sp>
      <p:pic>
        <p:nvPicPr>
          <p:cNvPr id="1027" name="Picture 3" descr="https://archive.ics.uci.edu/ml/assets/MLimages/Large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649" y="188640"/>
            <a:ext cx="1581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80" y="4293096"/>
            <a:ext cx="69151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94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la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/>
              <a:t>Wdbc.data</a:t>
            </a:r>
            <a:endParaRPr lang="fr-FR" sz="2000" dirty="0"/>
          </a:p>
          <a:p>
            <a:pPr lvl="1"/>
            <a:r>
              <a:rPr lang="fr-FR" sz="1800" dirty="0"/>
              <a:t>Id</a:t>
            </a:r>
          </a:p>
          <a:p>
            <a:pPr lvl="1"/>
            <a:r>
              <a:rPr lang="fr-FR" sz="1800" dirty="0"/>
              <a:t>Diagnostique M = Maligne, B = </a:t>
            </a:r>
            <a:r>
              <a:rPr lang="fr-FR" sz="1800" dirty="0" err="1"/>
              <a:t>Benigne</a:t>
            </a:r>
            <a:endParaRPr lang="fr-FR" sz="1800" dirty="0"/>
          </a:p>
          <a:p>
            <a:r>
              <a:rPr lang="fr-FR" sz="2000" dirty="0"/>
              <a:t>Les données biologique sont interprétés depuis l’image de la tumeur</a:t>
            </a:r>
          </a:p>
          <a:p>
            <a:pPr lvl="1"/>
            <a:r>
              <a:rPr lang="fr-FR" sz="1800" dirty="0"/>
              <a:t>Rayon</a:t>
            </a:r>
          </a:p>
          <a:p>
            <a:pPr lvl="1"/>
            <a:r>
              <a:rPr lang="fr-FR" sz="1800" dirty="0"/>
              <a:t>Texture (</a:t>
            </a:r>
            <a:r>
              <a:rPr lang="en-US" sz="1800" dirty="0"/>
              <a:t>standard deviation of gray-scale values)</a:t>
            </a:r>
          </a:p>
          <a:p>
            <a:pPr lvl="1"/>
            <a:r>
              <a:rPr lang="en-US" sz="1800" dirty="0" err="1"/>
              <a:t>Périmetre</a:t>
            </a:r>
            <a:endParaRPr lang="en-US" sz="1800" dirty="0"/>
          </a:p>
          <a:p>
            <a:pPr lvl="1"/>
            <a:r>
              <a:rPr lang="en-US" sz="1800" dirty="0" err="1"/>
              <a:t>Superficie</a:t>
            </a:r>
            <a:endParaRPr lang="en-US" sz="1800" dirty="0"/>
          </a:p>
          <a:p>
            <a:pPr lvl="1"/>
            <a:r>
              <a:rPr lang="en-US" sz="1800" dirty="0"/>
              <a:t>Smoothness (variation du rayon)</a:t>
            </a:r>
          </a:p>
          <a:p>
            <a:pPr lvl="1"/>
            <a:r>
              <a:rPr lang="en-US" sz="1800" dirty="0" err="1"/>
              <a:t>Compacité</a:t>
            </a:r>
            <a:r>
              <a:rPr lang="en-US" sz="1800" dirty="0"/>
              <a:t> (perimeter**2 / </a:t>
            </a:r>
            <a:r>
              <a:rPr lang="en-US" sz="1800" dirty="0" err="1"/>
              <a:t>superficie</a:t>
            </a:r>
            <a:r>
              <a:rPr lang="en-US" sz="1800" dirty="0"/>
              <a:t> – 1)</a:t>
            </a:r>
          </a:p>
          <a:p>
            <a:pPr lvl="1"/>
            <a:r>
              <a:rPr lang="en-US" sz="1800" dirty="0" err="1"/>
              <a:t>Concavité</a:t>
            </a:r>
            <a:r>
              <a:rPr lang="en-US" sz="1800" dirty="0"/>
              <a:t> (severity of concave portions of the contour)</a:t>
            </a:r>
          </a:p>
          <a:p>
            <a:pPr lvl="1"/>
            <a:r>
              <a:rPr lang="en-US" sz="1800" dirty="0"/>
              <a:t>Points concaves (</a:t>
            </a:r>
            <a:r>
              <a:rPr lang="en-US" sz="1800" dirty="0" err="1"/>
              <a:t>nombre</a:t>
            </a:r>
            <a:r>
              <a:rPr lang="en-US" sz="1800" dirty="0"/>
              <a:t> de portion concave)</a:t>
            </a:r>
          </a:p>
          <a:p>
            <a:pPr lvl="1"/>
            <a:r>
              <a:rPr lang="en-US" sz="1800" dirty="0" err="1"/>
              <a:t>Symetrie</a:t>
            </a:r>
            <a:endParaRPr lang="en-US" sz="1800" dirty="0"/>
          </a:p>
          <a:p>
            <a:pPr lvl="1"/>
            <a:r>
              <a:rPr lang="en-US" sz="1800" dirty="0"/>
              <a:t>Dimension </a:t>
            </a:r>
            <a:r>
              <a:rPr lang="en-US" sz="1800" dirty="0" err="1"/>
              <a:t>Fractale</a:t>
            </a:r>
            <a:r>
              <a:rPr lang="en-US" sz="1800" dirty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– 1)</a:t>
            </a:r>
            <a:endParaRPr lang="en-US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8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du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fichier est déjà nettoyé</a:t>
            </a:r>
          </a:p>
          <a:p>
            <a:r>
              <a:rPr lang="fr-FR" dirty="0"/>
              <a:t>Cependant il faut le reformater</a:t>
            </a:r>
          </a:p>
          <a:p>
            <a:pPr lvl="1"/>
            <a:r>
              <a:rPr lang="fr-FR" dirty="0"/>
              <a:t>Transformer M = 0 et B = 1</a:t>
            </a:r>
          </a:p>
          <a:p>
            <a:pPr lvl="1"/>
            <a:r>
              <a:rPr lang="fr-FR" dirty="0"/>
              <a:t>Séparer les valeurs (colonnes &gt; 2) et la </a:t>
            </a:r>
            <a:r>
              <a:rPr lang="fr-FR" dirty="0" err="1"/>
              <a:t>target</a:t>
            </a:r>
            <a:r>
              <a:rPr lang="fr-FR" dirty="0"/>
              <a:t> (colonne 1)</a:t>
            </a:r>
          </a:p>
          <a:p>
            <a:pPr lvl="1"/>
            <a:r>
              <a:rPr lang="fr-FR" dirty="0"/>
              <a:t>Typer les colonnes</a:t>
            </a:r>
          </a:p>
          <a:p>
            <a:pPr lvl="1"/>
            <a:r>
              <a:rPr lang="fr-FR" dirty="0"/>
              <a:t>Enlever la colonne 12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293096"/>
            <a:ext cx="479180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 à d’autre neurones qui a la faculté de laisser passer ou non un courant électrique</a:t>
            </a:r>
          </a:p>
          <a:p>
            <a:r>
              <a:rPr lang="fr-FR" dirty="0"/>
              <a:t>Sa modélisation mathématique est appelé perceptron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607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DeepNet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DeepNet</a:t>
            </a:r>
            <a:r>
              <a:rPr lang="fr-FR" dirty="0"/>
              <a:t> est le package R de référence pour le </a:t>
            </a:r>
            <a:r>
              <a:rPr lang="fr-FR" dirty="0" err="1"/>
              <a:t>Deep</a:t>
            </a:r>
            <a:r>
              <a:rPr lang="fr-FR" dirty="0"/>
              <a:t> Learning MLP</a:t>
            </a:r>
          </a:p>
          <a:p>
            <a:pPr lvl="1"/>
            <a:r>
              <a:rPr lang="fr-FR" dirty="0"/>
              <a:t>Installation</a:t>
            </a:r>
          </a:p>
          <a:p>
            <a:pPr lvl="1"/>
            <a:r>
              <a:rPr lang="fr-FR" dirty="0" err="1"/>
              <a:t>install.packages</a:t>
            </a:r>
            <a:r>
              <a:rPr lang="fr-FR" dirty="0"/>
              <a:t>("</a:t>
            </a:r>
            <a:r>
              <a:rPr lang="fr-FR" dirty="0" err="1"/>
              <a:t>deepnet</a:t>
            </a:r>
            <a:r>
              <a:rPr lang="fr-FR" dirty="0"/>
              <a:t>")</a:t>
            </a:r>
          </a:p>
          <a:p>
            <a:pPr lvl="1"/>
            <a:r>
              <a:rPr lang="fr-FR" dirty="0"/>
              <a:t>Nécessite </a:t>
            </a:r>
            <a:r>
              <a:rPr lang="fr-FR"/>
              <a:t>RTools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8851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DeepNet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 Layer Perceptron</a:t>
            </a:r>
          </a:p>
          <a:p>
            <a:pPr lvl="1"/>
            <a:r>
              <a:rPr lang="fr-FR" dirty="0"/>
              <a:t>c(5) : Une couche cachée de 5 perceptrons</a:t>
            </a:r>
          </a:p>
          <a:p>
            <a:r>
              <a:rPr lang="fr-FR" dirty="0"/>
              <a:t>Activation</a:t>
            </a:r>
          </a:p>
          <a:p>
            <a:pPr lvl="1"/>
            <a:r>
              <a:rPr lang="fr-FR" dirty="0"/>
              <a:t>Fonction d’activation</a:t>
            </a:r>
          </a:p>
          <a:p>
            <a:pPr lvl="1"/>
            <a:r>
              <a:rPr lang="fr-FR" dirty="0" err="1"/>
              <a:t>Logistic</a:t>
            </a:r>
            <a:r>
              <a:rPr lang="fr-FR" dirty="0"/>
              <a:t> : </a:t>
            </a:r>
            <a:r>
              <a:rPr lang="fr-FR" dirty="0" err="1"/>
              <a:t>sigmoide</a:t>
            </a:r>
            <a:r>
              <a:rPr lang="fr-FR" dirty="0"/>
              <a:t> bien répartie mais couteuse : </a:t>
            </a:r>
            <a:r>
              <a:rPr lang="fr-FR" sz="2200" dirty="0"/>
              <a:t>f(x) = 1/1+exp(-x))</a:t>
            </a:r>
          </a:p>
          <a:p>
            <a:pPr lvl="1"/>
            <a:r>
              <a:rPr lang="fr-FR" dirty="0" err="1"/>
              <a:t>Tanh</a:t>
            </a:r>
            <a:r>
              <a:rPr lang="fr-FR" dirty="0"/>
              <a:t> : </a:t>
            </a:r>
            <a:r>
              <a:rPr lang="fr-FR" dirty="0" err="1"/>
              <a:t>sigmoide</a:t>
            </a:r>
            <a:r>
              <a:rPr lang="fr-FR" dirty="0"/>
              <a:t> </a:t>
            </a:r>
            <a:r>
              <a:rPr lang="fr-FR" dirty="0" err="1"/>
              <a:t>simplifée</a:t>
            </a:r>
            <a:r>
              <a:rPr lang="fr-FR" dirty="0"/>
              <a:t> : f(x) = </a:t>
            </a:r>
            <a:r>
              <a:rPr lang="fr-FR" dirty="0" err="1"/>
              <a:t>tanh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Relu (par défaut) : f(x) = max (0, x) rapide mais ne permet pas de tout faire </a:t>
            </a:r>
          </a:p>
        </p:txBody>
      </p:sp>
      <p:pic>
        <p:nvPicPr>
          <p:cNvPr id="2050" name="Picture 2" descr="Résultat de recherche d'images pour &quot;sigmoid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941168"/>
            <a:ext cx="1344086" cy="134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406" y="2276872"/>
            <a:ext cx="5083696" cy="106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27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Nombre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nombre de neurones peut dépendre de cette formule</a:t>
            </a:r>
          </a:p>
          <a:p>
            <a:pPr lvl="1"/>
            <a:r>
              <a:rPr lang="fr-FR"/>
              <a:t>Il faut </a:t>
            </a:r>
            <a:r>
              <a:rPr lang="fr-FR" dirty="0"/>
              <a:t>donc un Ns très élevé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852936"/>
            <a:ext cx="6166450" cy="202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4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Prédictions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204864"/>
            <a:ext cx="3050994" cy="81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38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022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matrice de confusion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700808"/>
            <a:ext cx="4370332" cy="10801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785" y="3356992"/>
            <a:ext cx="237626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71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NeuralNet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752528" cy="5040560"/>
          </a:xfrm>
        </p:spPr>
        <p:txBody>
          <a:bodyPr/>
          <a:lstStyle/>
          <a:p>
            <a:r>
              <a:rPr lang="fr-FR" dirty="0"/>
              <a:t>Possède un fonctionnalité intéressante : Il affiche le réseau graphiquement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1" y="1412776"/>
            <a:ext cx="4289015" cy="428901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4349241"/>
            <a:ext cx="4819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99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TensorFlow</a:t>
            </a:r>
            <a:r>
              <a:rPr lang="fr-FR" dirty="0"/>
              <a:t> est un outil open source d'apprentissage automatique développé par Google</a:t>
            </a:r>
          </a:p>
          <a:p>
            <a:pPr lvl="1"/>
            <a:r>
              <a:rPr lang="fr-FR" dirty="0"/>
              <a:t>Le code source a été ouvert le 9 novembre 2015 par Google et publié sous licence Apache</a:t>
            </a:r>
          </a:p>
          <a:p>
            <a:pPr lvl="1"/>
            <a:r>
              <a:rPr lang="fr-FR" dirty="0"/>
              <a:t>V 1.0 du 11 février 2017</a:t>
            </a:r>
          </a:p>
          <a:p>
            <a:r>
              <a:rPr lang="fr-FR" dirty="0"/>
              <a:t>Est doté d'une interface Python.</a:t>
            </a:r>
          </a:p>
          <a:p>
            <a:r>
              <a:rPr lang="fr-FR" dirty="0" err="1"/>
              <a:t>TensorFlow</a:t>
            </a:r>
            <a:r>
              <a:rPr lang="fr-FR" dirty="0"/>
              <a:t> est l'un des outils les plus utilisés en IA dans le domaine de l'apprentissage machine</a:t>
            </a:r>
          </a:p>
          <a:p>
            <a:r>
              <a:rPr lang="fr-FR" dirty="0"/>
              <a:t>Développé par Google Brain filiale d'Alphabet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254237"/>
            <a:ext cx="1726704" cy="12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07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API Python portable qui permet d'effectuer du </a:t>
            </a:r>
            <a:r>
              <a:rPr lang="fr-FR" dirty="0" err="1"/>
              <a:t>Deep</a:t>
            </a:r>
            <a:r>
              <a:rPr lang="fr-FR" dirty="0"/>
              <a:t> Learning par-dessus </a:t>
            </a:r>
            <a:r>
              <a:rPr lang="fr-FR" dirty="0" err="1"/>
              <a:t>Tensorflow</a:t>
            </a:r>
            <a:r>
              <a:rPr lang="fr-FR" dirty="0"/>
              <a:t>,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Elle a été initialement écrite par François Chollet</a:t>
            </a:r>
          </a:p>
          <a:p>
            <a:pPr lvl="2"/>
            <a:r>
              <a:rPr lang="fr-FR" dirty="0"/>
              <a:t>Salarié de Google</a:t>
            </a:r>
          </a:p>
          <a:p>
            <a:pPr lvl="1"/>
            <a:r>
              <a:rPr lang="fr-FR" dirty="0"/>
              <a:t>Permet d'écrire des réseaux neuronaux simplement</a:t>
            </a:r>
          </a:p>
          <a:p>
            <a:pPr lvl="1"/>
            <a:r>
              <a:rPr lang="fr-FR" dirty="0"/>
              <a:t>Permet de rendre le code </a:t>
            </a:r>
            <a:r>
              <a:rPr lang="fr-FR" dirty="0" err="1"/>
              <a:t>TensorFlow</a:t>
            </a:r>
            <a:r>
              <a:rPr lang="fr-FR" dirty="0"/>
              <a:t> portable vers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Inclus dans </a:t>
            </a:r>
            <a:r>
              <a:rPr lang="fr-FR" dirty="0" err="1"/>
              <a:t>TensorFlow</a:t>
            </a:r>
            <a:endParaRPr lang="fr-FR" dirty="0"/>
          </a:p>
          <a:p>
            <a:pPr lvl="1"/>
            <a:r>
              <a:rPr lang="fr-FR" dirty="0"/>
              <a:t>Installation : </a:t>
            </a:r>
          </a:p>
          <a:p>
            <a:pPr lvl="2"/>
            <a:r>
              <a:rPr lang="fr-FR" dirty="0" err="1"/>
              <a:t>tensorflow</a:t>
            </a:r>
            <a:r>
              <a:rPr lang="fr-FR" dirty="0"/>
              <a:t>, </a:t>
            </a:r>
            <a:r>
              <a:rPr lang="fr-FR" dirty="0" err="1"/>
              <a:t>keras</a:t>
            </a:r>
            <a:r>
              <a:rPr lang="fr-FR" dirty="0"/>
              <a:t> et </a:t>
            </a:r>
            <a:r>
              <a:rPr lang="fr-FR" dirty="0" err="1"/>
              <a:t>kerasR</a:t>
            </a:r>
            <a:endParaRPr lang="fr-FR" dirty="0"/>
          </a:p>
          <a:p>
            <a:pPr lvl="2"/>
            <a:r>
              <a:rPr lang="fr-FR" dirty="0"/>
              <a:t>Python 3.6 + </a:t>
            </a:r>
            <a:r>
              <a:rPr lang="fr-FR" dirty="0" err="1"/>
              <a:t>TensorFlow</a:t>
            </a:r>
            <a:r>
              <a:rPr lang="fr-FR" dirty="0"/>
              <a:t> + </a:t>
            </a:r>
            <a:r>
              <a:rPr lang="fr-FR" dirty="0" err="1"/>
              <a:t>Keras</a:t>
            </a:r>
            <a:endParaRPr lang="fr-FR" dirty="0"/>
          </a:p>
          <a:p>
            <a:pPr lvl="2"/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8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KerasR</a:t>
            </a:r>
            <a:r>
              <a:rPr lang="fr-FR" dirty="0"/>
              <a:t> est l'implémentation R de </a:t>
            </a:r>
            <a:r>
              <a:rPr lang="fr-FR" dirty="0" err="1"/>
              <a:t>Keras</a:t>
            </a:r>
            <a:r>
              <a:rPr lang="fr-FR" dirty="0"/>
              <a:t> (Python)</a:t>
            </a:r>
          </a:p>
          <a:p>
            <a:r>
              <a:rPr lang="fr-FR" dirty="0" err="1"/>
              <a:t>Keras</a:t>
            </a:r>
            <a:r>
              <a:rPr lang="fr-FR" dirty="0"/>
              <a:t> est l'implémentation R S4 de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%&gt;%</a:t>
            </a:r>
          </a:p>
        </p:txBody>
      </p:sp>
    </p:spTree>
    <p:extLst>
      <p:ext uri="{BB962C8B-B14F-4D97-AF65-F5344CB8AC3E}">
        <p14:creationId xmlns:p14="http://schemas.microsoft.com/office/powerpoint/2010/main" val="144961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perceptron possède plusieurs entrées (ix), une sortie (o), un seuil et une fonction d’activation (f)</a:t>
            </a:r>
          </a:p>
          <a:p>
            <a:r>
              <a:rPr lang="fr-FR" dirty="0"/>
              <a:t>Chaque entrée possède un poids (</a:t>
            </a:r>
            <a:r>
              <a:rPr lang="fr-FR" dirty="0" err="1"/>
              <a:t>Wx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717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neuronaux sont souvent du type MLP</a:t>
            </a:r>
          </a:p>
          <a:p>
            <a:pPr lvl="1"/>
            <a:r>
              <a:rPr lang="fr-FR" dirty="0"/>
              <a:t>Multi Layer Perceptron</a:t>
            </a:r>
          </a:p>
          <a:p>
            <a:pPr lvl="1"/>
            <a:r>
              <a:rPr lang="fr-FR" dirty="0"/>
              <a:t>Avec TF il est difficile de créer un </a:t>
            </a:r>
            <a:r>
              <a:rPr lang="fr-FR" dirty="0" err="1"/>
              <a:t>Dataset</a:t>
            </a:r>
            <a:r>
              <a:rPr lang="fr-FR" dirty="0"/>
              <a:t> et encore plus difficile de créer un </a:t>
            </a:r>
            <a:r>
              <a:rPr lang="fr-FR" dirty="0" err="1"/>
              <a:t>Estimator</a:t>
            </a:r>
            <a:r>
              <a:rPr lang="fr-FR" dirty="0"/>
              <a:t> basé sur des réseaux neuronaux</a:t>
            </a:r>
          </a:p>
          <a:p>
            <a:r>
              <a:rPr lang="fr-FR" dirty="0"/>
              <a:t>Réseau CNN et CRNN</a:t>
            </a:r>
          </a:p>
          <a:p>
            <a:pPr lvl="1"/>
            <a:r>
              <a:rPr lang="fr-FR" dirty="0" err="1"/>
              <a:t>Convulational</a:t>
            </a:r>
            <a:r>
              <a:rPr lang="fr-FR" dirty="0"/>
              <a:t> (</a:t>
            </a:r>
            <a:r>
              <a:rPr lang="fr-FR" dirty="0" err="1"/>
              <a:t>Recursive</a:t>
            </a:r>
            <a:r>
              <a:rPr lang="fr-FR" dirty="0"/>
              <a:t>) Neural Network</a:t>
            </a:r>
          </a:p>
          <a:p>
            <a:pPr lvl="1"/>
            <a:r>
              <a:rPr lang="fr-FR" dirty="0"/>
              <a:t>Avec TF il encore plus difficile de faire des réseaux </a:t>
            </a:r>
            <a:r>
              <a:rPr lang="fr-FR" dirty="0" err="1"/>
              <a:t>circonvolutifs</a:t>
            </a:r>
            <a:endParaRPr lang="fr-FR" dirty="0"/>
          </a:p>
          <a:p>
            <a:r>
              <a:rPr lang="fr-FR" dirty="0" err="1"/>
              <a:t>Keras</a:t>
            </a:r>
            <a:r>
              <a:rPr lang="fr-FR" dirty="0"/>
              <a:t> rends tout cela simple</a:t>
            </a:r>
          </a:p>
        </p:txBody>
      </p:sp>
    </p:spTree>
    <p:extLst>
      <p:ext uri="{BB962C8B-B14F-4D97-AF65-F5344CB8AC3E}">
        <p14:creationId xmlns:p14="http://schemas.microsoft.com/office/powerpoint/2010/main" val="500599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créer un MLP</a:t>
            </a:r>
          </a:p>
          <a:p>
            <a:r>
              <a:rPr lang="fr-FR" dirty="0" err="1"/>
              <a:t>layer_dense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81" y="2601807"/>
            <a:ext cx="8271044" cy="7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95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d'activation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Linear</a:t>
            </a:r>
            <a:r>
              <a:rPr lang="fr-FR" dirty="0"/>
              <a:t> (défaut)</a:t>
            </a:r>
          </a:p>
          <a:p>
            <a:r>
              <a:rPr lang="fr-FR" dirty="0" err="1"/>
              <a:t>tanh</a:t>
            </a:r>
            <a:r>
              <a:rPr lang="fr-FR" dirty="0"/>
              <a:t> (rapide), </a:t>
            </a:r>
            <a:r>
              <a:rPr lang="fr-FR" dirty="0" err="1"/>
              <a:t>sigmoid</a:t>
            </a:r>
            <a:r>
              <a:rPr lang="fr-FR" dirty="0"/>
              <a:t> (lent), </a:t>
            </a:r>
            <a:r>
              <a:rPr lang="fr-FR" dirty="0" err="1"/>
              <a:t>hard_sigmoid</a:t>
            </a:r>
            <a:r>
              <a:rPr lang="fr-FR" dirty="0"/>
              <a:t>(rapide)</a:t>
            </a:r>
          </a:p>
          <a:p>
            <a:r>
              <a:rPr lang="fr-FR" dirty="0" err="1"/>
              <a:t>xelu</a:t>
            </a:r>
            <a:endParaRPr lang="fr-FR" dirty="0"/>
          </a:p>
          <a:p>
            <a:pPr lvl="1"/>
            <a:r>
              <a:rPr lang="fr-FR" dirty="0"/>
              <a:t>Comme </a:t>
            </a:r>
            <a:r>
              <a:rPr lang="fr-FR" dirty="0" err="1"/>
              <a:t>Linear</a:t>
            </a:r>
            <a:r>
              <a:rPr lang="fr-FR" dirty="0"/>
              <a:t> mais renvoie une valeur atténuée en cas d'échec</a:t>
            </a:r>
          </a:p>
          <a:p>
            <a:r>
              <a:rPr lang="fr-FR" dirty="0" err="1"/>
              <a:t>softmax</a:t>
            </a:r>
            <a:endParaRPr lang="fr-FR" dirty="0"/>
          </a:p>
          <a:p>
            <a:pPr lvl="1"/>
            <a:r>
              <a:rPr lang="fr-FR" dirty="0"/>
              <a:t>Exponentielle normalisée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layer_dense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layer_dense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316" name="Picture 4" descr="RÃ©sultat de recherche d'images pour &quot;wiki softma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17032"/>
            <a:ext cx="30480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852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et </a:t>
            </a:r>
            <a:r>
              <a:rPr lang="fr-FR" dirty="0" err="1"/>
              <a:t>bias_initializer</a:t>
            </a:r>
            <a:endParaRPr lang="fr-FR" dirty="0"/>
          </a:p>
          <a:p>
            <a:pPr lvl="1"/>
            <a:r>
              <a:rPr lang="fr-FR" dirty="0"/>
              <a:t>Valeur initiale des poids</a:t>
            </a:r>
          </a:p>
          <a:p>
            <a:pPr lvl="1"/>
            <a:r>
              <a:rPr lang="fr-FR" dirty="0"/>
              <a:t>Par défaut </a:t>
            </a:r>
            <a:r>
              <a:rPr lang="fr-FR" dirty="0" err="1"/>
              <a:t>glorot_normal</a:t>
            </a:r>
            <a:endParaRPr lang="fr-FR" dirty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fan_in</a:t>
            </a:r>
            <a:r>
              <a:rPr lang="fr-FR" dirty="0"/>
              <a:t> + </a:t>
            </a:r>
            <a:r>
              <a:rPr lang="fr-FR" dirty="0" err="1"/>
              <a:t>fan_out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fan_in</a:t>
            </a:r>
            <a:r>
              <a:rPr lang="fr-FR" dirty="0"/>
              <a:t> = nb input du perceptron (</a:t>
            </a:r>
            <a:r>
              <a:rPr lang="fr-FR" dirty="0" err="1"/>
              <a:t>tensor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fan_out</a:t>
            </a:r>
            <a:r>
              <a:rPr lang="fr-FR" dirty="0"/>
              <a:t> = nb output</a:t>
            </a:r>
          </a:p>
          <a:p>
            <a:pPr lvl="1"/>
            <a:r>
              <a:rPr lang="fr-FR" dirty="0"/>
              <a:t>Dans le cas d'une activation </a:t>
            </a:r>
            <a:r>
              <a:rPr lang="fr-FR" dirty="0" err="1"/>
              <a:t>lineaire</a:t>
            </a:r>
            <a:endParaRPr lang="fr-FR" dirty="0"/>
          </a:p>
          <a:p>
            <a:pPr lvl="1"/>
            <a:r>
              <a:rPr lang="fr-FR" dirty="0"/>
              <a:t>ho=</a:t>
            </a:r>
            <a:r>
              <a:rPr lang="fr-FR" dirty="0" err="1"/>
              <a:t>weight</a:t>
            </a:r>
            <a:r>
              <a:rPr lang="fr-FR" dirty="0"/>
              <a:t>*x + </a:t>
            </a:r>
            <a:r>
              <a:rPr lang="fr-FR" dirty="0" err="1"/>
              <a:t>bias</a:t>
            </a:r>
            <a:endParaRPr lang="fr-FR" dirty="0"/>
          </a:p>
          <a:p>
            <a:r>
              <a:rPr lang="fr-FR" dirty="0" err="1"/>
              <a:t>kernel_regularizer</a:t>
            </a:r>
            <a:r>
              <a:rPr lang="fr-FR" dirty="0"/>
              <a:t> et </a:t>
            </a:r>
            <a:r>
              <a:rPr lang="fr-FR" dirty="0" err="1"/>
              <a:t>bias_regularizer</a:t>
            </a:r>
            <a:endParaRPr lang="fr-FR" dirty="0"/>
          </a:p>
          <a:p>
            <a:pPr lvl="1"/>
            <a:r>
              <a:rPr lang="fr-FR" dirty="0"/>
              <a:t>Affecte des pénalités lors du changement de poids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064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Réseaux plus conséquent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donc possible d'avoir un réseau plus complexe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060848"/>
            <a:ext cx="535139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89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vs </a:t>
            </a:r>
            <a:r>
              <a:rPr lang="fr-FR" dirty="0" err="1"/>
              <a:t>KerasR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60848"/>
            <a:ext cx="4333875" cy="28575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700808"/>
            <a:ext cx="46482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61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Compile construit le réseaux de </a:t>
            </a:r>
            <a:r>
              <a:rPr lang="fr-FR" dirty="0" err="1"/>
              <a:t>tensors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 err="1"/>
              <a:t>Optimizer</a:t>
            </a:r>
            <a:endParaRPr lang="fr-FR" dirty="0"/>
          </a:p>
          <a:p>
            <a:pPr lvl="2"/>
            <a:r>
              <a:rPr lang="fr-FR" dirty="0"/>
              <a:t>Algorithme de convergence du réseaux</a:t>
            </a:r>
          </a:p>
          <a:p>
            <a:pPr lvl="1"/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/>
              <a:t>Méthode de calcul du </a:t>
            </a:r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 err="1"/>
              <a:t>mse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Metrics</a:t>
            </a:r>
            <a:endParaRPr lang="fr-FR" dirty="0"/>
          </a:p>
          <a:p>
            <a:pPr lvl="2"/>
            <a:r>
              <a:rPr lang="fr-FR" dirty="0" err="1"/>
              <a:t>Metrics</a:t>
            </a:r>
            <a:r>
              <a:rPr lang="fr-FR" dirty="0"/>
              <a:t> pour les logs</a:t>
            </a:r>
          </a:p>
          <a:p>
            <a:pPr lvl="1"/>
            <a:r>
              <a:rPr lang="fr-FR" dirty="0"/>
              <a:t>Exemple pour </a:t>
            </a:r>
            <a:r>
              <a:rPr lang="fr-FR" dirty="0" err="1"/>
              <a:t>regressor</a:t>
            </a:r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2712349"/>
            <a:ext cx="3658245" cy="24414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5354452"/>
            <a:ext cx="4997143" cy="95486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940824"/>
            <a:ext cx="3960440" cy="10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45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Associe le </a:t>
            </a:r>
            <a:r>
              <a:rPr lang="fr-FR" dirty="0" err="1"/>
              <a:t>Dataset</a:t>
            </a:r>
            <a:r>
              <a:rPr lang="fr-FR" dirty="0"/>
              <a:t> TF à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steps_per_epoch</a:t>
            </a:r>
            <a:r>
              <a:rPr lang="fr-FR" dirty="0"/>
              <a:t>=30)</a:t>
            </a:r>
          </a:p>
          <a:p>
            <a:pPr lvl="1"/>
            <a:r>
              <a:rPr lang="fr-FR" dirty="0"/>
              <a:t>Il y aura 10 * 30 itérations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24" y="2852936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44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5 </a:t>
            </a:r>
            <a:r>
              <a:rPr lang="fr-FR" dirty="0" err="1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6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Evalue le modèle</a:t>
            </a:r>
          </a:p>
          <a:p>
            <a:pPr lvl="1"/>
            <a:r>
              <a:rPr lang="fr-FR" dirty="0"/>
              <a:t>model %&gt;% </a:t>
            </a:r>
            <a:r>
              <a:rPr lang="fr-FR" dirty="0" err="1"/>
              <a:t>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968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L’ensemble des entrées sont multipliés à leurs poids puis sommés</a:t>
            </a:r>
          </a:p>
          <a:p>
            <a:r>
              <a:rPr lang="fr-FR" dirty="0"/>
              <a:t>signal = </a:t>
            </a:r>
            <a:r>
              <a:rPr lang="fr-FR" dirty="0" err="1"/>
              <a:t>sum</a:t>
            </a:r>
            <a:r>
              <a:rPr lang="fr-FR" dirty="0"/>
              <a:t>(i[x]*W[x])</a:t>
            </a:r>
          </a:p>
          <a:p>
            <a:r>
              <a:rPr lang="fr-FR" dirty="0"/>
              <a:t>Si f(signal) &gt; seuil (ou biais) alors le signal passe dans le sortie</a:t>
            </a:r>
          </a:p>
          <a:p>
            <a:r>
              <a:rPr lang="fr-FR" dirty="0"/>
              <a:t>f est souvent une tangente hyperbolique ou une sigmoïde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49855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446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model %&gt;% </a:t>
            </a:r>
            <a:r>
              <a:rPr lang="fr-FR" dirty="0" err="1"/>
              <a:t>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</p:txBody>
      </p:sp>
    </p:spTree>
    <p:extLst>
      <p:ext uri="{BB962C8B-B14F-4D97-AF65-F5344CB8AC3E}">
        <p14:creationId xmlns:p14="http://schemas.microsoft.com/office/powerpoint/2010/main" val="4067905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sauvegarder entièrement le modèle</a:t>
            </a:r>
          </a:p>
          <a:p>
            <a:pPr lvl="1"/>
            <a:r>
              <a:rPr lang="fr-FR" dirty="0" err="1"/>
              <a:t>Keras</a:t>
            </a:r>
            <a:r>
              <a:rPr lang="fr-FR" dirty="0"/>
              <a:t> H5</a:t>
            </a:r>
          </a:p>
          <a:p>
            <a:pPr lvl="1"/>
            <a:r>
              <a:rPr lang="fr-FR" dirty="0"/>
              <a:t>save_model_hdf5(model, file.h5)</a:t>
            </a:r>
          </a:p>
        </p:txBody>
      </p:sp>
    </p:spTree>
    <p:extLst>
      <p:ext uri="{BB962C8B-B14F-4D97-AF65-F5344CB8AC3E}">
        <p14:creationId xmlns:p14="http://schemas.microsoft.com/office/powerpoint/2010/main" val="39586294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Netron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832648" cy="5040560"/>
          </a:xfrm>
        </p:spPr>
        <p:txBody>
          <a:bodyPr/>
          <a:lstStyle/>
          <a:p>
            <a:r>
              <a:rPr lang="fr-FR" dirty="0" err="1"/>
              <a:t>Netron</a:t>
            </a:r>
            <a:r>
              <a:rPr lang="fr-FR" dirty="0"/>
              <a:t> permet de visualiser un MLP</a:t>
            </a:r>
          </a:p>
          <a:p>
            <a:r>
              <a:rPr lang="fr-FR" dirty="0" err="1"/>
              <a:t>Netron</a:t>
            </a:r>
            <a:r>
              <a:rPr lang="fr-FR" dirty="0"/>
              <a:t> permet d'import ou d'exporter des réseaux neuronaux depuis d'autres langages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156209"/>
            <a:ext cx="26193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8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 (2,2,2)</a:t>
            </a:r>
          </a:p>
          <a:p>
            <a:pPr lvl="1"/>
            <a:r>
              <a:rPr lang="fr-FR" dirty="0"/>
              <a:t>2 inputs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hiddens</a:t>
            </a:r>
            <a:endParaRPr lang="fr-FR" dirty="0"/>
          </a:p>
          <a:p>
            <a:pPr lvl="1"/>
            <a:r>
              <a:rPr lang="fr-FR" dirty="0"/>
              <a:t>2 outputs</a:t>
            </a:r>
          </a:p>
          <a:p>
            <a:r>
              <a:rPr lang="fr-FR" dirty="0"/>
              <a:t>Input [0.05, 0.1]</a:t>
            </a:r>
          </a:p>
          <a:p>
            <a:r>
              <a:rPr lang="fr-FR" dirty="0"/>
              <a:t>Output </a:t>
            </a:r>
            <a:r>
              <a:rPr lang="fr-FR" dirty="0" err="1"/>
              <a:t>target</a:t>
            </a:r>
            <a:r>
              <a:rPr lang="fr-FR" dirty="0"/>
              <a:t> [0.01, 0.99]</a:t>
            </a:r>
          </a:p>
          <a:p>
            <a:r>
              <a:rPr lang="fr-FR" dirty="0" err="1"/>
              <a:t>wx</a:t>
            </a:r>
            <a:r>
              <a:rPr lang="fr-FR" dirty="0"/>
              <a:t> = Poids</a:t>
            </a:r>
          </a:p>
          <a:p>
            <a:r>
              <a:rPr lang="fr-FR" dirty="0" err="1"/>
              <a:t>bx</a:t>
            </a:r>
            <a:r>
              <a:rPr lang="fr-FR" dirty="0"/>
              <a:t> = </a:t>
            </a:r>
            <a:r>
              <a:rPr lang="fr-FR" dirty="0" err="1"/>
              <a:t>Bias</a:t>
            </a:r>
            <a:r>
              <a:rPr lang="fr-FR" dirty="0"/>
              <a:t> (seuils)</a:t>
            </a:r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15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L'importance des poids</a:t>
            </a:r>
          </a:p>
        </p:txBody>
      </p:sp>
      <p:pic>
        <p:nvPicPr>
          <p:cNvPr id="3074" name="Picture 2" descr="https://dpzbhybb2pdcj.cloudfront.net/allaire/Figures/01fig0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02" y="2132856"/>
            <a:ext cx="576064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87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MNIST</a:t>
            </a:r>
          </a:p>
        </p:txBody>
      </p:sp>
      <p:pic>
        <p:nvPicPr>
          <p:cNvPr id="1026" name="Picture 2" descr="https://dpzbhybb2pdcj.cloudfront.net/allaire/Figures/01fig0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85579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01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MNIST</a:t>
            </a:r>
          </a:p>
        </p:txBody>
      </p:sp>
      <p:pic>
        <p:nvPicPr>
          <p:cNvPr id="2050" name="Picture 2" descr="https://dpzbhybb2pdcj.cloudfront.net/allaire/Figures/01fig06_a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45664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66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de neurones sont souvent supervisé</a:t>
            </a:r>
          </a:p>
          <a:p>
            <a:pPr lvl="1"/>
            <a:r>
              <a:rPr lang="fr-FR" dirty="0"/>
              <a:t>Présence d’un feedback pour indiquer si le calcul est bon</a:t>
            </a:r>
          </a:p>
          <a:p>
            <a:r>
              <a:rPr lang="fr-FR" dirty="0"/>
              <a:t>Si le feedback est bon, le neurone se fige un peu plus</a:t>
            </a:r>
          </a:p>
          <a:p>
            <a:r>
              <a:rPr lang="fr-FR" dirty="0"/>
              <a:t>Sinon, le seuil et les poids changent un peu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058874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6790</TotalTime>
  <Words>1261</Words>
  <Application>Microsoft Office PowerPoint</Application>
  <PresentationFormat>Affichage à l'écran (4:3)</PresentationFormat>
  <Paragraphs>203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7" baseType="lpstr">
      <vt:lpstr>Arial</vt:lpstr>
      <vt:lpstr>Courier New</vt:lpstr>
      <vt:lpstr>Monotype Sorts</vt:lpstr>
      <vt:lpstr>Times New Roman</vt:lpstr>
      <vt:lpstr>cvc</vt:lpstr>
      <vt:lpstr>Présentation PowerPoint</vt:lpstr>
      <vt:lpstr>Neurone</vt:lpstr>
      <vt:lpstr>Perceptron</vt:lpstr>
      <vt:lpstr>Perceptron</vt:lpstr>
      <vt:lpstr>Exemple simple</vt:lpstr>
      <vt:lpstr>L'importance des poids</vt:lpstr>
      <vt:lpstr>MLP MNIST</vt:lpstr>
      <vt:lpstr>MLP MNIST</vt:lpstr>
      <vt:lpstr>Backpropagation</vt:lpstr>
      <vt:lpstr>Backpropagation</vt:lpstr>
      <vt:lpstr>Dérivation du gradient</vt:lpstr>
      <vt:lpstr>Résultat</vt:lpstr>
      <vt:lpstr>Réseaux</vt:lpstr>
      <vt:lpstr>Calcul Matriciel - GPU</vt:lpstr>
      <vt:lpstr>Heuristiques</vt:lpstr>
      <vt:lpstr>Apprentissage non supervisé</vt:lpstr>
      <vt:lpstr>Cancer du Sein</vt:lpstr>
      <vt:lpstr>Structure de la base</vt:lpstr>
      <vt:lpstr>Nettoyage du fichier</vt:lpstr>
      <vt:lpstr>DeepNet</vt:lpstr>
      <vt:lpstr>DeepNet</vt:lpstr>
      <vt:lpstr>Nombre de neurones</vt:lpstr>
      <vt:lpstr>Prédictions</vt:lpstr>
      <vt:lpstr>Matrice de confusion</vt:lpstr>
      <vt:lpstr>Exemple de matrice de confusion</vt:lpstr>
      <vt:lpstr>NeuralNet</vt:lpstr>
      <vt:lpstr>TensorFlow</vt:lpstr>
      <vt:lpstr>Keras</vt:lpstr>
      <vt:lpstr>Keras</vt:lpstr>
      <vt:lpstr>Deep Learning</vt:lpstr>
      <vt:lpstr>MLP</vt:lpstr>
      <vt:lpstr>Fonctions d'activation</vt:lpstr>
      <vt:lpstr>Initializer</vt:lpstr>
      <vt:lpstr>Réseaux plus conséquent</vt:lpstr>
      <vt:lpstr>Keras vs KerasR</vt:lpstr>
      <vt:lpstr>Compile</vt:lpstr>
      <vt:lpstr>Fit</vt:lpstr>
      <vt:lpstr>Evolution de loss</vt:lpstr>
      <vt:lpstr>Evaluate</vt:lpstr>
      <vt:lpstr>Predict</vt:lpstr>
      <vt:lpstr>Solidification du modèle</vt:lpstr>
      <vt:lpstr>Netron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375</cp:revision>
  <dcterms:created xsi:type="dcterms:W3CDTF">2000-04-10T19:33:12Z</dcterms:created>
  <dcterms:modified xsi:type="dcterms:W3CDTF">2024-11-07T09:37:56Z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