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1"/>
  </p:notesMasterIdLst>
  <p:handoutMasterIdLst>
    <p:handoutMasterId r:id="rId22"/>
  </p:handoutMasterIdLst>
  <p:sldIdLst>
    <p:sldId id="264" r:id="rId2"/>
    <p:sldId id="265" r:id="rId3"/>
    <p:sldId id="289" r:id="rId4"/>
    <p:sldId id="285" r:id="rId5"/>
    <p:sldId id="284" r:id="rId6"/>
    <p:sldId id="293" r:id="rId7"/>
    <p:sldId id="292" r:id="rId8"/>
    <p:sldId id="286" r:id="rId9"/>
    <p:sldId id="287" r:id="rId10"/>
    <p:sldId id="290" r:id="rId11"/>
    <p:sldId id="291" r:id="rId12"/>
    <p:sldId id="294" r:id="rId13"/>
    <p:sldId id="295" r:id="rId14"/>
    <p:sldId id="296" r:id="rId15"/>
    <p:sldId id="288" r:id="rId16"/>
    <p:sldId id="297" r:id="rId17"/>
    <p:sldId id="298" r:id="rId18"/>
    <p:sldId id="299" r:id="rId19"/>
    <p:sldId id="300" r:id="rId20"/>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smtClean="0"/>
              <a:t>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a:t>
            </a:r>
            <a:r>
              <a:rPr lang="fr-FR" altLang="fr-FR" dirty="0"/>
              <a:t>6</a:t>
            </a:r>
            <a:endParaRPr lang="fr-FR" altLang="fr-FR" dirty="0" smtClean="0"/>
          </a:p>
          <a:p>
            <a:pPr eaLnBrk="1" hangingPunct="1"/>
            <a:r>
              <a:rPr lang="fr-FR" altLang="fr-FR" dirty="0" smtClean="0"/>
              <a:t>Statistiques de base</a:t>
            </a:r>
          </a:p>
          <a:p>
            <a:pPr eaLnBrk="1" hangingPunct="1"/>
            <a:r>
              <a:rPr lang="fr-FR" altLang="fr-FR" dirty="0" smtClean="0"/>
              <a:t>www.CyrilVincent.com</a:t>
            </a:r>
          </a:p>
        </p:txBody>
      </p:sp>
      <p:pic>
        <p:nvPicPr>
          <p:cNvPr id="102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1268760"/>
            <a:ext cx="3048273" cy="2362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Médiane</a:t>
            </a:r>
            <a:endParaRPr lang="fr-FR" dirty="0"/>
          </a:p>
        </p:txBody>
      </p:sp>
      <p:sp>
        <p:nvSpPr>
          <p:cNvPr id="3" name="Espace réservé du contenu 2"/>
          <p:cNvSpPr>
            <a:spLocks noGrp="1"/>
          </p:cNvSpPr>
          <p:nvPr>
            <p:ph idx="1"/>
          </p:nvPr>
        </p:nvSpPr>
        <p:spPr/>
        <p:txBody>
          <a:bodyPr/>
          <a:lstStyle/>
          <a:p>
            <a:r>
              <a:rPr lang="fr-FR" sz="2400" dirty="0"/>
              <a:t>La médiane est la valeur qui permet de partager une série numérique ordonnée en deux parties de même nombre </a:t>
            </a:r>
            <a:r>
              <a:rPr lang="fr-FR" sz="2400" dirty="0" smtClean="0"/>
              <a:t>d'élément</a:t>
            </a:r>
          </a:p>
          <a:p>
            <a:pPr lvl="1"/>
            <a:r>
              <a:rPr lang="fr-FR" sz="2000" dirty="0" smtClean="0"/>
              <a:t>On </a:t>
            </a:r>
            <a:r>
              <a:rPr lang="fr-FR" sz="2000" dirty="0"/>
              <a:t>dit aussi généralement qu'il s'agit de la valeur centrale d'une </a:t>
            </a:r>
            <a:r>
              <a:rPr lang="fr-FR" sz="2000" dirty="0" smtClean="0"/>
              <a:t>distribution</a:t>
            </a:r>
          </a:p>
          <a:p>
            <a:pPr lvl="1"/>
            <a:r>
              <a:rPr lang="fr-FR" sz="2000" dirty="0" smtClean="0"/>
              <a:t>Si </a:t>
            </a:r>
            <a:r>
              <a:rPr lang="fr-FR" sz="2000" dirty="0"/>
              <a:t>vous prenez par exemple la série 1,2,3,4,5 la médiane sera 3 car il y a autant d'éléments avant qu'après </a:t>
            </a:r>
            <a:r>
              <a:rPr lang="fr-FR" sz="2000" dirty="0" smtClean="0"/>
              <a:t>3</a:t>
            </a:r>
          </a:p>
          <a:p>
            <a:pPr lvl="1"/>
            <a:r>
              <a:rPr lang="fr-FR" sz="2000" dirty="0" smtClean="0"/>
              <a:t>Pour </a:t>
            </a:r>
            <a:r>
              <a:rPr lang="fr-FR" sz="2000" dirty="0"/>
              <a:t>une distribution contenant un nombre pair d'éléments la médiane sera alors la moyenne des deux valeurs les plus </a:t>
            </a:r>
            <a:r>
              <a:rPr lang="fr-FR" sz="2000" dirty="0" smtClean="0"/>
              <a:t>centrales</a:t>
            </a:r>
          </a:p>
          <a:p>
            <a:pPr lvl="1"/>
            <a:r>
              <a:rPr lang="fr-FR" sz="2000" dirty="0" smtClean="0"/>
              <a:t>Pour </a:t>
            </a:r>
            <a:r>
              <a:rPr lang="fr-FR" sz="2000" dirty="0"/>
              <a:t>la distribution 1,2,3,4,5,6 la médiane sera la valeur comprise entre 3 et 4 donc 3.5</a:t>
            </a:r>
            <a:r>
              <a:rPr lang="fr-FR" sz="2000" dirty="0" smtClean="0"/>
              <a:t>.</a:t>
            </a:r>
            <a:endParaRPr lang="fr-FR" sz="2000" dirty="0"/>
          </a:p>
        </p:txBody>
      </p:sp>
    </p:spTree>
    <p:extLst>
      <p:ext uri="{BB962C8B-B14F-4D97-AF65-F5344CB8AC3E}">
        <p14:creationId xmlns:p14="http://schemas.microsoft.com/office/powerpoint/2010/main" val="713830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Médiane</a:t>
            </a:r>
            <a:endParaRPr lang="fr-FR" dirty="0"/>
          </a:p>
        </p:txBody>
      </p:sp>
      <p:sp>
        <p:nvSpPr>
          <p:cNvPr id="3" name="Espace réservé du contenu 2"/>
          <p:cNvSpPr>
            <a:spLocks noGrp="1"/>
          </p:cNvSpPr>
          <p:nvPr>
            <p:ph idx="1"/>
          </p:nvPr>
        </p:nvSpPr>
        <p:spPr/>
        <p:txBody>
          <a:bodyPr/>
          <a:lstStyle/>
          <a:p>
            <a:r>
              <a:rPr lang="fr-FR" dirty="0" smtClean="0"/>
              <a:t>La </a:t>
            </a:r>
            <a:r>
              <a:rPr lang="fr-FR" dirty="0"/>
              <a:t>médiane et la moyenne renvoient généralement des valeurs similaires si la distribution suit une loi </a:t>
            </a:r>
            <a:r>
              <a:rPr lang="fr-FR" dirty="0" smtClean="0"/>
              <a:t>normale</a:t>
            </a:r>
          </a:p>
          <a:p>
            <a:pPr lvl="1"/>
            <a:r>
              <a:rPr lang="fr-FR" dirty="0" smtClean="0"/>
              <a:t>Cependant </a:t>
            </a:r>
            <a:r>
              <a:rPr lang="fr-FR" dirty="0"/>
              <a:t>la médiane est moins affectée par les valeurs extrêmes. Par exemple les séries 1,2,3,4,5 et 1,2,3,4,100 ont la même médiane mais des moyennes </a:t>
            </a:r>
            <a:r>
              <a:rPr lang="fr-FR" dirty="0" smtClean="0"/>
              <a:t>différentes</a:t>
            </a:r>
            <a:endParaRPr lang="fr-FR" dirty="0"/>
          </a:p>
        </p:txBody>
      </p:sp>
      <p:pic>
        <p:nvPicPr>
          <p:cNvPr id="4" name="Image 3"/>
          <p:cNvPicPr>
            <a:picLocks noChangeAspect="1"/>
          </p:cNvPicPr>
          <p:nvPr/>
        </p:nvPicPr>
        <p:blipFill>
          <a:blip r:embed="rId2"/>
          <a:stretch>
            <a:fillRect/>
          </a:stretch>
        </p:blipFill>
        <p:spPr>
          <a:xfrm>
            <a:off x="2843808" y="4293096"/>
            <a:ext cx="2165888" cy="936104"/>
          </a:xfrm>
          <a:prstGeom prst="rect">
            <a:avLst/>
          </a:prstGeom>
        </p:spPr>
      </p:pic>
    </p:spTree>
    <p:extLst>
      <p:ext uri="{BB962C8B-B14F-4D97-AF65-F5344CB8AC3E}">
        <p14:creationId xmlns:p14="http://schemas.microsoft.com/office/powerpoint/2010/main" val="116596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quantiles</a:t>
            </a:r>
            <a:endParaRPr lang="fr-FR" dirty="0"/>
          </a:p>
        </p:txBody>
      </p:sp>
      <p:sp>
        <p:nvSpPr>
          <p:cNvPr id="3" name="Espace réservé du contenu 2"/>
          <p:cNvSpPr>
            <a:spLocks noGrp="1"/>
          </p:cNvSpPr>
          <p:nvPr>
            <p:ph idx="1"/>
          </p:nvPr>
        </p:nvSpPr>
        <p:spPr/>
        <p:txBody>
          <a:bodyPr/>
          <a:lstStyle/>
          <a:p>
            <a:r>
              <a:rPr lang="fr-FR" dirty="0" smtClean="0"/>
              <a:t>Les </a:t>
            </a:r>
            <a:r>
              <a:rPr lang="fr-FR" dirty="0"/>
              <a:t>quantiles sont les valeurs permettant de séparer une distribution ordonnée de valeurs en q </a:t>
            </a:r>
            <a:r>
              <a:rPr lang="fr-FR" dirty="0" smtClean="0"/>
              <a:t>sous-distributions</a:t>
            </a:r>
          </a:p>
          <a:p>
            <a:pPr lvl="1"/>
            <a:r>
              <a:rPr lang="fr-FR" dirty="0" smtClean="0"/>
              <a:t>On </a:t>
            </a:r>
            <a:r>
              <a:rPr lang="fr-FR" dirty="0"/>
              <a:t>parle alors de </a:t>
            </a:r>
            <a:r>
              <a:rPr lang="fr-FR" dirty="0" smtClean="0"/>
              <a:t>q-quantile</a:t>
            </a:r>
          </a:p>
          <a:p>
            <a:pPr lvl="1"/>
            <a:r>
              <a:rPr lang="fr-FR" dirty="0" smtClean="0"/>
              <a:t>Le </a:t>
            </a:r>
            <a:r>
              <a:rPr lang="fr-FR" dirty="0"/>
              <a:t>nombre q peut varier selon vos besoins mais il est par exemple fréquent de se référer aux 4-quantiles aussi appelés </a:t>
            </a:r>
            <a:r>
              <a:rPr lang="fr-FR" dirty="0" smtClean="0"/>
              <a:t>quartiles</a:t>
            </a:r>
            <a:endParaRPr lang="fr-FR" dirty="0"/>
          </a:p>
          <a:p>
            <a:r>
              <a:rPr lang="fr-FR" dirty="0"/>
              <a:t>En R, les quantiles se calculent </a:t>
            </a:r>
            <a:r>
              <a:rPr lang="fr-FR" dirty="0" err="1"/>
              <a:t>grace</a:t>
            </a:r>
            <a:r>
              <a:rPr lang="fr-FR" dirty="0"/>
              <a:t> </a:t>
            </a:r>
            <a:r>
              <a:rPr lang="fr-FR" dirty="0" smtClean="0"/>
              <a:t>à quantile() qui</a:t>
            </a:r>
            <a:r>
              <a:rPr lang="fr-FR" dirty="0"/>
              <a:t>, par défaut, définit les 4-quantiles (quartiles).</a:t>
            </a:r>
          </a:p>
        </p:txBody>
      </p:sp>
      <p:pic>
        <p:nvPicPr>
          <p:cNvPr id="5" name="Image 4"/>
          <p:cNvPicPr>
            <a:picLocks noChangeAspect="1"/>
          </p:cNvPicPr>
          <p:nvPr/>
        </p:nvPicPr>
        <p:blipFill>
          <a:blip r:embed="rId2"/>
          <a:stretch>
            <a:fillRect/>
          </a:stretch>
        </p:blipFill>
        <p:spPr>
          <a:xfrm>
            <a:off x="1907704" y="5373216"/>
            <a:ext cx="2880320" cy="813424"/>
          </a:xfrm>
          <a:prstGeom prst="rect">
            <a:avLst/>
          </a:prstGeom>
        </p:spPr>
      </p:pic>
    </p:spTree>
    <p:extLst>
      <p:ext uri="{BB962C8B-B14F-4D97-AF65-F5344CB8AC3E}">
        <p14:creationId xmlns:p14="http://schemas.microsoft.com/office/powerpoint/2010/main" val="2547544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quantiles</a:t>
            </a:r>
            <a:endParaRPr lang="fr-FR" dirty="0"/>
          </a:p>
        </p:txBody>
      </p:sp>
      <p:sp>
        <p:nvSpPr>
          <p:cNvPr id="3" name="Espace réservé du contenu 2"/>
          <p:cNvSpPr>
            <a:spLocks noGrp="1"/>
          </p:cNvSpPr>
          <p:nvPr>
            <p:ph idx="1"/>
          </p:nvPr>
        </p:nvSpPr>
        <p:spPr/>
        <p:txBody>
          <a:bodyPr/>
          <a:lstStyle/>
          <a:p>
            <a:r>
              <a:rPr lang="fr-FR" dirty="0" smtClean="0"/>
              <a:t>quantile() permet </a:t>
            </a:r>
            <a:r>
              <a:rPr lang="fr-FR" dirty="0"/>
              <a:t>de calculer non seulement les quartiles mais aussi tout q-quantile que l'on </a:t>
            </a:r>
            <a:r>
              <a:rPr lang="fr-FR" dirty="0" smtClean="0"/>
              <a:t>souhaite</a:t>
            </a:r>
          </a:p>
          <a:p>
            <a:pPr lvl="1"/>
            <a:r>
              <a:rPr lang="fr-FR" dirty="0" smtClean="0"/>
              <a:t>Il </a:t>
            </a:r>
            <a:r>
              <a:rPr lang="fr-FR" dirty="0"/>
              <a:t>faut pour cela spécifier les valeurs adéquates à l'argument </a:t>
            </a:r>
            <a:r>
              <a:rPr lang="fr-FR" dirty="0" err="1" smtClean="0"/>
              <a:t>probs</a:t>
            </a:r>
            <a:endParaRPr lang="fr-FR" dirty="0" smtClean="0"/>
          </a:p>
          <a:p>
            <a:pPr lvl="1"/>
            <a:r>
              <a:rPr lang="fr-FR" dirty="0" smtClean="0"/>
              <a:t>Cet </a:t>
            </a:r>
            <a:r>
              <a:rPr lang="fr-FR" dirty="0"/>
              <a:t>argument est défini par un vecteur contenant une série de valeurs numériques comprises entre 0 et </a:t>
            </a:r>
            <a:r>
              <a:rPr lang="fr-FR" dirty="0" smtClean="0"/>
              <a:t>1</a:t>
            </a:r>
          </a:p>
          <a:p>
            <a:pPr lvl="1"/>
            <a:r>
              <a:rPr lang="fr-FR" dirty="0" smtClean="0"/>
              <a:t>Par exemple pour les déciles</a:t>
            </a:r>
          </a:p>
          <a:p>
            <a:pPr lvl="1"/>
            <a:endParaRPr lang="fr-FR" dirty="0"/>
          </a:p>
          <a:p>
            <a:pPr lvl="1"/>
            <a:endParaRPr lang="fr-FR" dirty="0" smtClean="0"/>
          </a:p>
          <a:p>
            <a:pPr lvl="1"/>
            <a:r>
              <a:rPr lang="fr-FR" dirty="0" err="1" smtClean="0"/>
              <a:t>probs</a:t>
            </a:r>
            <a:r>
              <a:rPr lang="fr-FR" dirty="0" smtClean="0"/>
              <a:t> possède un vecteur entre 0 et 1 incrémenté de 0.1</a:t>
            </a:r>
          </a:p>
        </p:txBody>
      </p:sp>
      <p:pic>
        <p:nvPicPr>
          <p:cNvPr id="6" name="Image 5"/>
          <p:cNvPicPr>
            <a:picLocks noChangeAspect="1"/>
          </p:cNvPicPr>
          <p:nvPr/>
        </p:nvPicPr>
        <p:blipFill>
          <a:blip r:embed="rId2"/>
          <a:stretch>
            <a:fillRect/>
          </a:stretch>
        </p:blipFill>
        <p:spPr>
          <a:xfrm>
            <a:off x="1619671" y="4797152"/>
            <a:ext cx="5967063" cy="792088"/>
          </a:xfrm>
          <a:prstGeom prst="rect">
            <a:avLst/>
          </a:prstGeom>
        </p:spPr>
      </p:pic>
    </p:spTree>
    <p:extLst>
      <p:ext uri="{BB962C8B-B14F-4D97-AF65-F5344CB8AC3E}">
        <p14:creationId xmlns:p14="http://schemas.microsoft.com/office/powerpoint/2010/main" val="271687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summary</a:t>
            </a:r>
            <a:endParaRPr lang="fr-FR" dirty="0"/>
          </a:p>
        </p:txBody>
      </p:sp>
      <p:sp>
        <p:nvSpPr>
          <p:cNvPr id="3" name="Espace réservé du contenu 2"/>
          <p:cNvSpPr>
            <a:spLocks noGrp="1"/>
          </p:cNvSpPr>
          <p:nvPr>
            <p:ph idx="1"/>
          </p:nvPr>
        </p:nvSpPr>
        <p:spPr/>
        <p:txBody>
          <a:bodyPr/>
          <a:lstStyle/>
          <a:p>
            <a:r>
              <a:rPr lang="fr-FR" dirty="0" err="1" smtClean="0"/>
              <a:t>Summary</a:t>
            </a:r>
            <a:r>
              <a:rPr lang="fr-FR" dirty="0" smtClean="0"/>
              <a:t> </a:t>
            </a:r>
            <a:r>
              <a:rPr lang="fr-FR" dirty="0" err="1" smtClean="0"/>
              <a:t>effecture</a:t>
            </a:r>
            <a:r>
              <a:rPr lang="fr-FR" dirty="0" smtClean="0"/>
              <a:t> le min, max, </a:t>
            </a:r>
            <a:r>
              <a:rPr lang="fr-FR" dirty="0" err="1" smtClean="0"/>
              <a:t>mean</a:t>
            </a:r>
            <a:r>
              <a:rPr lang="fr-FR" dirty="0" smtClean="0"/>
              <a:t>, </a:t>
            </a:r>
            <a:r>
              <a:rPr lang="fr-FR" dirty="0" err="1" smtClean="0"/>
              <a:t>median</a:t>
            </a:r>
            <a:r>
              <a:rPr lang="fr-FR" dirty="0" smtClean="0"/>
              <a:t> et quantile en une fois</a:t>
            </a:r>
          </a:p>
          <a:p>
            <a:r>
              <a:rPr lang="fr-FR" dirty="0" err="1" smtClean="0"/>
              <a:t>summary</a:t>
            </a:r>
            <a:r>
              <a:rPr lang="fr-FR" dirty="0" smtClean="0"/>
              <a:t>(poids) </a:t>
            </a:r>
            <a:endParaRPr lang="fr-FR" dirty="0"/>
          </a:p>
        </p:txBody>
      </p:sp>
    </p:spTree>
    <p:extLst>
      <p:ext uri="{BB962C8B-B14F-4D97-AF65-F5344CB8AC3E}">
        <p14:creationId xmlns:p14="http://schemas.microsoft.com/office/powerpoint/2010/main" val="527968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Modélisation</a:t>
            </a:r>
            <a:endParaRPr lang="fr-FR" dirty="0"/>
          </a:p>
        </p:txBody>
      </p:sp>
      <p:sp>
        <p:nvSpPr>
          <p:cNvPr id="3" name="Espace réservé du contenu 2"/>
          <p:cNvSpPr>
            <a:spLocks noGrp="1"/>
          </p:cNvSpPr>
          <p:nvPr>
            <p:ph idx="1"/>
          </p:nvPr>
        </p:nvSpPr>
        <p:spPr/>
        <p:txBody>
          <a:bodyPr/>
          <a:lstStyle/>
          <a:p>
            <a:r>
              <a:rPr lang="fr-FR" dirty="0"/>
              <a:t>Imaginez que vous êtes un data </a:t>
            </a:r>
            <a:r>
              <a:rPr lang="fr-FR" dirty="0" err="1" smtClean="0"/>
              <a:t>scientist</a:t>
            </a:r>
            <a:endParaRPr lang="fr-FR" dirty="0" smtClean="0"/>
          </a:p>
          <a:p>
            <a:pPr lvl="1"/>
            <a:r>
              <a:rPr lang="fr-FR" dirty="0" smtClean="0"/>
              <a:t>Vous </a:t>
            </a:r>
            <a:r>
              <a:rPr lang="fr-FR" dirty="0"/>
              <a:t>êtes maintenant confortable avec l'ensemble des données récupérées pour vos </a:t>
            </a:r>
            <a:r>
              <a:rPr lang="fr-FR" dirty="0" smtClean="0"/>
              <a:t>analyses</a:t>
            </a:r>
          </a:p>
          <a:p>
            <a:pPr lvl="1"/>
            <a:r>
              <a:rPr lang="fr-FR" dirty="0" smtClean="0"/>
              <a:t>Vous </a:t>
            </a:r>
            <a:r>
              <a:rPr lang="fr-FR" dirty="0"/>
              <a:t>avez une connaissance des objectifs principaux de l'entreprise, ce qui vous a aidé à synthétiser les différentes variables qui interviennent, ainsi que visualiser les différents comportements et corrélations présents au sein de ces données</a:t>
            </a:r>
          </a:p>
        </p:txBody>
      </p:sp>
    </p:spTree>
    <p:extLst>
      <p:ext uri="{BB962C8B-B14F-4D97-AF65-F5344CB8AC3E}">
        <p14:creationId xmlns:p14="http://schemas.microsoft.com/office/powerpoint/2010/main" val="3896538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Opérations ensembliste</a:t>
            </a:r>
            <a:endParaRPr lang="fr-FR" dirty="0"/>
          </a:p>
        </p:txBody>
      </p:sp>
      <p:sp>
        <p:nvSpPr>
          <p:cNvPr id="3" name="Espace réservé du contenu 2"/>
          <p:cNvSpPr>
            <a:spLocks noGrp="1"/>
          </p:cNvSpPr>
          <p:nvPr>
            <p:ph idx="1"/>
          </p:nvPr>
        </p:nvSpPr>
        <p:spPr/>
        <p:txBody>
          <a:bodyPr/>
          <a:lstStyle/>
          <a:p>
            <a:r>
              <a:rPr lang="fr-FR" dirty="0" smtClean="0"/>
              <a:t>R possède de nombreuses fonction ensembliste</a:t>
            </a:r>
          </a:p>
          <a:p>
            <a:pPr lvl="1"/>
            <a:r>
              <a:rPr lang="fr-FR" dirty="0" smtClean="0"/>
              <a:t>démo avec </a:t>
            </a:r>
            <a:r>
              <a:rPr lang="fr-FR" dirty="0" err="1" smtClean="0"/>
              <a:t>taille.Rdata</a:t>
            </a:r>
            <a:r>
              <a:rPr lang="fr-FR" dirty="0" smtClean="0"/>
              <a:t> (lire taille.txt)</a:t>
            </a:r>
          </a:p>
          <a:p>
            <a:r>
              <a:rPr lang="fr-FR" dirty="0" smtClean="0"/>
              <a:t>Union</a:t>
            </a:r>
          </a:p>
          <a:p>
            <a:pPr lvl="1"/>
            <a:r>
              <a:rPr lang="fr-FR" dirty="0" smtClean="0"/>
              <a:t>Union de n ensembles</a:t>
            </a:r>
          </a:p>
          <a:p>
            <a:pPr lvl="1"/>
            <a:r>
              <a:rPr lang="fr-FR" dirty="0"/>
              <a:t>union(</a:t>
            </a:r>
            <a:r>
              <a:rPr lang="fr-FR" dirty="0" err="1"/>
              <a:t>names</a:t>
            </a:r>
            <a:r>
              <a:rPr lang="fr-FR" dirty="0"/>
              <a:t>(</a:t>
            </a:r>
            <a:r>
              <a:rPr lang="fr-FR" dirty="0" err="1"/>
              <a:t>tailleG</a:t>
            </a:r>
            <a:r>
              <a:rPr lang="fr-FR" dirty="0"/>
              <a:t>), </a:t>
            </a:r>
            <a:r>
              <a:rPr lang="fr-FR" dirty="0" err="1"/>
              <a:t>names</a:t>
            </a:r>
            <a:r>
              <a:rPr lang="fr-FR" dirty="0"/>
              <a:t>(</a:t>
            </a:r>
            <a:r>
              <a:rPr lang="fr-FR" dirty="0" err="1"/>
              <a:t>performanceG</a:t>
            </a:r>
            <a:r>
              <a:rPr lang="fr-FR" dirty="0" smtClean="0"/>
              <a:t>)) donne l'union des noms (indexes ou clés) des 2 vecteurs</a:t>
            </a:r>
          </a:p>
          <a:p>
            <a:r>
              <a:rPr lang="fr-FR" dirty="0" err="1" smtClean="0"/>
              <a:t>Intersect</a:t>
            </a:r>
            <a:endParaRPr lang="fr-FR" dirty="0" smtClean="0"/>
          </a:p>
          <a:p>
            <a:pPr lvl="1"/>
            <a:r>
              <a:rPr lang="fr-FR" dirty="0" smtClean="0"/>
              <a:t>Intersection de n ensembles</a:t>
            </a:r>
          </a:p>
          <a:p>
            <a:pPr lvl="1"/>
            <a:r>
              <a:rPr lang="fr-FR" dirty="0" err="1"/>
              <a:t>intersect</a:t>
            </a:r>
            <a:r>
              <a:rPr lang="fr-FR" dirty="0"/>
              <a:t>(</a:t>
            </a:r>
            <a:r>
              <a:rPr lang="fr-FR" dirty="0" err="1"/>
              <a:t>names</a:t>
            </a:r>
            <a:r>
              <a:rPr lang="fr-FR" dirty="0"/>
              <a:t>(</a:t>
            </a:r>
            <a:r>
              <a:rPr lang="fr-FR" dirty="0" err="1"/>
              <a:t>tailleG</a:t>
            </a:r>
            <a:r>
              <a:rPr lang="fr-FR" dirty="0"/>
              <a:t>), </a:t>
            </a:r>
            <a:r>
              <a:rPr lang="fr-FR" dirty="0" err="1"/>
              <a:t>names</a:t>
            </a:r>
            <a:r>
              <a:rPr lang="fr-FR" dirty="0"/>
              <a:t>(</a:t>
            </a:r>
            <a:r>
              <a:rPr lang="fr-FR" dirty="0" err="1"/>
              <a:t>performanceG</a:t>
            </a:r>
            <a:r>
              <a:rPr lang="fr-FR" dirty="0" smtClean="0"/>
              <a:t>))</a:t>
            </a:r>
          </a:p>
          <a:p>
            <a:r>
              <a:rPr lang="fr-FR" dirty="0" err="1" smtClean="0"/>
              <a:t>Setdiff</a:t>
            </a:r>
            <a:endParaRPr lang="fr-FR" dirty="0" smtClean="0"/>
          </a:p>
          <a:p>
            <a:pPr lvl="1"/>
            <a:r>
              <a:rPr lang="fr-FR" dirty="0" smtClean="0"/>
              <a:t>Soustraction de 2 ensembles</a:t>
            </a:r>
            <a:endParaRPr lang="fr-FR" dirty="0"/>
          </a:p>
        </p:txBody>
      </p:sp>
    </p:spTree>
    <p:extLst>
      <p:ext uri="{BB962C8B-B14F-4D97-AF65-F5344CB8AC3E}">
        <p14:creationId xmlns:p14="http://schemas.microsoft.com/office/powerpoint/2010/main" val="4216561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a:t>
            </a:r>
            <a:endParaRPr lang="fr-FR" dirty="0"/>
          </a:p>
        </p:txBody>
      </p:sp>
      <p:sp>
        <p:nvSpPr>
          <p:cNvPr id="3" name="Espace réservé du contenu 2"/>
          <p:cNvSpPr>
            <a:spLocks noGrp="1"/>
          </p:cNvSpPr>
          <p:nvPr>
            <p:ph idx="1"/>
          </p:nvPr>
        </p:nvSpPr>
        <p:spPr/>
        <p:txBody>
          <a:bodyPr/>
          <a:lstStyle/>
          <a:p>
            <a:r>
              <a:rPr lang="fr-FR" dirty="0" smtClean="0"/>
              <a:t>Vérifie qu'un sous vecteur appartient à un vecteur élément par élément</a:t>
            </a:r>
          </a:p>
          <a:p>
            <a:endParaRPr lang="fr-FR" dirty="0"/>
          </a:p>
          <a:p>
            <a:endParaRPr lang="fr-FR" dirty="0" smtClean="0"/>
          </a:p>
          <a:p>
            <a:endParaRPr lang="fr-FR" dirty="0"/>
          </a:p>
          <a:p>
            <a:r>
              <a:rPr lang="fr-FR" dirty="0" smtClean="0"/>
              <a:t>Filtrage</a:t>
            </a:r>
          </a:p>
          <a:p>
            <a:endParaRPr lang="fr-FR" dirty="0"/>
          </a:p>
        </p:txBody>
      </p:sp>
      <p:pic>
        <p:nvPicPr>
          <p:cNvPr id="4" name="Image 3"/>
          <p:cNvPicPr>
            <a:picLocks noChangeAspect="1"/>
          </p:cNvPicPr>
          <p:nvPr/>
        </p:nvPicPr>
        <p:blipFill>
          <a:blip r:embed="rId2"/>
          <a:stretch>
            <a:fillRect/>
          </a:stretch>
        </p:blipFill>
        <p:spPr>
          <a:xfrm>
            <a:off x="827584" y="2636912"/>
            <a:ext cx="7881018" cy="648072"/>
          </a:xfrm>
          <a:prstGeom prst="rect">
            <a:avLst/>
          </a:prstGeom>
        </p:spPr>
      </p:pic>
      <p:pic>
        <p:nvPicPr>
          <p:cNvPr id="5" name="Image 4"/>
          <p:cNvPicPr>
            <a:picLocks noChangeAspect="1"/>
          </p:cNvPicPr>
          <p:nvPr/>
        </p:nvPicPr>
        <p:blipFill>
          <a:blip r:embed="rId3"/>
          <a:stretch>
            <a:fillRect/>
          </a:stretch>
        </p:blipFill>
        <p:spPr>
          <a:xfrm>
            <a:off x="827584" y="4509120"/>
            <a:ext cx="7396474" cy="1008112"/>
          </a:xfrm>
          <a:prstGeom prst="rect">
            <a:avLst/>
          </a:prstGeom>
        </p:spPr>
      </p:pic>
    </p:spTree>
    <p:extLst>
      <p:ext uri="{BB962C8B-B14F-4D97-AF65-F5344CB8AC3E}">
        <p14:creationId xmlns:p14="http://schemas.microsoft.com/office/powerpoint/2010/main" val="2933520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Réciprocité des données</a:t>
            </a:r>
            <a:endParaRPr lang="fr-FR" dirty="0"/>
          </a:p>
        </p:txBody>
      </p:sp>
      <p:sp>
        <p:nvSpPr>
          <p:cNvPr id="3" name="Espace réservé du contenu 2"/>
          <p:cNvSpPr>
            <a:spLocks noGrp="1"/>
          </p:cNvSpPr>
          <p:nvPr>
            <p:ph idx="1"/>
          </p:nvPr>
        </p:nvSpPr>
        <p:spPr/>
        <p:txBody>
          <a:bodyPr/>
          <a:lstStyle/>
          <a:p>
            <a:r>
              <a:rPr lang="fr-FR" dirty="0" smtClean="0"/>
              <a:t>Il est important que tous les vecteurs soit indexés de la même manière et est le même nombre d'élément</a:t>
            </a:r>
          </a:p>
          <a:p>
            <a:endParaRPr lang="fr-FR" dirty="0"/>
          </a:p>
          <a:p>
            <a:endParaRPr lang="fr-FR" dirty="0" smtClean="0"/>
          </a:p>
          <a:p>
            <a:r>
              <a:rPr lang="fr-FR" dirty="0" smtClean="0"/>
              <a:t>Duplication des vecteurs réciproques</a:t>
            </a:r>
          </a:p>
          <a:p>
            <a:endParaRPr lang="fr-FR" dirty="0"/>
          </a:p>
          <a:p>
            <a:endParaRPr lang="fr-FR" dirty="0" smtClean="0"/>
          </a:p>
          <a:p>
            <a:endParaRPr lang="fr-FR" dirty="0"/>
          </a:p>
        </p:txBody>
      </p:sp>
      <p:pic>
        <p:nvPicPr>
          <p:cNvPr id="4" name="Image 3"/>
          <p:cNvPicPr>
            <a:picLocks noChangeAspect="1"/>
          </p:cNvPicPr>
          <p:nvPr/>
        </p:nvPicPr>
        <p:blipFill>
          <a:blip r:embed="rId2"/>
          <a:stretch>
            <a:fillRect/>
          </a:stretch>
        </p:blipFill>
        <p:spPr>
          <a:xfrm>
            <a:off x="1164616" y="2924944"/>
            <a:ext cx="6892194" cy="720080"/>
          </a:xfrm>
          <a:prstGeom prst="rect">
            <a:avLst/>
          </a:prstGeom>
        </p:spPr>
      </p:pic>
      <p:pic>
        <p:nvPicPr>
          <p:cNvPr id="5" name="Image 4"/>
          <p:cNvPicPr>
            <a:picLocks noChangeAspect="1"/>
          </p:cNvPicPr>
          <p:nvPr/>
        </p:nvPicPr>
        <p:blipFill>
          <a:blip r:embed="rId3"/>
          <a:stretch>
            <a:fillRect/>
          </a:stretch>
        </p:blipFill>
        <p:spPr>
          <a:xfrm>
            <a:off x="611560" y="4349092"/>
            <a:ext cx="8475656" cy="1816212"/>
          </a:xfrm>
          <a:prstGeom prst="rect">
            <a:avLst/>
          </a:prstGeom>
        </p:spPr>
      </p:pic>
    </p:spTree>
    <p:extLst>
      <p:ext uri="{BB962C8B-B14F-4D97-AF65-F5344CB8AC3E}">
        <p14:creationId xmlns:p14="http://schemas.microsoft.com/office/powerpoint/2010/main" val="80425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Tri des données réciproques</a:t>
            </a:r>
            <a:endParaRPr lang="fr-FR" dirty="0"/>
          </a:p>
        </p:txBody>
      </p:sp>
      <p:sp>
        <p:nvSpPr>
          <p:cNvPr id="3" name="Espace réservé du contenu 2"/>
          <p:cNvSpPr>
            <a:spLocks noGrp="1"/>
          </p:cNvSpPr>
          <p:nvPr>
            <p:ph idx="1"/>
          </p:nvPr>
        </p:nvSpPr>
        <p:spPr/>
        <p:txBody>
          <a:bodyPr/>
          <a:lstStyle/>
          <a:p>
            <a:r>
              <a:rPr lang="fr-FR" dirty="0"/>
              <a:t>Le même problème revient lorsque l'on doit trier un des deux </a:t>
            </a:r>
            <a:r>
              <a:rPr lang="fr-FR" dirty="0" smtClean="0"/>
              <a:t>vecteurs</a:t>
            </a:r>
          </a:p>
          <a:p>
            <a:r>
              <a:rPr lang="fr-FR" dirty="0" smtClean="0"/>
              <a:t>En </a:t>
            </a:r>
            <a:r>
              <a:rPr lang="fr-FR" dirty="0"/>
              <a:t>en triant un, son ordre sera modifié et la </a:t>
            </a:r>
            <a:r>
              <a:rPr lang="fr-FR" dirty="0" smtClean="0"/>
              <a:t>réciprocité </a:t>
            </a:r>
            <a:r>
              <a:rPr lang="fr-FR" dirty="0"/>
              <a:t>avec le second vecteur sera </a:t>
            </a:r>
            <a:r>
              <a:rPr lang="fr-FR" dirty="0" smtClean="0"/>
              <a:t>perdue</a:t>
            </a:r>
          </a:p>
          <a:p>
            <a:r>
              <a:rPr lang="fr-FR" dirty="0" smtClean="0"/>
              <a:t>Il </a:t>
            </a:r>
            <a:r>
              <a:rPr lang="fr-FR" dirty="0"/>
              <a:t>faut alors </a:t>
            </a:r>
            <a:r>
              <a:rPr lang="fr-FR"/>
              <a:t>préférer </a:t>
            </a:r>
            <a:r>
              <a:rPr lang="fr-FR" smtClean="0"/>
              <a:t>order</a:t>
            </a:r>
            <a:r>
              <a:rPr lang="fr-FR" dirty="0" smtClean="0"/>
              <a:t>() à sort()</a:t>
            </a:r>
          </a:p>
          <a:p>
            <a:pPr lvl="1"/>
            <a:r>
              <a:rPr lang="fr-FR" dirty="0" err="1" smtClean="0"/>
              <a:t>order</a:t>
            </a:r>
            <a:r>
              <a:rPr lang="fr-FR" dirty="0" smtClean="0"/>
              <a:t>() renverra </a:t>
            </a:r>
            <a:r>
              <a:rPr lang="fr-FR" dirty="0"/>
              <a:t>effectivement, non pas les valeurs triées des éléments du vecteur, mais leurs </a:t>
            </a:r>
            <a:r>
              <a:rPr lang="fr-FR" dirty="0" smtClean="0"/>
              <a:t>index</a:t>
            </a:r>
          </a:p>
          <a:p>
            <a:pPr lvl="1"/>
            <a:r>
              <a:rPr lang="fr-FR" dirty="0" smtClean="0"/>
              <a:t>Cette </a:t>
            </a:r>
            <a:r>
              <a:rPr lang="fr-FR" dirty="0"/>
              <a:t>fonction génèrera alors un vecteur contenant des index qui pourra être utilisé pour trier les deux vecteurs.</a:t>
            </a:r>
          </a:p>
        </p:txBody>
      </p:sp>
      <p:pic>
        <p:nvPicPr>
          <p:cNvPr id="5" name="Image 4"/>
          <p:cNvPicPr>
            <a:picLocks noChangeAspect="1"/>
          </p:cNvPicPr>
          <p:nvPr/>
        </p:nvPicPr>
        <p:blipFill>
          <a:blip r:embed="rId2"/>
          <a:stretch>
            <a:fillRect/>
          </a:stretch>
        </p:blipFill>
        <p:spPr>
          <a:xfrm>
            <a:off x="1835695" y="5373216"/>
            <a:ext cx="5393705" cy="1484784"/>
          </a:xfrm>
          <a:prstGeom prst="rect">
            <a:avLst/>
          </a:prstGeom>
        </p:spPr>
      </p:pic>
    </p:spTree>
    <p:extLst>
      <p:ext uri="{BB962C8B-B14F-4D97-AF65-F5344CB8AC3E}">
        <p14:creationId xmlns:p14="http://schemas.microsoft.com/office/powerpoint/2010/main" val="249280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Distribution d'un vecteur</a:t>
            </a:r>
            <a:endParaRPr lang="fr-FR" dirty="0"/>
          </a:p>
        </p:txBody>
      </p:sp>
      <p:sp>
        <p:nvSpPr>
          <p:cNvPr id="3" name="Espace réservé du contenu 2"/>
          <p:cNvSpPr>
            <a:spLocks noGrp="1"/>
          </p:cNvSpPr>
          <p:nvPr>
            <p:ph idx="1"/>
          </p:nvPr>
        </p:nvSpPr>
        <p:spPr/>
        <p:txBody>
          <a:bodyPr/>
          <a:lstStyle/>
          <a:p>
            <a:r>
              <a:rPr lang="fr-FR" dirty="0" smtClean="0"/>
              <a:t>Il </a:t>
            </a:r>
            <a:r>
              <a:rPr lang="fr-FR" dirty="0"/>
              <a:t>est maintenant l'heure de faire enfin des </a:t>
            </a:r>
            <a:r>
              <a:rPr lang="fr-FR" dirty="0" smtClean="0"/>
              <a:t>statistiques!</a:t>
            </a:r>
          </a:p>
          <a:p>
            <a:r>
              <a:rPr lang="fr-FR" dirty="0" smtClean="0"/>
              <a:t>Nous </a:t>
            </a:r>
            <a:r>
              <a:rPr lang="fr-FR" dirty="0"/>
              <a:t>travaillons </a:t>
            </a:r>
            <a:r>
              <a:rPr lang="fr-FR" dirty="0" smtClean="0"/>
              <a:t>sur </a:t>
            </a:r>
            <a:r>
              <a:rPr lang="fr-FR" dirty="0"/>
              <a:t>un vecteur contenant des valeurs numériques correspondant au poids de différents </a:t>
            </a:r>
            <a:r>
              <a:rPr lang="fr-FR" dirty="0" smtClean="0"/>
              <a:t>individus</a:t>
            </a:r>
          </a:p>
          <a:p>
            <a:r>
              <a:rPr lang="fr-FR" dirty="0" smtClean="0"/>
              <a:t>Cette </a:t>
            </a:r>
            <a:r>
              <a:rPr lang="fr-FR" dirty="0"/>
              <a:t>ensemble de valeurs forme ce que l'on appelle une distribution.</a:t>
            </a:r>
          </a:p>
          <a:p>
            <a:r>
              <a:rPr lang="fr-FR" dirty="0"/>
              <a:t>Une distribution est définie par différentes mesures comme par exemple la médiane ou la variance. Nous allons maintenant apprendre à définir ces mesures avec R.</a:t>
            </a:r>
          </a:p>
        </p:txBody>
      </p:sp>
    </p:spTree>
    <p:extLst>
      <p:ext uri="{BB962C8B-B14F-4D97-AF65-F5344CB8AC3E}">
        <p14:creationId xmlns:p14="http://schemas.microsoft.com/office/powerpoint/2010/main" val="179521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Moyenne</a:t>
            </a:r>
            <a:endParaRPr lang="fr-FR" dirty="0"/>
          </a:p>
        </p:txBody>
      </p:sp>
      <p:sp>
        <p:nvSpPr>
          <p:cNvPr id="3" name="Espace réservé du contenu 2"/>
          <p:cNvSpPr>
            <a:spLocks noGrp="1"/>
          </p:cNvSpPr>
          <p:nvPr>
            <p:ph idx="1"/>
          </p:nvPr>
        </p:nvSpPr>
        <p:spPr/>
        <p:txBody>
          <a:bodyPr/>
          <a:lstStyle/>
          <a:p>
            <a:r>
              <a:rPr lang="fr-FR" dirty="0"/>
              <a:t>Il existe deux méthodes principales pour définir le centre d'une distribution: la moyenne et la médiane.</a:t>
            </a:r>
          </a:p>
          <a:p>
            <a:r>
              <a:rPr lang="fr-FR" dirty="0" smtClean="0"/>
              <a:t>La </a:t>
            </a:r>
            <a:r>
              <a:rPr lang="fr-FR" dirty="0"/>
              <a:t>moyenne arithmétique d'une distribution équivaut à la somme des éléments d'une distribution divisée par ce même nombre </a:t>
            </a:r>
            <a:r>
              <a:rPr lang="fr-FR" dirty="0" smtClean="0"/>
              <a:t>d'éléments</a:t>
            </a:r>
          </a:p>
          <a:p>
            <a:r>
              <a:rPr lang="fr-FR" dirty="0" smtClean="0"/>
              <a:t>Sous </a:t>
            </a:r>
            <a:r>
              <a:rPr lang="fr-FR" dirty="0"/>
              <a:t>R, la moyenne se calcule à l'aide de la </a:t>
            </a:r>
            <a:r>
              <a:rPr lang="fr-FR" dirty="0" smtClean="0"/>
              <a:t>fonction </a:t>
            </a:r>
            <a:r>
              <a:rPr lang="fr-FR" dirty="0" err="1" smtClean="0"/>
              <a:t>mean</a:t>
            </a:r>
            <a:r>
              <a:rPr lang="fr-FR" dirty="0" smtClean="0"/>
              <a:t>()</a:t>
            </a:r>
          </a:p>
          <a:p>
            <a:endParaRPr lang="fr-FR" dirty="0"/>
          </a:p>
        </p:txBody>
      </p:sp>
      <p:pic>
        <p:nvPicPr>
          <p:cNvPr id="4" name="Image 3"/>
          <p:cNvPicPr>
            <a:picLocks noChangeAspect="1"/>
          </p:cNvPicPr>
          <p:nvPr/>
        </p:nvPicPr>
        <p:blipFill>
          <a:blip r:embed="rId2"/>
          <a:stretch>
            <a:fillRect/>
          </a:stretch>
        </p:blipFill>
        <p:spPr>
          <a:xfrm>
            <a:off x="1403648" y="5013176"/>
            <a:ext cx="1798400" cy="648072"/>
          </a:xfrm>
          <a:prstGeom prst="rect">
            <a:avLst/>
          </a:prstGeom>
        </p:spPr>
      </p:pic>
      <p:pic>
        <p:nvPicPr>
          <p:cNvPr id="5" name="Image 4"/>
          <p:cNvPicPr>
            <a:picLocks noChangeAspect="1"/>
          </p:cNvPicPr>
          <p:nvPr/>
        </p:nvPicPr>
        <p:blipFill>
          <a:blip r:embed="rId3"/>
          <a:stretch>
            <a:fillRect/>
          </a:stretch>
        </p:blipFill>
        <p:spPr>
          <a:xfrm>
            <a:off x="3995936" y="5013176"/>
            <a:ext cx="2826697" cy="648072"/>
          </a:xfrm>
          <a:prstGeom prst="rect">
            <a:avLst/>
          </a:prstGeom>
        </p:spPr>
      </p:pic>
    </p:spTree>
    <p:extLst>
      <p:ext uri="{BB962C8B-B14F-4D97-AF65-F5344CB8AC3E}">
        <p14:creationId xmlns:p14="http://schemas.microsoft.com/office/powerpoint/2010/main" val="267272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Loi normale</a:t>
            </a:r>
            <a:endParaRPr lang="fr-FR" dirty="0"/>
          </a:p>
        </p:txBody>
      </p:sp>
      <p:sp>
        <p:nvSpPr>
          <p:cNvPr id="3" name="Espace réservé du contenu 2"/>
          <p:cNvSpPr>
            <a:spLocks noGrp="1"/>
          </p:cNvSpPr>
          <p:nvPr>
            <p:ph idx="1"/>
          </p:nvPr>
        </p:nvSpPr>
        <p:spPr/>
        <p:txBody>
          <a:bodyPr/>
          <a:lstStyle/>
          <a:p>
            <a:r>
              <a:rPr lang="fr-FR" dirty="0"/>
              <a:t>I</a:t>
            </a:r>
            <a:r>
              <a:rPr lang="fr-FR" dirty="0" smtClean="0"/>
              <a:t>l </a:t>
            </a:r>
            <a:r>
              <a:rPr lang="fr-FR" dirty="0"/>
              <a:t>est fréquent de considérer que les valeurs se répartissent selon une courbe de </a:t>
            </a:r>
            <a:r>
              <a:rPr lang="fr-FR" dirty="0" smtClean="0"/>
              <a:t>Gauss</a:t>
            </a:r>
          </a:p>
          <a:p>
            <a:pPr lvl="1"/>
            <a:r>
              <a:rPr lang="fr-FR" dirty="0" smtClean="0"/>
              <a:t>Dans </a:t>
            </a:r>
            <a:r>
              <a:rPr lang="fr-FR" dirty="0"/>
              <a:t>le cas des sciences sociales, par exemple, la moyenne et l'écart type permettent de déterminer un intervalle dans lequel on trouve une majorité de la </a:t>
            </a:r>
            <a:r>
              <a:rPr lang="fr-FR" dirty="0" smtClean="0"/>
              <a:t>population</a:t>
            </a:r>
          </a:p>
          <a:p>
            <a:pPr lvl="1"/>
            <a:endParaRPr lang="fr-FR" dirty="0"/>
          </a:p>
        </p:txBody>
      </p:sp>
      <p:pic>
        <p:nvPicPr>
          <p:cNvPr id="4098" name="Picture 2" descr="https://upload.wikimedia.org/wikipedia/commons/thumb/8/8c/Standard_deviation_diagram.svg/400px-Standard_deviation_diagra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221088"/>
            <a:ext cx="3810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97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Ecart type</a:t>
            </a:r>
            <a:endParaRPr lang="fr-FR" dirty="0"/>
          </a:p>
        </p:txBody>
      </p:sp>
      <p:sp>
        <p:nvSpPr>
          <p:cNvPr id="3" name="Espace réservé du contenu 2"/>
          <p:cNvSpPr>
            <a:spLocks noGrp="1"/>
          </p:cNvSpPr>
          <p:nvPr>
            <p:ph idx="1"/>
          </p:nvPr>
        </p:nvSpPr>
        <p:spPr/>
        <p:txBody>
          <a:bodyPr/>
          <a:lstStyle/>
          <a:p>
            <a:r>
              <a:rPr lang="fr-FR" dirty="0" smtClean="0"/>
              <a:t>Mesure la dispersion des variables</a:t>
            </a:r>
          </a:p>
          <a:p>
            <a:pPr lvl="1"/>
            <a:r>
              <a:rPr lang="fr-FR" dirty="0" smtClean="0"/>
              <a:t>Racine carrée de la variance</a:t>
            </a:r>
          </a:p>
          <a:p>
            <a:pPr lvl="1"/>
            <a:r>
              <a:rPr lang="fr-FR" dirty="0" smtClean="0"/>
              <a:t>Moyenne des écarts par rapport à une moyenne</a:t>
            </a:r>
          </a:p>
          <a:p>
            <a:r>
              <a:rPr lang="fr-FR" dirty="0" smtClean="0"/>
              <a:t>Voici 2 échantillons avec la même moyenne mais des écarts types différents</a:t>
            </a:r>
            <a:endParaRPr lang="fr-FR" dirty="0"/>
          </a:p>
        </p:txBody>
      </p:sp>
      <p:pic>
        <p:nvPicPr>
          <p:cNvPr id="3074" name="Picture 2" descr="https://upload.wikimedia.org/wikipedia/commons/thumb/f/f9/Comparison_standard_deviations.svg/612px-Comparison_standard_deviation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792" y="4149081"/>
            <a:ext cx="3071450" cy="227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674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Min et max</a:t>
            </a:r>
            <a:endParaRPr lang="fr-FR" dirty="0"/>
          </a:p>
        </p:txBody>
      </p:sp>
      <p:sp>
        <p:nvSpPr>
          <p:cNvPr id="3" name="Espace réservé du contenu 2"/>
          <p:cNvSpPr>
            <a:spLocks noGrp="1"/>
          </p:cNvSpPr>
          <p:nvPr>
            <p:ph idx="1"/>
          </p:nvPr>
        </p:nvSpPr>
        <p:spPr/>
        <p:txBody>
          <a:bodyPr/>
          <a:lstStyle/>
          <a:p>
            <a:r>
              <a:rPr lang="fr-FR" dirty="0" smtClean="0"/>
              <a:t>Mesure le min et le max d'un vecteur</a:t>
            </a:r>
            <a:endParaRPr lang="fr-FR" dirty="0"/>
          </a:p>
        </p:txBody>
      </p:sp>
      <p:pic>
        <p:nvPicPr>
          <p:cNvPr id="5" name="Image 4"/>
          <p:cNvPicPr>
            <a:picLocks noChangeAspect="1"/>
          </p:cNvPicPr>
          <p:nvPr/>
        </p:nvPicPr>
        <p:blipFill>
          <a:blip r:embed="rId2"/>
          <a:stretch>
            <a:fillRect/>
          </a:stretch>
        </p:blipFill>
        <p:spPr>
          <a:xfrm>
            <a:off x="2987824" y="2348880"/>
            <a:ext cx="2448272" cy="1824656"/>
          </a:xfrm>
          <a:prstGeom prst="rect">
            <a:avLst/>
          </a:prstGeom>
        </p:spPr>
      </p:pic>
    </p:spTree>
    <p:extLst>
      <p:ext uri="{BB962C8B-B14F-4D97-AF65-F5344CB8AC3E}">
        <p14:creationId xmlns:p14="http://schemas.microsoft.com/office/powerpoint/2010/main" val="1144295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Dispersion de la distribution</a:t>
            </a:r>
            <a:endParaRPr lang="fr-FR" dirty="0"/>
          </a:p>
        </p:txBody>
      </p:sp>
      <p:sp>
        <p:nvSpPr>
          <p:cNvPr id="3" name="Espace réservé du contenu 2"/>
          <p:cNvSpPr>
            <a:spLocks noGrp="1"/>
          </p:cNvSpPr>
          <p:nvPr>
            <p:ph idx="1"/>
          </p:nvPr>
        </p:nvSpPr>
        <p:spPr/>
        <p:txBody>
          <a:bodyPr/>
          <a:lstStyle/>
          <a:p>
            <a:r>
              <a:rPr lang="fr-FR" dirty="0"/>
              <a:t>La variance et l'écart type sont deux mesures liées </a:t>
            </a:r>
            <a:r>
              <a:rPr lang="fr-FR" dirty="0" smtClean="0"/>
              <a:t>permettant </a:t>
            </a:r>
            <a:r>
              <a:rPr lang="fr-FR" dirty="0"/>
              <a:t>de mesure la dispersion d'une distribution par rapport à la </a:t>
            </a:r>
            <a:r>
              <a:rPr lang="fr-FR" dirty="0" smtClean="0"/>
              <a:t>moyenne</a:t>
            </a:r>
          </a:p>
          <a:p>
            <a:r>
              <a:rPr lang="fr-FR" dirty="0" smtClean="0"/>
              <a:t>La </a:t>
            </a:r>
            <a:r>
              <a:rPr lang="fr-FR" dirty="0"/>
              <a:t>variance que l'on peut vulgariser par la moyenne des carrés moins le carré des moyennes prendra une valeur grande si les éléments de la distribution sont généralement éloignés de la moyenne ou une valeur petite si ces éléments sont au contraire resserrés près de la moyenne.</a:t>
            </a:r>
          </a:p>
        </p:txBody>
      </p:sp>
      <p:pic>
        <p:nvPicPr>
          <p:cNvPr id="4" name="Image 3"/>
          <p:cNvPicPr>
            <a:picLocks noChangeAspect="1"/>
          </p:cNvPicPr>
          <p:nvPr/>
        </p:nvPicPr>
        <p:blipFill>
          <a:blip r:embed="rId2"/>
          <a:stretch>
            <a:fillRect/>
          </a:stretch>
        </p:blipFill>
        <p:spPr>
          <a:xfrm>
            <a:off x="3275856" y="5376712"/>
            <a:ext cx="1584176" cy="1076624"/>
          </a:xfrm>
          <a:prstGeom prst="rect">
            <a:avLst/>
          </a:prstGeom>
        </p:spPr>
      </p:pic>
    </p:spTree>
    <p:extLst>
      <p:ext uri="{BB962C8B-B14F-4D97-AF65-F5344CB8AC3E}">
        <p14:creationId xmlns:p14="http://schemas.microsoft.com/office/powerpoint/2010/main" val="352860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Loi normale</a:t>
            </a:r>
            <a:endParaRPr lang="fr-FR" dirty="0"/>
          </a:p>
        </p:txBody>
      </p:sp>
      <p:sp>
        <p:nvSpPr>
          <p:cNvPr id="3" name="Espace réservé du contenu 2"/>
          <p:cNvSpPr>
            <a:spLocks noGrp="1"/>
          </p:cNvSpPr>
          <p:nvPr>
            <p:ph idx="1"/>
          </p:nvPr>
        </p:nvSpPr>
        <p:spPr/>
        <p:txBody>
          <a:bodyPr/>
          <a:lstStyle/>
          <a:p>
            <a:r>
              <a:rPr lang="fr-FR" dirty="0" smtClean="0"/>
              <a:t>Avec le calcul de la distribution des données il est possible de filtrer les données trop éloignées de la loi normale</a:t>
            </a:r>
          </a:p>
          <a:p>
            <a:pPr lvl="1"/>
            <a:r>
              <a:rPr lang="fr-FR" dirty="0" smtClean="0"/>
              <a:t>Possibilité de filtrer les données &gt; 3 * </a:t>
            </a:r>
            <a:r>
              <a:rPr lang="fr-FR" dirty="0" err="1" smtClean="0"/>
              <a:t>EcartType</a:t>
            </a:r>
            <a:endParaRPr lang="fr-FR" dirty="0" smtClean="0"/>
          </a:p>
          <a:p>
            <a:pPr lvl="1"/>
            <a:endParaRPr lang="fr-FR" dirty="0" smtClean="0"/>
          </a:p>
        </p:txBody>
      </p:sp>
    </p:spTree>
    <p:extLst>
      <p:ext uri="{BB962C8B-B14F-4D97-AF65-F5344CB8AC3E}">
        <p14:creationId xmlns:p14="http://schemas.microsoft.com/office/powerpoint/2010/main" val="606804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Cas non gaussien</a:t>
            </a:r>
            <a:endParaRPr lang="fr-FR" dirty="0"/>
          </a:p>
        </p:txBody>
      </p:sp>
      <p:sp>
        <p:nvSpPr>
          <p:cNvPr id="3" name="Espace réservé du contenu 2"/>
          <p:cNvSpPr>
            <a:spLocks noGrp="1"/>
          </p:cNvSpPr>
          <p:nvPr>
            <p:ph idx="1"/>
          </p:nvPr>
        </p:nvSpPr>
        <p:spPr/>
        <p:txBody>
          <a:bodyPr/>
          <a:lstStyle/>
          <a:p>
            <a:r>
              <a:rPr lang="fr-FR" dirty="0" smtClean="0"/>
              <a:t>Les distribution des salaire en France ne suit pas une gaussienne</a:t>
            </a:r>
          </a:p>
          <a:p>
            <a:pPr lvl="1"/>
            <a:r>
              <a:rPr lang="fr-FR" dirty="0" smtClean="0"/>
              <a:t>C’est une gaussienne asymétrique</a:t>
            </a:r>
          </a:p>
          <a:p>
            <a:r>
              <a:rPr lang="fr-FR" dirty="0" smtClean="0"/>
              <a:t>La moyenne et l’écart type n’ont pas de sens</a:t>
            </a:r>
          </a:p>
          <a:p>
            <a:r>
              <a:rPr lang="fr-FR" dirty="0" smtClean="0"/>
              <a:t>Il faut utilise la médiane et les *iles</a:t>
            </a:r>
          </a:p>
          <a:p>
            <a:r>
              <a:rPr lang="fr-FR" dirty="0" smtClean="0"/>
              <a:t>Exemple</a:t>
            </a:r>
          </a:p>
          <a:p>
            <a:pPr lvl="1"/>
            <a:r>
              <a:rPr lang="fr-FR" dirty="0" smtClean="0"/>
              <a:t>Salaire équivalent temps plein net</a:t>
            </a:r>
          </a:p>
          <a:p>
            <a:pPr lvl="1"/>
            <a:r>
              <a:rPr lang="fr-FR" dirty="0" smtClean="0"/>
              <a:t>Salaire moyen : 2250 €</a:t>
            </a:r>
          </a:p>
          <a:p>
            <a:pPr lvl="1"/>
            <a:r>
              <a:rPr lang="fr-FR" dirty="0" smtClean="0"/>
              <a:t>Salaire médian : 1797 €</a:t>
            </a:r>
          </a:p>
          <a:p>
            <a:pPr lvl="1"/>
            <a:endParaRPr lang="fr-FR" dirty="0"/>
          </a:p>
        </p:txBody>
      </p:sp>
      <p:pic>
        <p:nvPicPr>
          <p:cNvPr id="5122" name="Picture 2" descr="Résultat de recherche d'images pour &quot;distribution des salaires en france&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7864" y="3789040"/>
            <a:ext cx="3367370" cy="2262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287157"/>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4415</TotalTime>
  <Words>882</Words>
  <Application>Microsoft Office PowerPoint</Application>
  <PresentationFormat>Affichage à l'écran (4:3)</PresentationFormat>
  <Paragraphs>95</Paragraphs>
  <Slides>19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Monotype Sorts</vt:lpstr>
      <vt:lpstr>Times New Roman</vt:lpstr>
      <vt:lpstr>cvc</vt:lpstr>
      <vt:lpstr>Présentation PowerPoint</vt:lpstr>
      <vt:lpstr>Distribution d'un vecteur</vt:lpstr>
      <vt:lpstr>Moyenne</vt:lpstr>
      <vt:lpstr>Loi normale</vt:lpstr>
      <vt:lpstr>Ecart type</vt:lpstr>
      <vt:lpstr>Min et max</vt:lpstr>
      <vt:lpstr>Dispersion de la distribution</vt:lpstr>
      <vt:lpstr>Loi normale</vt:lpstr>
      <vt:lpstr>Cas non gaussien</vt:lpstr>
      <vt:lpstr>Médiane</vt:lpstr>
      <vt:lpstr>Médiane</vt:lpstr>
      <vt:lpstr>Les quantiles</vt:lpstr>
      <vt:lpstr>Les quantiles</vt:lpstr>
      <vt:lpstr>summary</vt:lpstr>
      <vt:lpstr>Modélisation</vt:lpstr>
      <vt:lpstr>Opérations ensembliste</vt:lpstr>
      <vt:lpstr>%in%</vt:lpstr>
      <vt:lpstr>Réciprocité des données</vt:lpstr>
      <vt:lpstr>Tri des données réciproques</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256</cp:revision>
  <dcterms:created xsi:type="dcterms:W3CDTF">2000-04-10T19:33:12Z</dcterms:created>
  <dcterms:modified xsi:type="dcterms:W3CDTF">2019-11-07T11:55:51Z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