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266" r:id="rId3"/>
    <p:sldId id="312" r:id="rId4"/>
    <p:sldId id="313" r:id="rId5"/>
    <p:sldId id="321" r:id="rId6"/>
    <p:sldId id="314" r:id="rId7"/>
    <p:sldId id="316" r:id="rId8"/>
    <p:sldId id="317" r:id="rId9"/>
    <p:sldId id="267" r:id="rId10"/>
    <p:sldId id="268" r:id="rId11"/>
    <p:sldId id="269" r:id="rId12"/>
    <p:sldId id="270" r:id="rId13"/>
    <p:sldId id="272" r:id="rId14"/>
    <p:sldId id="274" r:id="rId15"/>
    <p:sldId id="275"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11" r:id="rId35"/>
    <p:sldId id="318" r:id="rId36"/>
    <p:sldId id="319" r:id="rId37"/>
    <p:sldId id="320"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12</a:t>
            </a:r>
          </a:p>
          <a:p>
            <a:pPr eaLnBrk="1" hangingPunct="1"/>
            <a:r>
              <a:rPr lang="fr-FR" altLang="fr-FR" dirty="0" smtClean="0"/>
              <a:t>Machine Learning</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35795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8978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7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3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4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22705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194985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6146" name="Picture 2" descr="Un exemple de jeu de données classique (appelé CIFAR-10) qui permet d'entraîner un modèle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716" y="1156209"/>
            <a:ext cx="6697627" cy="517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7170" name="Picture 2" descr="Un détail de des deux phases du process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6902073" cy="467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7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travail</a:t>
            </a:r>
            <a:endParaRPr lang="fr-FR" dirty="0"/>
          </a:p>
        </p:txBody>
      </p:sp>
      <p:sp>
        <p:nvSpPr>
          <p:cNvPr id="3" name="Espace réservé du contenu 2"/>
          <p:cNvSpPr>
            <a:spLocks noGrp="1"/>
          </p:cNvSpPr>
          <p:nvPr>
            <p:ph idx="1"/>
          </p:nvPr>
        </p:nvSpPr>
        <p:spPr/>
        <p:txBody>
          <a:bodyPr/>
          <a:lstStyle/>
          <a:p>
            <a:r>
              <a:rPr lang="fr-FR" dirty="0"/>
              <a:t>L</a:t>
            </a:r>
            <a:r>
              <a:rPr lang="fr-FR" dirty="0" smtClean="0"/>
              <a:t>e </a:t>
            </a:r>
            <a:r>
              <a:rPr lang="fr-FR" dirty="0"/>
              <a:t>travail du data </a:t>
            </a:r>
            <a:r>
              <a:rPr lang="fr-FR" dirty="0" err="1"/>
              <a:t>scientist</a:t>
            </a:r>
            <a:r>
              <a:rPr lang="fr-FR" dirty="0"/>
              <a:t> en machine </a:t>
            </a:r>
            <a:r>
              <a:rPr lang="fr-FR" dirty="0" err="1"/>
              <a:t>learning</a:t>
            </a:r>
            <a:r>
              <a:rPr lang="fr-FR" dirty="0"/>
              <a:t> consiste à sélectionner les bonnes données test, choisir et entraîner le bon algorithme en vérifiant grâce à l'analyse d'erreurs que le modèle devient de plus en plus performant et </a:t>
            </a:r>
            <a:r>
              <a:rPr lang="fr-FR" dirty="0" smtClean="0"/>
              <a:t>robuste</a:t>
            </a:r>
          </a:p>
          <a:p>
            <a:r>
              <a:rPr lang="fr-FR" dirty="0" smtClean="0"/>
              <a:t>Si </a:t>
            </a:r>
            <a:r>
              <a:rPr lang="fr-FR" dirty="0"/>
              <a:t>les performances s'améliorent lorsqu'on lui fourni les données d'entraînement, on dit alors que la machine "apprend".</a:t>
            </a:r>
          </a:p>
          <a:p>
            <a:r>
              <a:rPr lang="fr-FR" dirty="0" smtClean="0"/>
              <a:t>Le </a:t>
            </a:r>
            <a:r>
              <a:rPr lang="fr-FR" dirty="0"/>
              <a:t>data </a:t>
            </a:r>
            <a:r>
              <a:rPr lang="fr-FR" dirty="0" err="1"/>
              <a:t>scientist</a:t>
            </a:r>
            <a:r>
              <a:rPr lang="fr-FR" dirty="0"/>
              <a:t> peut ensuite </a:t>
            </a:r>
            <a:r>
              <a:rPr lang="fr-FR" dirty="0" smtClean="0"/>
              <a:t>déployer le modèle </a:t>
            </a:r>
            <a:r>
              <a:rPr lang="fr-FR" dirty="0"/>
              <a:t>afin qu'il traite de nouvelles données, pour accomplir la tâche </a:t>
            </a:r>
            <a:r>
              <a:rPr lang="fr-FR" dirty="0" smtClean="0"/>
              <a:t>(prédiction</a:t>
            </a:r>
            <a:r>
              <a:rPr lang="fr-FR" smtClean="0"/>
              <a:t>, décision, ...).</a:t>
            </a:r>
            <a:endParaRPr lang="fr-FR" dirty="0"/>
          </a:p>
        </p:txBody>
      </p:sp>
    </p:spTree>
    <p:extLst>
      <p:ext uri="{BB962C8B-B14F-4D97-AF65-F5344CB8AC3E}">
        <p14:creationId xmlns:p14="http://schemas.microsoft.com/office/powerpoint/2010/main" val="179351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19" y="1340768"/>
            <a:ext cx="8376865" cy="418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1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L'algorithme </a:t>
            </a:r>
            <a:r>
              <a:rPr lang="fr-FR" dirty="0" smtClean="0"/>
              <a:t>d'apprentissage</a:t>
            </a:r>
            <a:endParaRPr lang="fr-FR" dirty="0"/>
          </a:p>
        </p:txBody>
      </p:sp>
      <p:sp>
        <p:nvSpPr>
          <p:cNvPr id="3" name="Espace réservé du contenu 2"/>
          <p:cNvSpPr>
            <a:spLocks noGrp="1"/>
          </p:cNvSpPr>
          <p:nvPr>
            <p:ph idx="1"/>
          </p:nvPr>
        </p:nvSpPr>
        <p:spPr/>
        <p:txBody>
          <a:bodyPr/>
          <a:lstStyle/>
          <a:p>
            <a:r>
              <a:rPr lang="fr-FR" dirty="0"/>
              <a:t>L'algorithme d'apprentissage constitue la méthode avec laquelle le modèle statistique va se paramétrer à partir des données </a:t>
            </a:r>
            <a:r>
              <a:rPr lang="fr-FR" dirty="0" smtClean="0"/>
              <a:t>d'exemple</a:t>
            </a:r>
          </a:p>
          <a:p>
            <a:pPr lvl="1"/>
            <a:r>
              <a:rPr lang="fr-FR" dirty="0" smtClean="0"/>
              <a:t>Il </a:t>
            </a:r>
            <a:r>
              <a:rPr lang="fr-FR" dirty="0"/>
              <a:t>existe de nombreux algorithmes différents </a:t>
            </a:r>
            <a:r>
              <a:rPr lang="fr-FR" dirty="0" smtClean="0"/>
              <a:t>!</a:t>
            </a:r>
          </a:p>
          <a:p>
            <a:pPr lvl="1"/>
            <a:r>
              <a:rPr lang="fr-FR" dirty="0" smtClean="0"/>
              <a:t>On </a:t>
            </a:r>
            <a:r>
              <a:rPr lang="fr-FR" dirty="0"/>
              <a:t>choisira un type d'algorithme particulier en fonction du type de tâche que l'on souhaite accomplir et du type de données dont on </a:t>
            </a:r>
            <a:r>
              <a:rPr lang="fr-FR" dirty="0" smtClean="0"/>
              <a:t>dispose</a:t>
            </a:r>
            <a:endParaRPr lang="fr-FR" dirty="0"/>
          </a:p>
        </p:txBody>
      </p:sp>
    </p:spTree>
    <p:extLst>
      <p:ext uri="{BB962C8B-B14F-4D97-AF65-F5344CB8AC3E}">
        <p14:creationId xmlns:p14="http://schemas.microsoft.com/office/powerpoint/2010/main" val="396430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a:t>
            </a:r>
            <a:endParaRPr lang="fr-FR" dirty="0"/>
          </a:p>
        </p:txBody>
      </p:sp>
      <p:sp>
        <p:nvSpPr>
          <p:cNvPr id="3" name="Espace réservé du contenu 2"/>
          <p:cNvSpPr>
            <a:spLocks noGrp="1"/>
          </p:cNvSpPr>
          <p:nvPr>
            <p:ph idx="1"/>
          </p:nvPr>
        </p:nvSpPr>
        <p:spPr/>
        <p:txBody>
          <a:bodyPr/>
          <a:lstStyle/>
          <a:p>
            <a:r>
              <a:rPr lang="fr-FR" dirty="0"/>
              <a:t>Quelques exemples d'algorithmes de machine </a:t>
            </a:r>
            <a:r>
              <a:rPr lang="fr-FR" dirty="0" err="1"/>
              <a:t>learning</a:t>
            </a:r>
            <a:r>
              <a:rPr lang="fr-FR" dirty="0"/>
              <a:t>, dont vous avez peut-être déjà entendu parler :</a:t>
            </a:r>
          </a:p>
          <a:p>
            <a:pPr lvl="1"/>
            <a:r>
              <a:rPr lang="fr-FR" dirty="0" smtClean="0"/>
              <a:t>La </a:t>
            </a:r>
            <a:r>
              <a:rPr lang="fr-FR" dirty="0"/>
              <a:t>régression linéaire</a:t>
            </a:r>
          </a:p>
          <a:p>
            <a:pPr lvl="1"/>
            <a:r>
              <a:rPr lang="fr-FR" dirty="0" err="1"/>
              <a:t>K-nn</a:t>
            </a:r>
            <a:endParaRPr lang="fr-FR" dirty="0"/>
          </a:p>
          <a:p>
            <a:pPr lvl="1"/>
            <a:r>
              <a:rPr lang="fr-FR" dirty="0"/>
              <a:t>Les Support </a:t>
            </a:r>
            <a:r>
              <a:rPr lang="fr-FR" dirty="0" err="1"/>
              <a:t>Vector</a:t>
            </a:r>
            <a:r>
              <a:rPr lang="fr-FR" dirty="0"/>
              <a:t> Machine (SVM)</a:t>
            </a:r>
          </a:p>
          <a:p>
            <a:pPr lvl="1"/>
            <a:r>
              <a:rPr lang="fr-FR" dirty="0"/>
              <a:t>Les réseaux de neurones</a:t>
            </a:r>
          </a:p>
          <a:p>
            <a:pPr lvl="1"/>
            <a:r>
              <a:rPr lang="fr-FR" dirty="0"/>
              <a:t>Les </a:t>
            </a:r>
            <a:r>
              <a:rPr lang="fr-FR" dirty="0" err="1"/>
              <a:t>random</a:t>
            </a:r>
            <a:r>
              <a:rPr lang="fr-FR" dirty="0"/>
              <a:t> </a:t>
            </a:r>
            <a:r>
              <a:rPr lang="fr-FR" dirty="0" err="1"/>
              <a:t>forests</a:t>
            </a:r>
            <a:endParaRPr lang="fr-FR" dirty="0"/>
          </a:p>
          <a:p>
            <a:pPr lvl="1"/>
            <a:r>
              <a:rPr lang="fr-FR" dirty="0"/>
              <a:t>etc.</a:t>
            </a:r>
          </a:p>
        </p:txBody>
      </p:sp>
    </p:spTree>
    <p:extLst>
      <p:ext uri="{BB962C8B-B14F-4D97-AF65-F5344CB8AC3E}">
        <p14:creationId xmlns:p14="http://schemas.microsoft.com/office/powerpoint/2010/main" val="359860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Mesure de performance</a:t>
            </a:r>
            <a:endParaRPr lang="fr-FR" dirty="0"/>
          </a:p>
        </p:txBody>
      </p:sp>
      <p:sp>
        <p:nvSpPr>
          <p:cNvPr id="3" name="Espace réservé du contenu 2"/>
          <p:cNvSpPr>
            <a:spLocks noGrp="1"/>
          </p:cNvSpPr>
          <p:nvPr>
            <p:ph idx="1"/>
          </p:nvPr>
        </p:nvSpPr>
        <p:spPr/>
        <p:txBody>
          <a:bodyPr/>
          <a:lstStyle/>
          <a:p>
            <a:r>
              <a:rPr lang="fr-FR" dirty="0"/>
              <a:t>Mesurer les performances fait partie intégrante du travail de modélisation. Il faut en général déterminer une mesure principale, souvent spécifique à la tâche à </a:t>
            </a:r>
            <a:r>
              <a:rPr lang="fr-FR" dirty="0" smtClean="0"/>
              <a:t>accomplir</a:t>
            </a:r>
          </a:p>
          <a:p>
            <a:endParaRPr lang="fr-FR" dirty="0"/>
          </a:p>
        </p:txBody>
      </p:sp>
    </p:spTree>
    <p:extLst>
      <p:ext uri="{BB962C8B-B14F-4D97-AF65-F5344CB8AC3E}">
        <p14:creationId xmlns:p14="http://schemas.microsoft.com/office/powerpoint/2010/main" val="208236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sz="2400" dirty="0"/>
              <a:t>Imaginez que vous voulez créer un algorithme de détection de fraudes </a:t>
            </a:r>
            <a:r>
              <a:rPr lang="fr-FR" sz="2400" dirty="0" smtClean="0"/>
              <a:t>bancaires</a:t>
            </a:r>
          </a:p>
          <a:p>
            <a:pPr lvl="1"/>
            <a:r>
              <a:rPr lang="fr-FR" sz="2000" dirty="0" smtClean="0"/>
              <a:t>Vous </a:t>
            </a:r>
            <a:r>
              <a:rPr lang="fr-FR" sz="2000" dirty="0"/>
              <a:t>voulez mesurer à quel point votre programme est </a:t>
            </a:r>
            <a:r>
              <a:rPr lang="fr-FR" sz="2000" dirty="0" smtClean="0"/>
              <a:t>performant</a:t>
            </a:r>
          </a:p>
          <a:p>
            <a:r>
              <a:rPr lang="fr-FR" sz="2400" dirty="0" smtClean="0"/>
              <a:t>Une </a:t>
            </a:r>
            <a:r>
              <a:rPr lang="fr-FR" sz="2400" dirty="0"/>
              <a:t>manière de faire serait de mesurer la proportion totale de transaction détectées comme </a:t>
            </a:r>
            <a:r>
              <a:rPr lang="fr-FR" sz="2400" dirty="0" smtClean="0"/>
              <a:t>fraude</a:t>
            </a:r>
          </a:p>
          <a:p>
            <a:pPr lvl="1"/>
            <a:r>
              <a:rPr lang="fr-FR" sz="2000" dirty="0" smtClean="0"/>
              <a:t>Cependant</a:t>
            </a:r>
            <a:r>
              <a:rPr lang="fr-FR" sz="2000" dirty="0"/>
              <a:t>, on compte ici les transactions qui ne sont pas des fraudes et qui ont quand même été notées comme en étant (appelé "faux positifs</a:t>
            </a:r>
            <a:r>
              <a:rPr lang="fr-FR" sz="2000" dirty="0" smtClean="0"/>
              <a:t>")</a:t>
            </a:r>
          </a:p>
          <a:p>
            <a:pPr lvl="1"/>
            <a:r>
              <a:rPr lang="fr-FR" sz="2000" dirty="0" smtClean="0"/>
              <a:t>Donc</a:t>
            </a:r>
            <a:r>
              <a:rPr lang="fr-FR" sz="2000" dirty="0"/>
              <a:t>, avec ce genre de métriques, on est pas exigeant sur ce type d'erreur que produit notre </a:t>
            </a:r>
            <a:r>
              <a:rPr lang="fr-FR" sz="2000" dirty="0" smtClean="0"/>
              <a:t>algorithme</a:t>
            </a:r>
          </a:p>
          <a:p>
            <a:r>
              <a:rPr lang="fr-FR" sz="2400" dirty="0" smtClean="0"/>
              <a:t>Il </a:t>
            </a:r>
            <a:r>
              <a:rPr lang="fr-FR" sz="2400" dirty="0"/>
              <a:t>faut peut être, utiliser une autre métrique plus pertinente. Par exemple, la précision qui est la proportion de "vraies fraudes" détectées par rapport au total de transactions </a:t>
            </a:r>
            <a:r>
              <a:rPr lang="fr-FR" sz="2400" dirty="0" err="1"/>
              <a:t>flagées</a:t>
            </a:r>
            <a:r>
              <a:rPr lang="fr-FR" sz="2400" dirty="0"/>
              <a:t> comme fraudes</a:t>
            </a:r>
          </a:p>
        </p:txBody>
      </p:sp>
    </p:spTree>
    <p:extLst>
      <p:ext uri="{BB962C8B-B14F-4D97-AF65-F5344CB8AC3E}">
        <p14:creationId xmlns:p14="http://schemas.microsoft.com/office/powerpoint/2010/main" val="336464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Dans la détection de maladie comme la méningite le nombre de faux positif n’est pas très important</a:t>
            </a:r>
          </a:p>
          <a:p>
            <a:r>
              <a:rPr lang="fr-FR" dirty="0" smtClean="0"/>
              <a:t>Alors que le nombre de faux négatif est potentiellement mortel</a:t>
            </a:r>
            <a:endParaRPr lang="fr-FR" dirty="0"/>
          </a:p>
        </p:txBody>
      </p:sp>
    </p:spTree>
    <p:extLst>
      <p:ext uri="{BB962C8B-B14F-4D97-AF65-F5344CB8AC3E}">
        <p14:creationId xmlns:p14="http://schemas.microsoft.com/office/powerpoint/2010/main" val="385764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de la recommandation</a:t>
            </a:r>
            <a:endParaRPr lang="fr-FR" dirty="0"/>
          </a:p>
        </p:txBody>
      </p:sp>
      <p:sp>
        <p:nvSpPr>
          <p:cNvPr id="3" name="Espace réservé du contenu 2"/>
          <p:cNvSpPr>
            <a:spLocks noGrp="1"/>
          </p:cNvSpPr>
          <p:nvPr>
            <p:ph idx="1"/>
          </p:nvPr>
        </p:nvSpPr>
        <p:spPr/>
        <p:txBody>
          <a:bodyPr/>
          <a:lstStyle/>
          <a:p>
            <a:r>
              <a:rPr lang="fr-FR" sz="2400" dirty="0"/>
              <a:t>La recommandation est une problématique qui revient très souvent pour les data </a:t>
            </a:r>
            <a:r>
              <a:rPr lang="fr-FR" sz="2400" dirty="0" err="1" smtClean="0"/>
              <a:t>scientists</a:t>
            </a:r>
            <a:endParaRPr lang="fr-FR" sz="2400" dirty="0" smtClean="0"/>
          </a:p>
          <a:p>
            <a:r>
              <a:rPr lang="fr-FR" sz="2400" dirty="0" smtClean="0"/>
              <a:t>Suggérer </a:t>
            </a:r>
            <a:r>
              <a:rPr lang="fr-FR" sz="2400" dirty="0"/>
              <a:t>d'autres produits à acheter sur Amazon, des films à regarder sur </a:t>
            </a:r>
            <a:r>
              <a:rPr lang="fr-FR" sz="2400" dirty="0" err="1"/>
              <a:t>Netflix</a:t>
            </a:r>
            <a:r>
              <a:rPr lang="fr-FR" sz="2400" dirty="0"/>
              <a:t>, des musiques à écouter sur </a:t>
            </a:r>
            <a:r>
              <a:rPr lang="fr-FR" sz="2400" dirty="0" err="1"/>
              <a:t>Spotify</a:t>
            </a:r>
            <a:r>
              <a:rPr lang="fr-FR" sz="2400" dirty="0"/>
              <a:t>, </a:t>
            </a:r>
            <a:r>
              <a:rPr lang="fr-FR" sz="2400" dirty="0" err="1" smtClean="0"/>
              <a:t>etc</a:t>
            </a:r>
            <a:endParaRPr lang="fr-FR" sz="2400" dirty="0" smtClean="0"/>
          </a:p>
          <a:p>
            <a:pPr lvl="1"/>
            <a:r>
              <a:rPr lang="fr-FR" sz="2000" dirty="0" smtClean="0"/>
              <a:t>La recommandation </a:t>
            </a:r>
            <a:r>
              <a:rPr lang="fr-FR" sz="2000" dirty="0" err="1" smtClean="0"/>
              <a:t>Spotify</a:t>
            </a:r>
            <a:r>
              <a:rPr lang="fr-FR" sz="2000" dirty="0" smtClean="0"/>
              <a:t> est en Python</a:t>
            </a:r>
          </a:p>
          <a:p>
            <a:r>
              <a:rPr lang="fr-FR" sz="2400" dirty="0"/>
              <a:t>Mais du coup c'est de la classification ? de la régression ? supervisé ? non-supervisé </a:t>
            </a:r>
            <a:r>
              <a:rPr lang="fr-FR" sz="2400" dirty="0" smtClean="0"/>
              <a:t>?</a:t>
            </a:r>
          </a:p>
          <a:p>
            <a:r>
              <a:rPr lang="fr-FR" sz="2400" dirty="0"/>
              <a:t> Une technique largement répandue est le "collaborative </a:t>
            </a:r>
            <a:r>
              <a:rPr lang="fr-FR" sz="2400" dirty="0" err="1"/>
              <a:t>filtering</a:t>
            </a:r>
            <a:r>
              <a:rPr lang="fr-FR" sz="2400" dirty="0"/>
              <a:t>", qui se base sur des </a:t>
            </a:r>
            <a:r>
              <a:rPr lang="fr-FR" sz="2400" dirty="0" smtClean="0"/>
              <a:t>similarités</a:t>
            </a:r>
          </a:p>
          <a:p>
            <a:pPr lvl="1"/>
            <a:r>
              <a:rPr lang="fr-FR" sz="2000" dirty="0" smtClean="0"/>
              <a:t>c'est </a:t>
            </a:r>
            <a:r>
              <a:rPr lang="fr-FR" sz="2000" dirty="0"/>
              <a:t>un problème non-supervisé</a:t>
            </a:r>
          </a:p>
        </p:txBody>
      </p:sp>
    </p:spTree>
    <p:extLst>
      <p:ext uri="{BB962C8B-B14F-4D97-AF65-F5344CB8AC3E}">
        <p14:creationId xmlns:p14="http://schemas.microsoft.com/office/powerpoint/2010/main" val="201898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 va répondre le client ?</a:t>
            </a:r>
            <a:endParaRPr lang="fr-FR" dirty="0"/>
          </a:p>
        </p:txBody>
      </p:sp>
      <p:sp>
        <p:nvSpPr>
          <p:cNvPr id="3" name="Espace réservé du contenu 2"/>
          <p:cNvSpPr>
            <a:spLocks noGrp="1"/>
          </p:cNvSpPr>
          <p:nvPr>
            <p:ph idx="1"/>
          </p:nvPr>
        </p:nvSpPr>
        <p:spPr/>
        <p:txBody>
          <a:bodyPr/>
          <a:lstStyle/>
          <a:p>
            <a:r>
              <a:rPr lang="fr-FR" dirty="0" smtClean="0"/>
              <a:t>Nous regardons les utilisateurs similaires</a:t>
            </a:r>
            <a:endParaRPr lang="fr-FR" dirty="0"/>
          </a:p>
        </p:txBody>
      </p:sp>
      <p:pic>
        <p:nvPicPr>
          <p:cNvPr id="2052" name="Picture 4" descr="Un système de recommandation classique : on voit que l'ensemble des visiteurs ont votés en faveur ou en défaveur de produits sur le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412" y="2132856"/>
            <a:ext cx="4286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clustering</a:t>
            </a:r>
            <a:endParaRPr lang="fr-FR" dirty="0"/>
          </a:p>
        </p:txBody>
      </p:sp>
      <p:sp>
        <p:nvSpPr>
          <p:cNvPr id="3" name="Espace réservé du contenu 2"/>
          <p:cNvSpPr>
            <a:spLocks noGrp="1"/>
          </p:cNvSpPr>
          <p:nvPr>
            <p:ph idx="1"/>
          </p:nvPr>
        </p:nvSpPr>
        <p:spPr/>
        <p:txBody>
          <a:bodyPr/>
          <a:lstStyle/>
          <a:p>
            <a:r>
              <a:rPr lang="fr-FR" dirty="0"/>
              <a:t>Le </a:t>
            </a:r>
            <a:r>
              <a:rPr lang="fr-FR" dirty="0" err="1"/>
              <a:t>clustering</a:t>
            </a:r>
            <a:r>
              <a:rPr lang="fr-FR" dirty="0"/>
              <a:t> désigne les méthodes de regroupement automatique de données qui se ressemblent le plus en un ensemble de "nuages", appelés </a:t>
            </a:r>
            <a:r>
              <a:rPr lang="fr-FR" dirty="0" smtClean="0"/>
              <a:t>clusters</a:t>
            </a:r>
          </a:p>
          <a:p>
            <a:r>
              <a:rPr lang="fr-FR" dirty="0" smtClean="0"/>
              <a:t>Un </a:t>
            </a:r>
            <a:r>
              <a:rPr lang="fr-FR" dirty="0"/>
              <a:t>ensemble d'algorithmes non-supervisés peuvent réaliser cette </a:t>
            </a:r>
            <a:r>
              <a:rPr lang="fr-FR" dirty="0" smtClean="0"/>
              <a:t>tâche</a:t>
            </a:r>
          </a:p>
          <a:p>
            <a:r>
              <a:rPr lang="fr-FR" dirty="0" smtClean="0"/>
              <a:t>Ils </a:t>
            </a:r>
            <a:r>
              <a:rPr lang="fr-FR" dirty="0"/>
              <a:t>mesurent donc de manière automatique la similarité entre les différentes </a:t>
            </a:r>
            <a:r>
              <a:rPr lang="fr-FR" dirty="0" smtClean="0"/>
              <a:t>données</a:t>
            </a:r>
          </a:p>
        </p:txBody>
      </p:sp>
    </p:spTree>
    <p:extLst>
      <p:ext uri="{BB962C8B-B14F-4D97-AF65-F5344CB8AC3E}">
        <p14:creationId xmlns:p14="http://schemas.microsoft.com/office/powerpoint/2010/main" val="111473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3074" name="Picture 2" descr="L'objectif du clustering est de retrouver les différents clusters de données similai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350" y="1828006"/>
            <a:ext cx="42862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3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 Free Lunch</a:t>
            </a:r>
            <a:endParaRPr lang="fr-FR" dirty="0"/>
          </a:p>
        </p:txBody>
      </p:sp>
      <p:sp>
        <p:nvSpPr>
          <p:cNvPr id="3" name="Espace réservé du contenu 2"/>
          <p:cNvSpPr>
            <a:spLocks noGrp="1"/>
          </p:cNvSpPr>
          <p:nvPr>
            <p:ph idx="1"/>
          </p:nvPr>
        </p:nvSpPr>
        <p:spPr/>
        <p:txBody>
          <a:bodyPr/>
          <a:lstStyle/>
          <a:p>
            <a:r>
              <a:rPr lang="fr-FR" dirty="0"/>
              <a:t>Le théorème du "No Free Lunch" </a:t>
            </a:r>
            <a:r>
              <a:rPr lang="fr-FR" dirty="0" smtClean="0"/>
              <a:t>est </a:t>
            </a:r>
            <a:r>
              <a:rPr lang="fr-FR" dirty="0"/>
              <a:t>la raison pour laquelle on va encore avoir besoin des data </a:t>
            </a:r>
            <a:r>
              <a:rPr lang="fr-FR" dirty="0" err="1"/>
              <a:t>scientists</a:t>
            </a:r>
            <a:r>
              <a:rPr lang="fr-FR" dirty="0"/>
              <a:t> pour un bon bout de temps </a:t>
            </a:r>
            <a:r>
              <a:rPr lang="fr-FR" dirty="0" smtClean="0"/>
              <a:t>!</a:t>
            </a:r>
            <a:endParaRPr lang="fr-FR" dirty="0"/>
          </a:p>
          <a:p>
            <a:pPr lvl="1"/>
            <a:r>
              <a:rPr lang="fr-FR" dirty="0" smtClean="0"/>
              <a:t>En </a:t>
            </a:r>
            <a:r>
              <a:rPr lang="fr-FR" dirty="0"/>
              <a:t>essence, ce théorème statue qu'aucun modèle et algorithme ne fonctionne bien pour tous les </a:t>
            </a:r>
            <a:r>
              <a:rPr lang="fr-FR" dirty="0" smtClean="0"/>
              <a:t>problèmes</a:t>
            </a:r>
          </a:p>
          <a:p>
            <a:pPr lvl="1"/>
            <a:r>
              <a:rPr lang="fr-FR" dirty="0" smtClean="0"/>
              <a:t>En </a:t>
            </a:r>
            <a:r>
              <a:rPr lang="fr-FR" dirty="0"/>
              <a:t>d'autres termes, si un algorithme de machine </a:t>
            </a:r>
            <a:r>
              <a:rPr lang="fr-FR" dirty="0" err="1"/>
              <a:t>learning</a:t>
            </a:r>
            <a:r>
              <a:rPr lang="fr-FR" dirty="0"/>
              <a:t> fonctionne bien sur un type de problème particulier, ça veut dire qu'il le paiera ailleurs, et sera donc moins performant en moyenne sur le reste des problèmes. </a:t>
            </a:r>
          </a:p>
          <a:p>
            <a:pPr lvl="1"/>
            <a:r>
              <a:rPr lang="fr-FR" dirty="0" smtClean="0"/>
              <a:t>.</a:t>
            </a:r>
            <a:endParaRPr lang="fr-FR" dirty="0"/>
          </a:p>
        </p:txBody>
      </p:sp>
    </p:spTree>
    <p:extLst>
      <p:ext uri="{BB962C8B-B14F-4D97-AF65-F5344CB8AC3E}">
        <p14:creationId xmlns:p14="http://schemas.microsoft.com/office/powerpoint/2010/main" val="75951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7963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235002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non modélisables</a:t>
            </a:r>
            <a:endParaRPr lang="fr-FR" dirty="0"/>
          </a:p>
        </p:txBody>
      </p:sp>
      <p:sp>
        <p:nvSpPr>
          <p:cNvPr id="3" name="Espace réservé du contenu 2"/>
          <p:cNvSpPr>
            <a:spLocks noGrp="1"/>
          </p:cNvSpPr>
          <p:nvPr>
            <p:ph idx="1"/>
          </p:nvPr>
        </p:nvSpPr>
        <p:spPr/>
        <p:txBody>
          <a:bodyPr/>
          <a:lstStyle/>
          <a:p>
            <a:r>
              <a:rPr lang="fr-FR" dirty="0" smtClean="0"/>
              <a:t>Certains problèmes ne sont pas modélisable par une régression</a:t>
            </a:r>
          </a:p>
          <a:p>
            <a:pPr lvl="1"/>
            <a:r>
              <a:rPr lang="fr-FR" dirty="0" smtClean="0"/>
              <a:t>Non rationnel : Pi, nombres premiers</a:t>
            </a:r>
          </a:p>
          <a:p>
            <a:pPr lvl="1"/>
            <a:r>
              <a:rPr lang="fr-FR" dirty="0" smtClean="0"/>
              <a:t>Fortement dispersé : </a:t>
            </a:r>
            <a:r>
              <a:rPr lang="fr-FR" dirty="0" err="1" smtClean="0"/>
              <a:t>Random</a:t>
            </a:r>
            <a:endParaRPr lang="fr-FR" dirty="0" smtClean="0"/>
          </a:p>
          <a:p>
            <a:pPr lvl="1"/>
            <a:r>
              <a:rPr lang="fr-FR" dirty="0" smtClean="0"/>
              <a:t>Ici </a:t>
            </a:r>
            <a:r>
              <a:rPr lang="fr-FR" dirty="0" err="1" smtClean="0"/>
              <a:t>random.rand</a:t>
            </a:r>
            <a:r>
              <a:rPr lang="fr-FR" dirty="0" smtClean="0"/>
              <a:t>(30) et les 40000 premiers nombres premiers sur une grille 200 x 200</a:t>
            </a:r>
          </a:p>
          <a:p>
            <a:pPr lvl="1"/>
            <a:endParaRPr lang="fr-FR" dirty="0" smtClean="0"/>
          </a:p>
        </p:txBody>
      </p:sp>
      <p:pic>
        <p:nvPicPr>
          <p:cNvPr id="6146" name="Picture 2" descr="Échantillon d'une variable aléatoire gaussien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669" y="4060792"/>
            <a:ext cx="357187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146" y="4090085"/>
            <a:ext cx="2148166" cy="21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16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Démarrer le machine </a:t>
            </a:r>
            <a:r>
              <a:rPr lang="fr-FR" dirty="0" err="1" smtClean="0"/>
              <a:t>learning</a:t>
            </a:r>
            <a:endParaRPr lang="fr-FR" dirty="0"/>
          </a:p>
        </p:txBody>
      </p:sp>
      <p:sp>
        <p:nvSpPr>
          <p:cNvPr id="3" name="Espace réservé du contenu 2"/>
          <p:cNvSpPr>
            <a:spLocks noGrp="1"/>
          </p:cNvSpPr>
          <p:nvPr>
            <p:ph idx="1"/>
          </p:nvPr>
        </p:nvSpPr>
        <p:spPr/>
        <p:txBody>
          <a:bodyPr/>
          <a:lstStyle/>
          <a:p>
            <a:r>
              <a:rPr lang="fr-FR" dirty="0" smtClean="0"/>
              <a:t>Nous avons un </a:t>
            </a:r>
            <a:r>
              <a:rPr lang="fr-FR" dirty="0" err="1" smtClean="0"/>
              <a:t>datalake</a:t>
            </a:r>
            <a:endParaRPr lang="fr-FR" dirty="0" smtClean="0"/>
          </a:p>
          <a:p>
            <a:r>
              <a:rPr lang="fr-FR" dirty="0" smtClean="0"/>
              <a:t>Nous avons le </a:t>
            </a:r>
            <a:r>
              <a:rPr lang="fr-FR" dirty="0" err="1" smtClean="0"/>
              <a:t>datamart</a:t>
            </a:r>
            <a:r>
              <a:rPr lang="fr-FR" dirty="0" smtClean="0"/>
              <a:t> structuré et nettoyé</a:t>
            </a:r>
          </a:p>
          <a:p>
            <a:r>
              <a:rPr lang="fr-FR" dirty="0" smtClean="0"/>
              <a:t>L’objectif </a:t>
            </a:r>
            <a:r>
              <a:rPr lang="fr-FR" dirty="0"/>
              <a:t>du machine </a:t>
            </a:r>
            <a:r>
              <a:rPr lang="fr-FR" dirty="0" err="1"/>
              <a:t>learning</a:t>
            </a:r>
            <a:r>
              <a:rPr lang="fr-FR" dirty="0"/>
              <a:t> est de trouver un modèle qui effectue une approximation de la </a:t>
            </a:r>
            <a:r>
              <a:rPr lang="fr-FR" dirty="0" smtClean="0"/>
              <a:t>réalité, </a:t>
            </a:r>
            <a:r>
              <a:rPr lang="fr-FR" dirty="0"/>
              <a:t>à l’aide de laquelle on va pouvoir effectuer des </a:t>
            </a:r>
            <a:r>
              <a:rPr lang="fr-FR" dirty="0" smtClean="0"/>
              <a:t>prédictions</a:t>
            </a:r>
          </a:p>
          <a:p>
            <a:r>
              <a:rPr lang="fr-FR" dirty="0" smtClean="0"/>
              <a:t>DATA = Model + Bruit</a:t>
            </a:r>
          </a:p>
          <a:p>
            <a:pPr lvl="1"/>
            <a:r>
              <a:rPr lang="fr-FR" dirty="0" smtClean="0"/>
              <a:t>Model = cercle</a:t>
            </a:r>
          </a:p>
          <a:p>
            <a:pPr lvl="1"/>
            <a:r>
              <a:rPr lang="fr-FR" dirty="0" smtClean="0"/>
              <a:t>Bruit = écart data réelle vs cercle</a:t>
            </a:r>
          </a:p>
          <a:p>
            <a:endParaRPr lang="fr-FR" dirty="0"/>
          </a:p>
        </p:txBody>
      </p:sp>
      <p:pic>
        <p:nvPicPr>
          <p:cNvPr id="5122" name="Picture 2" descr="Ici on voit facilement qu'on peut approximer le modèle à l'origine des données par un ce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753747"/>
            <a:ext cx="3096344" cy="295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Loss</a:t>
            </a:r>
            <a:endParaRPr lang="fr-FR" dirty="0"/>
          </a:p>
        </p:txBody>
      </p:sp>
      <p:sp>
        <p:nvSpPr>
          <p:cNvPr id="3" name="Espace réservé du contenu 2"/>
          <p:cNvSpPr>
            <a:spLocks noGrp="1"/>
          </p:cNvSpPr>
          <p:nvPr>
            <p:ph idx="1"/>
          </p:nvPr>
        </p:nvSpPr>
        <p:spPr/>
        <p:txBody>
          <a:bodyPr/>
          <a:lstStyle/>
          <a:p>
            <a:r>
              <a:rPr lang="fr-FR" dirty="0"/>
              <a:t>En apprentissage supervisé, la notion principale est celle de perte d’information (</a:t>
            </a:r>
            <a:r>
              <a:rPr lang="fr-FR" dirty="0" err="1"/>
              <a:t>loss</a:t>
            </a:r>
            <a:r>
              <a:rPr lang="fr-FR" dirty="0"/>
              <a:t> en anglais) due à l'approximation </a:t>
            </a:r>
            <a:r>
              <a:rPr lang="fr-FR" dirty="0" smtClean="0"/>
              <a:t>du modèle</a:t>
            </a:r>
          </a:p>
          <a:p>
            <a:r>
              <a:rPr lang="fr-FR" dirty="0" smtClean="0"/>
              <a:t>Elle </a:t>
            </a:r>
            <a:r>
              <a:rPr lang="fr-FR" dirty="0"/>
              <a:t>détermine à quel point notre modélisation du phénomène, qui est une approximation de la </a:t>
            </a:r>
            <a:r>
              <a:rPr lang="fr-FR" dirty="0" smtClean="0"/>
              <a:t>réalité (régression), </a:t>
            </a:r>
            <a:r>
              <a:rPr lang="fr-FR" dirty="0"/>
              <a:t>perd de l’information par rapport à la réalité observée à travers les données d’exemple</a:t>
            </a:r>
          </a:p>
        </p:txBody>
      </p:sp>
    </p:spTree>
    <p:extLst>
      <p:ext uri="{BB962C8B-B14F-4D97-AF65-F5344CB8AC3E}">
        <p14:creationId xmlns:p14="http://schemas.microsoft.com/office/powerpoint/2010/main" val="614036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Prétraitement</a:t>
            </a:r>
            <a:endParaRPr lang="fr-FR" dirty="0"/>
          </a:p>
        </p:txBody>
      </p:sp>
      <p:sp>
        <p:nvSpPr>
          <p:cNvPr id="3" name="Espace réservé du contenu 2"/>
          <p:cNvSpPr>
            <a:spLocks noGrp="1"/>
          </p:cNvSpPr>
          <p:nvPr>
            <p:ph idx="1"/>
          </p:nvPr>
        </p:nvSpPr>
        <p:spPr/>
        <p:txBody>
          <a:bodyPr/>
          <a:lstStyle/>
          <a:p>
            <a:r>
              <a:rPr lang="fr-FR" dirty="0" smtClean="0"/>
              <a:t>Si un problème est trop long à résoudre il faut le simplifier</a:t>
            </a:r>
          </a:p>
          <a:p>
            <a:r>
              <a:rPr lang="fr-FR" dirty="0" smtClean="0"/>
              <a:t>Une fois les données nettoyée on peut les prétraitées</a:t>
            </a:r>
          </a:p>
          <a:p>
            <a:r>
              <a:rPr lang="fr-FR" dirty="0" smtClean="0"/>
              <a:t>En prétraitant des données leur traitement sera facilité</a:t>
            </a:r>
          </a:p>
          <a:p>
            <a:pPr lvl="1"/>
            <a:r>
              <a:rPr lang="fr-FR" dirty="0" smtClean="0"/>
              <a:t>Ici le seuillage d’une image</a:t>
            </a:r>
          </a:p>
          <a:p>
            <a:pPr lvl="1"/>
            <a:r>
              <a:rPr lang="fr-FR" dirty="0" smtClean="0"/>
              <a:t>Taille abaissé (4 bits -&gt; 1 bit)</a:t>
            </a:r>
            <a:endParaRPr lang="fr-FR" dirty="0"/>
          </a:p>
        </p:txBody>
      </p:sp>
      <p:pic>
        <p:nvPicPr>
          <p:cNvPr id="1026" name="Picture 2" descr="En traitement des images, les principes de modélisation et d'apprentissage restent sensiblement les même. Il y a cependant un certains nombre de techniques de pré-traitement spécifiques qui permettent d'obtenir des entrées plus simples pour les alg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597" y="4365104"/>
            <a:ext cx="36576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84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Une fois la régression calculée nous connaissons le modèle et son erreur</a:t>
            </a:r>
          </a:p>
          <a:p>
            <a:pPr lvl="1"/>
            <a:r>
              <a:rPr lang="fr-FR" dirty="0" smtClean="0"/>
              <a:t>y  = </a:t>
            </a:r>
            <a:r>
              <a:rPr lang="fr-FR" dirty="0" err="1" smtClean="0"/>
              <a:t>ax</a:t>
            </a:r>
            <a:r>
              <a:rPr lang="fr-FR" dirty="0" smtClean="0"/>
              <a:t> + b</a:t>
            </a:r>
          </a:p>
          <a:p>
            <a:pPr lvl="1"/>
            <a:r>
              <a:rPr lang="fr-FR" dirty="0" smtClean="0"/>
              <a:t>EQM = </a:t>
            </a:r>
            <a:r>
              <a:rPr lang="fr-FR" dirty="0" err="1"/>
              <a:t>summary</a:t>
            </a:r>
            <a:r>
              <a:rPr lang="fr-FR" dirty="0"/>
              <a:t>(model)$</a:t>
            </a:r>
            <a:r>
              <a:rPr lang="fr-FR" dirty="0" err="1" smtClean="0"/>
              <a:t>r.squared</a:t>
            </a:r>
            <a:endParaRPr lang="fr-FR" dirty="0" smtClean="0"/>
          </a:p>
          <a:p>
            <a:r>
              <a:rPr lang="fr-FR" dirty="0" smtClean="0"/>
              <a:t>Pour les nouvelles données, il est facile de prédire les résultats en appliquant le modèle</a:t>
            </a:r>
          </a:p>
          <a:p>
            <a:r>
              <a:rPr lang="fr-FR" dirty="0" smtClean="0"/>
              <a:t>Il existe un moyen automatique pour faire cela</a:t>
            </a:r>
          </a:p>
          <a:p>
            <a:pPr lvl="1"/>
            <a:r>
              <a:rPr lang="fr-FR" dirty="0" err="1" smtClean="0"/>
              <a:t>Predict</a:t>
            </a:r>
            <a:endParaRPr lang="fr-FR" dirty="0" smtClean="0"/>
          </a:p>
        </p:txBody>
      </p:sp>
    </p:spTree>
    <p:extLst>
      <p:ext uri="{BB962C8B-B14F-4D97-AF65-F5344CB8AC3E}">
        <p14:creationId xmlns:p14="http://schemas.microsoft.com/office/powerpoint/2010/main" val="3529410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Predict</a:t>
            </a:r>
            <a:endParaRPr lang="fr-FR" dirty="0"/>
          </a:p>
        </p:txBody>
      </p:sp>
      <p:sp>
        <p:nvSpPr>
          <p:cNvPr id="3" name="Espace réservé du contenu 2"/>
          <p:cNvSpPr>
            <a:spLocks noGrp="1"/>
          </p:cNvSpPr>
          <p:nvPr>
            <p:ph idx="1"/>
          </p:nvPr>
        </p:nvSpPr>
        <p:spPr/>
        <p:txBody>
          <a:bodyPr/>
          <a:lstStyle/>
          <a:p>
            <a:r>
              <a:rPr lang="fr-FR" dirty="0" err="1" smtClean="0"/>
              <a:t>Predict</a:t>
            </a:r>
            <a:r>
              <a:rPr lang="fr-FR" dirty="0" smtClean="0"/>
              <a:t> prend un </a:t>
            </a:r>
            <a:r>
              <a:rPr lang="fr-FR" dirty="0" err="1" smtClean="0"/>
              <a:t>DataFrame</a:t>
            </a:r>
            <a:r>
              <a:rPr lang="fr-FR" dirty="0" smtClean="0"/>
              <a:t> et renvoie les données prédites sans ce soucier du modèle</a:t>
            </a:r>
          </a:p>
          <a:p>
            <a:pPr lvl="1"/>
            <a:r>
              <a:rPr lang="fr-FR" dirty="0" smtClean="0"/>
              <a:t>Portable sur d'</a:t>
            </a:r>
            <a:r>
              <a:rPr lang="fr-FR" dirty="0" err="1" smtClean="0"/>
              <a:t>autes</a:t>
            </a:r>
            <a:r>
              <a:rPr lang="fr-FR" dirty="0" smtClean="0"/>
              <a:t> modèle</a:t>
            </a:r>
            <a:endParaRPr lang="fr-FR" dirty="0"/>
          </a:p>
        </p:txBody>
      </p:sp>
      <p:pic>
        <p:nvPicPr>
          <p:cNvPr id="4" name="Image 3"/>
          <p:cNvPicPr>
            <a:picLocks noChangeAspect="1"/>
          </p:cNvPicPr>
          <p:nvPr/>
        </p:nvPicPr>
        <p:blipFill>
          <a:blip r:embed="rId2"/>
          <a:stretch>
            <a:fillRect/>
          </a:stretch>
        </p:blipFill>
        <p:spPr>
          <a:xfrm>
            <a:off x="1259632" y="3140968"/>
            <a:ext cx="6048672" cy="2016224"/>
          </a:xfrm>
          <a:prstGeom prst="rect">
            <a:avLst/>
          </a:prstGeom>
        </p:spPr>
      </p:pic>
      <p:pic>
        <p:nvPicPr>
          <p:cNvPr id="5" name="Image 4"/>
          <p:cNvPicPr>
            <a:picLocks noChangeAspect="1"/>
          </p:cNvPicPr>
          <p:nvPr/>
        </p:nvPicPr>
        <p:blipFill>
          <a:blip r:embed="rId3"/>
          <a:stretch>
            <a:fillRect/>
          </a:stretch>
        </p:blipFill>
        <p:spPr>
          <a:xfrm>
            <a:off x="3707904" y="5125770"/>
            <a:ext cx="2143125" cy="904875"/>
          </a:xfrm>
          <a:prstGeom prst="rect">
            <a:avLst/>
          </a:prstGeom>
        </p:spPr>
      </p:pic>
    </p:spTree>
    <p:extLst>
      <p:ext uri="{BB962C8B-B14F-4D97-AF65-F5344CB8AC3E}">
        <p14:creationId xmlns:p14="http://schemas.microsoft.com/office/powerpoint/2010/main" val="6194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Prédiction avec corrélation 95%</a:t>
            </a:r>
            <a:endParaRPr lang="fr-FR" dirty="0"/>
          </a:p>
        </p:txBody>
      </p:sp>
      <p:sp>
        <p:nvSpPr>
          <p:cNvPr id="3" name="Espace réservé du contenu 2"/>
          <p:cNvSpPr>
            <a:spLocks noGrp="1"/>
          </p:cNvSpPr>
          <p:nvPr>
            <p:ph idx="1"/>
          </p:nvPr>
        </p:nvSpPr>
        <p:spPr/>
        <p:txBody>
          <a:bodyPr/>
          <a:lstStyle/>
          <a:p>
            <a:r>
              <a:rPr lang="fr-FR" dirty="0" smtClean="0"/>
              <a:t>Il est possible de déterminer la corrélation 95%</a:t>
            </a:r>
          </a:p>
          <a:p>
            <a:r>
              <a:rPr lang="en-US" dirty="0"/>
              <a:t>prediction = predict(model, </a:t>
            </a:r>
            <a:r>
              <a:rPr lang="en-US" dirty="0" err="1"/>
              <a:t>newdata</a:t>
            </a:r>
            <a:r>
              <a:rPr lang="en-US" dirty="0"/>
              <a:t>=</a:t>
            </a:r>
            <a:r>
              <a:rPr lang="en-US" dirty="0" err="1"/>
              <a:t>surface_to_predict,interval</a:t>
            </a:r>
            <a:r>
              <a:rPr lang="en-US" dirty="0"/>
              <a:t>="confidence</a:t>
            </a:r>
            <a:r>
              <a:rPr lang="en-US" dirty="0" smtClean="0"/>
              <a:t>")</a:t>
            </a:r>
          </a:p>
          <a:p>
            <a:endParaRPr lang="fr-FR" dirty="0" smtClean="0"/>
          </a:p>
          <a:p>
            <a:endParaRPr lang="fr-FR" dirty="0"/>
          </a:p>
        </p:txBody>
      </p:sp>
      <p:pic>
        <p:nvPicPr>
          <p:cNvPr id="4" name="Image 3"/>
          <p:cNvPicPr>
            <a:picLocks noChangeAspect="1"/>
          </p:cNvPicPr>
          <p:nvPr/>
        </p:nvPicPr>
        <p:blipFill>
          <a:blip r:embed="rId2"/>
          <a:stretch>
            <a:fillRect/>
          </a:stretch>
        </p:blipFill>
        <p:spPr>
          <a:xfrm>
            <a:off x="1907704" y="3284984"/>
            <a:ext cx="4609637" cy="1224136"/>
          </a:xfrm>
          <a:prstGeom prst="rect">
            <a:avLst/>
          </a:prstGeom>
        </p:spPr>
      </p:pic>
    </p:spTree>
    <p:extLst>
      <p:ext uri="{BB962C8B-B14F-4D97-AF65-F5344CB8AC3E}">
        <p14:creationId xmlns:p14="http://schemas.microsoft.com/office/powerpoint/2010/main" val="201729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d’apprentissage</a:t>
            </a:r>
            <a:endParaRPr lang="fr-FR" dirty="0"/>
          </a:p>
        </p:txBody>
      </p:sp>
      <p:sp>
        <p:nvSpPr>
          <p:cNvPr id="3" name="Espace réservé du contenu 2"/>
          <p:cNvSpPr>
            <a:spLocks noGrp="1"/>
          </p:cNvSpPr>
          <p:nvPr>
            <p:ph idx="1"/>
          </p:nvPr>
        </p:nvSpPr>
        <p:spPr/>
        <p:txBody>
          <a:bodyPr/>
          <a:lstStyle/>
          <a:p>
            <a:r>
              <a:rPr lang="fr-FR" dirty="0"/>
              <a:t>Apprentissage </a:t>
            </a:r>
            <a:r>
              <a:rPr lang="fr-FR" dirty="0" smtClean="0"/>
              <a:t>supervisé</a:t>
            </a:r>
          </a:p>
          <a:p>
            <a:pPr lvl="1"/>
            <a:r>
              <a:rPr lang="fr-FR" dirty="0" smtClean="0"/>
              <a:t>Les données et les résultats sont connus</a:t>
            </a:r>
          </a:p>
          <a:p>
            <a:pPr lvl="1"/>
            <a:r>
              <a:rPr lang="fr-FR" dirty="0" smtClean="0"/>
              <a:t>C’est un problème de classement : </a:t>
            </a:r>
            <a:r>
              <a:rPr lang="fr-FR" dirty="0" err="1" smtClean="0"/>
              <a:t>knn</a:t>
            </a:r>
            <a:endParaRPr lang="fr-FR" dirty="0" smtClean="0"/>
          </a:p>
          <a:p>
            <a:pPr lvl="1"/>
            <a:r>
              <a:rPr lang="fr-FR" dirty="0" smtClean="0"/>
              <a:t>Présence d’un expert</a:t>
            </a:r>
          </a:p>
          <a:p>
            <a:r>
              <a:rPr lang="fr-FR" dirty="0" smtClean="0"/>
              <a:t>Apprentissage non supervisé</a:t>
            </a:r>
          </a:p>
          <a:p>
            <a:pPr lvl="1"/>
            <a:r>
              <a:rPr lang="fr-FR" dirty="0" smtClean="0"/>
              <a:t>Aucun expert</a:t>
            </a:r>
          </a:p>
          <a:p>
            <a:pPr lvl="1"/>
            <a:r>
              <a:rPr lang="fr-FR" dirty="0" smtClean="0"/>
              <a:t>Seul des exemples sont disponibles</a:t>
            </a:r>
          </a:p>
          <a:p>
            <a:pPr lvl="1"/>
            <a:r>
              <a:rPr lang="fr-FR" dirty="0" smtClean="0"/>
              <a:t>Travail par similarité : statistiques, régressions</a:t>
            </a:r>
          </a:p>
          <a:p>
            <a:r>
              <a:rPr lang="fr-FR" dirty="0" smtClean="0"/>
              <a:t>Semi supervisé</a:t>
            </a:r>
          </a:p>
          <a:p>
            <a:pPr lvl="1"/>
            <a:r>
              <a:rPr lang="fr-FR" dirty="0" smtClean="0"/>
              <a:t>Entre les 2</a:t>
            </a:r>
          </a:p>
          <a:p>
            <a:pPr lvl="1"/>
            <a:r>
              <a:rPr lang="fr-FR" dirty="0" smtClean="0"/>
              <a:t>Réseaux de neurones</a:t>
            </a:r>
          </a:p>
          <a:p>
            <a:pPr lvl="1"/>
            <a:endParaRPr lang="fr-FR" dirty="0" smtClean="0"/>
          </a:p>
        </p:txBody>
      </p:sp>
    </p:spTree>
    <p:extLst>
      <p:ext uri="{BB962C8B-B14F-4D97-AF65-F5344CB8AC3E}">
        <p14:creationId xmlns:p14="http://schemas.microsoft.com/office/powerpoint/2010/main" val="131833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42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4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161005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8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r>
              <a:rPr lang="fr-FR" baseline="30000" dirty="0" smtClean="0"/>
              <a:t>ère</a:t>
            </a:r>
            <a:r>
              <a:rPr lang="fr-FR" dirty="0" smtClean="0"/>
              <a:t> étape</a:t>
            </a:r>
            <a:endParaRPr lang="fr-FR" dirty="0"/>
          </a:p>
        </p:txBody>
      </p:sp>
      <p:sp>
        <p:nvSpPr>
          <p:cNvPr id="3" name="Espace réservé du contenu 2"/>
          <p:cNvSpPr>
            <a:spLocks noGrp="1"/>
          </p:cNvSpPr>
          <p:nvPr>
            <p:ph idx="1"/>
          </p:nvPr>
        </p:nvSpPr>
        <p:spPr/>
        <p:txBody>
          <a:bodyPr/>
          <a:lstStyle/>
          <a:p>
            <a:r>
              <a:rPr lang="fr-FR" dirty="0" smtClean="0"/>
              <a:t>Trouver les données</a:t>
            </a:r>
          </a:p>
          <a:p>
            <a:pPr lvl="1"/>
            <a:r>
              <a:rPr lang="fr-FR" dirty="0" smtClean="0"/>
              <a:t>Mise à disposition d’un data </a:t>
            </a:r>
            <a:r>
              <a:rPr lang="fr-FR" dirty="0" err="1" smtClean="0"/>
              <a:t>lake</a:t>
            </a:r>
            <a:r>
              <a:rPr lang="fr-FR" dirty="0" smtClean="0"/>
              <a:t> ou d’un data </a:t>
            </a:r>
            <a:r>
              <a:rPr lang="fr-FR" dirty="0" err="1" smtClean="0"/>
              <a:t>mart</a:t>
            </a:r>
            <a:endParaRPr lang="fr-FR" dirty="0" smtClean="0"/>
          </a:p>
          <a:p>
            <a:r>
              <a:rPr lang="fr-FR" dirty="0" smtClean="0"/>
              <a:t>Le jeu de donnée utilisé en machine </a:t>
            </a:r>
            <a:r>
              <a:rPr lang="fr-FR" dirty="0" err="1" smtClean="0"/>
              <a:t>learning</a:t>
            </a:r>
            <a:r>
              <a:rPr lang="fr-FR" dirty="0" smtClean="0"/>
              <a:t> s’appel le </a:t>
            </a:r>
            <a:r>
              <a:rPr lang="fr-FR" dirty="0" err="1" smtClean="0"/>
              <a:t>Dataset</a:t>
            </a:r>
            <a:endParaRPr lang="fr-FR" dirty="0" smtClean="0"/>
          </a:p>
        </p:txBody>
      </p:sp>
    </p:spTree>
    <p:extLst>
      <p:ext uri="{BB962C8B-B14F-4D97-AF65-F5344CB8AC3E}">
        <p14:creationId xmlns:p14="http://schemas.microsoft.com/office/powerpoint/2010/main" val="18454821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5536</TotalTime>
  <Words>1371</Words>
  <Application>Microsoft Office PowerPoint</Application>
  <PresentationFormat>Affichage à l'écran (4:3)</PresentationFormat>
  <Paragraphs>139</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Machine Learning</vt:lpstr>
      <vt:lpstr>Machine Learning</vt:lpstr>
      <vt:lpstr>Types d’apprentissage</vt:lpstr>
      <vt:lpstr>Machine Learning vs Programmation</vt:lpstr>
      <vt:lpstr>Apprentissage supervisé</vt:lpstr>
      <vt:lpstr>Deep Learning</vt:lpstr>
      <vt:lpstr>Workflow</vt:lpstr>
      <vt:lpstr>1ère étape</vt:lpstr>
      <vt:lpstr>But</vt:lpstr>
      <vt:lpstr>Exemple</vt:lpstr>
      <vt:lpstr>Graphique</vt:lpstr>
      <vt:lpstr>Régression linéaire</vt:lpstr>
      <vt:lpstr>Classification</vt:lpstr>
      <vt:lpstr>Trouver le bon modèle</vt:lpstr>
      <vt:lpstr>Apprentissage</vt:lpstr>
      <vt:lpstr>Exemple</vt:lpstr>
      <vt:lpstr>Workflow</vt:lpstr>
      <vt:lpstr>Notre travail</vt:lpstr>
      <vt:lpstr>L'algorithme d'apprentissage</vt:lpstr>
      <vt:lpstr>Exemples</vt:lpstr>
      <vt:lpstr>Mesure de performance</vt:lpstr>
      <vt:lpstr>Exemple</vt:lpstr>
      <vt:lpstr>Autre exemple</vt:lpstr>
      <vt:lpstr>Problème de la recommandation</vt:lpstr>
      <vt:lpstr>Que va répondre le client ?</vt:lpstr>
      <vt:lpstr>Le clustering</vt:lpstr>
      <vt:lpstr>Exemple</vt:lpstr>
      <vt:lpstr>No Free Lunch</vt:lpstr>
      <vt:lpstr>Choix du modèle</vt:lpstr>
      <vt:lpstr>Problème non modélisables</vt:lpstr>
      <vt:lpstr>Démarrer le machine learning</vt:lpstr>
      <vt:lpstr>Loss</vt:lpstr>
      <vt:lpstr>Prétraitement</vt:lpstr>
      <vt:lpstr>Régression linéaire</vt:lpstr>
      <vt:lpstr>Predict</vt:lpstr>
      <vt:lpstr>Prédiction avec corrélation 95%</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328</cp:revision>
  <dcterms:created xsi:type="dcterms:W3CDTF">2000-04-10T19:33:12Z</dcterms:created>
  <dcterms:modified xsi:type="dcterms:W3CDTF">2019-11-07T12:45:23Z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