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2" r:id="rId8"/>
    <p:sldId id="273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4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Vecteurs</a:t>
            </a:r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Concaténation de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c() permet de concaténer des vecteurs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c() peut prendre un nombre infini de vecteur à concaténer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204864"/>
            <a:ext cx="5128592" cy="14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9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L'utilisation de c() a été détourné par R pour créer des vecteurs sur mesure</a:t>
            </a:r>
          </a:p>
          <a:p>
            <a:pPr lvl="1"/>
            <a:r>
              <a:rPr lang="fr-FR" dirty="0" smtClean="0"/>
              <a:t>Utilise le fait qu'un nombre R est en fait un vecteur de taille 1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c(1,2,3</a:t>
            </a:r>
            <a:r>
              <a:rPr lang="fr-FR" dirty="0" smtClean="0"/>
              <a:t>) # donne 1</a:t>
            </a:r>
            <a:r>
              <a:rPr lang="fr-FR" dirty="0"/>
              <a:t> 2 </a:t>
            </a:r>
            <a:r>
              <a:rPr lang="fr-FR" dirty="0" smtClean="0"/>
              <a:t>3</a:t>
            </a:r>
          </a:p>
          <a:p>
            <a:pPr lvl="1"/>
            <a:r>
              <a:rPr lang="fr-FR" dirty="0"/>
              <a:t>poids &lt;- c(77, 58, 66, 82)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57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vecteur se comporte comme un tableau C ou une liste Python dont les indexes commencent à 1</a:t>
            </a:r>
          </a:p>
          <a:p>
            <a:r>
              <a:rPr lang="fr-FR" dirty="0" smtClean="0"/>
              <a:t>L'opérateur d'indexation est identique à C et Python</a:t>
            </a:r>
          </a:p>
          <a:p>
            <a:pPr lvl="1"/>
            <a:r>
              <a:rPr lang="fr-FR" dirty="0" smtClean="0"/>
              <a:t>[]</a:t>
            </a:r>
          </a:p>
          <a:p>
            <a:pPr lvl="1"/>
            <a:r>
              <a:rPr lang="fr-FR" dirty="0" smtClean="0"/>
              <a:t>/!\ Commence à 1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poids &lt;- c(77, 58, 66, 82)</a:t>
            </a:r>
          </a:p>
          <a:p>
            <a:pPr lvl="1"/>
            <a:r>
              <a:rPr lang="fr-FR" dirty="0" smtClean="0"/>
              <a:t>poids[1] # 77</a:t>
            </a:r>
          </a:p>
          <a:p>
            <a:pPr lvl="1"/>
            <a:r>
              <a:rPr lang="fr-FR" dirty="0" smtClean="0"/>
              <a:t>poids[3] # 66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66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 en Python il est possible d'extraire des range de valeur</a:t>
            </a:r>
          </a:p>
          <a:p>
            <a:pPr marL="457200" lvl="1" indent="0">
              <a:buNone/>
            </a:pPr>
            <a:r>
              <a:rPr lang="fr-FR" sz="1600" dirty="0" err="1"/>
              <a:t>prenoms</a:t>
            </a:r>
            <a:r>
              <a:rPr lang="fr-FR" sz="1600" dirty="0"/>
              <a:t> &lt;- c("Philippe", "</a:t>
            </a:r>
            <a:r>
              <a:rPr lang="fr-FR" sz="1600" dirty="0" err="1"/>
              <a:t>Irene</a:t>
            </a:r>
            <a:r>
              <a:rPr lang="fr-FR" sz="1600" dirty="0"/>
              <a:t>", "Pierre", "Paul", "Lucie", "</a:t>
            </a:r>
            <a:r>
              <a:rPr lang="fr-FR" sz="1600" dirty="0" err="1"/>
              <a:t>Chloe</a:t>
            </a:r>
            <a:r>
              <a:rPr lang="fr-FR" sz="1600" dirty="0"/>
              <a:t>", "Jacques", "Mathilde")</a:t>
            </a:r>
          </a:p>
          <a:p>
            <a:pPr marL="457200" lvl="1" indent="0">
              <a:buNone/>
            </a:pPr>
            <a:endParaRPr lang="fr-FR" sz="1600" dirty="0"/>
          </a:p>
          <a:p>
            <a:pPr marL="457200" lvl="1" indent="0">
              <a:buNone/>
            </a:pPr>
            <a:r>
              <a:rPr lang="fr-FR" sz="1600" dirty="0" smtClean="0"/>
              <a:t>&gt;</a:t>
            </a:r>
            <a:r>
              <a:rPr lang="fr-FR" sz="1600" dirty="0"/>
              <a:t> </a:t>
            </a:r>
            <a:r>
              <a:rPr lang="fr-FR" sz="1600" dirty="0" err="1"/>
              <a:t>prenoms</a:t>
            </a:r>
            <a:r>
              <a:rPr lang="fr-FR" sz="1600" dirty="0"/>
              <a:t>[1:2]</a:t>
            </a:r>
          </a:p>
          <a:p>
            <a:pPr marL="457200" lvl="1" indent="0">
              <a:buNone/>
            </a:pPr>
            <a:r>
              <a:rPr lang="fr-FR" sz="1600" dirty="0"/>
              <a:t>[1] "Philippe" "</a:t>
            </a:r>
            <a:r>
              <a:rPr lang="fr-FR" sz="1600" dirty="0" err="1"/>
              <a:t>Irene</a:t>
            </a:r>
            <a:r>
              <a:rPr lang="fr-FR" sz="1600" dirty="0"/>
              <a:t>"  </a:t>
            </a:r>
            <a:endParaRPr lang="fr-FR" sz="1600" dirty="0" smtClean="0"/>
          </a:p>
          <a:p>
            <a:pPr marL="457200" lvl="1" indent="0">
              <a:buNone/>
            </a:pPr>
            <a:endParaRPr lang="fr-FR" sz="1600" dirty="0"/>
          </a:p>
          <a:p>
            <a:pPr marL="457200" lvl="1" indent="0">
              <a:buNone/>
            </a:pPr>
            <a:r>
              <a:rPr lang="fr-FR" sz="1600" dirty="0"/>
              <a:t>&gt; # Extraction des 4ème et 6éme éléments du vecteur</a:t>
            </a:r>
          </a:p>
          <a:p>
            <a:pPr marL="457200" lvl="1" indent="0">
              <a:buNone/>
            </a:pPr>
            <a:r>
              <a:rPr lang="fr-FR" sz="1600" dirty="0"/>
              <a:t>&gt; </a:t>
            </a:r>
            <a:r>
              <a:rPr lang="fr-FR" sz="1600" dirty="0" err="1"/>
              <a:t>prenoms</a:t>
            </a:r>
            <a:r>
              <a:rPr lang="fr-FR" sz="1600" dirty="0"/>
              <a:t>[c(4,6)]</a:t>
            </a:r>
          </a:p>
          <a:p>
            <a:pPr marL="457200" lvl="1" indent="0">
              <a:buNone/>
            </a:pPr>
            <a:r>
              <a:rPr lang="fr-FR" sz="1600" dirty="0"/>
              <a:t>[1] "Paul"  "</a:t>
            </a:r>
            <a:r>
              <a:rPr lang="fr-FR" sz="1600" dirty="0" err="1"/>
              <a:t>Chloe</a:t>
            </a:r>
            <a:r>
              <a:rPr lang="fr-FR" sz="1600" dirty="0"/>
              <a:t>"</a:t>
            </a:r>
          </a:p>
          <a:p>
            <a:pPr marL="457200" lvl="1" indent="0">
              <a:buNone/>
            </a:pPr>
            <a:r>
              <a:rPr lang="fr-FR" sz="1600" dirty="0"/>
              <a:t>&gt;</a:t>
            </a:r>
          </a:p>
          <a:p>
            <a:pPr marL="457200" lvl="1" indent="0">
              <a:buNone/>
            </a:pPr>
            <a:r>
              <a:rPr lang="fr-FR" sz="1600" dirty="0" smtClean="0"/>
              <a:t>&gt;</a:t>
            </a:r>
            <a:r>
              <a:rPr lang="fr-FR" sz="1600" dirty="0"/>
              <a:t> # Cette syntaxe </a:t>
            </a:r>
            <a:r>
              <a:rPr lang="fr-FR" sz="1600" dirty="0" smtClean="0"/>
              <a:t>permet</a:t>
            </a:r>
            <a:r>
              <a:rPr lang="fr-FR" sz="1600" dirty="0"/>
              <a:t> de sélectionner tous les éléments sauf les 3 premiers</a:t>
            </a:r>
          </a:p>
          <a:p>
            <a:pPr marL="457200" lvl="1" indent="0">
              <a:buNone/>
            </a:pPr>
            <a:r>
              <a:rPr lang="fr-FR" sz="1600" dirty="0"/>
              <a:t>&gt; </a:t>
            </a:r>
            <a:r>
              <a:rPr lang="fr-FR" sz="1600" dirty="0" err="1"/>
              <a:t>prenoms</a:t>
            </a:r>
            <a:r>
              <a:rPr lang="fr-FR" sz="1600" dirty="0"/>
              <a:t>[-(1:3)]</a:t>
            </a:r>
          </a:p>
          <a:p>
            <a:pPr marL="457200" lvl="1" indent="0">
              <a:buNone/>
            </a:pPr>
            <a:r>
              <a:rPr lang="fr-FR" sz="1600" dirty="0"/>
              <a:t>[1] "Paul"     "Lucie"    "</a:t>
            </a:r>
            <a:r>
              <a:rPr lang="fr-FR" sz="1600" dirty="0" err="1"/>
              <a:t>Chloe</a:t>
            </a:r>
            <a:r>
              <a:rPr lang="fr-FR" sz="1600" dirty="0"/>
              <a:t>"    "Jacques"  "Mathilde"</a:t>
            </a:r>
          </a:p>
        </p:txBody>
      </p:sp>
    </p:spTree>
    <p:extLst>
      <p:ext uri="{BB962C8B-B14F-4D97-AF65-F5344CB8AC3E}">
        <p14:creationId xmlns:p14="http://schemas.microsoft.com/office/powerpoint/2010/main" val="160784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 par 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d'indexer les vecteur par filtrage booléen</a:t>
            </a:r>
          </a:p>
          <a:p>
            <a:pPr lvl="1"/>
            <a:r>
              <a:rPr lang="fr-FR" dirty="0" smtClean="0"/>
              <a:t>Très utile</a:t>
            </a:r>
          </a:p>
          <a:p>
            <a:r>
              <a:rPr lang="fr-FR" dirty="0" smtClean="0"/>
              <a:t>Exemple</a:t>
            </a:r>
          </a:p>
          <a:p>
            <a:pPr marL="400050" lvl="1" indent="0">
              <a:buNone/>
            </a:pPr>
            <a:r>
              <a:rPr lang="fr-FR" dirty="0" err="1" smtClean="0"/>
              <a:t>prenoms</a:t>
            </a:r>
            <a:r>
              <a:rPr lang="fr-FR" dirty="0" smtClean="0"/>
              <a:t>[c(TRUE, TRUE, TRUE,</a:t>
            </a:r>
            <a:r>
              <a:rPr lang="fr-FR" dirty="0"/>
              <a:t> </a:t>
            </a:r>
            <a:r>
              <a:rPr lang="fr-FR" dirty="0" smtClean="0"/>
              <a:t>FALSE, FALSE, FALSE, FALSE,</a:t>
            </a:r>
            <a:r>
              <a:rPr lang="fr-FR" dirty="0"/>
              <a:t> TRUE)]</a:t>
            </a:r>
          </a:p>
          <a:p>
            <a:pPr marL="400050" lvl="1" indent="0">
              <a:buNone/>
            </a:pPr>
            <a:r>
              <a:rPr lang="fr-FR" dirty="0"/>
              <a:t>[1] "Philippe" "</a:t>
            </a:r>
            <a:r>
              <a:rPr lang="fr-FR" dirty="0" err="1"/>
              <a:t>Irene</a:t>
            </a:r>
            <a:r>
              <a:rPr lang="fr-FR" dirty="0"/>
              <a:t>"    "Pierre"   "Mathilde"</a:t>
            </a:r>
          </a:p>
          <a:p>
            <a:r>
              <a:rPr lang="fr-FR" dirty="0" smtClean="0"/>
              <a:t>Exemple identique plus succins</a:t>
            </a:r>
          </a:p>
          <a:p>
            <a:pPr marL="400050" lvl="1" indent="0">
              <a:buNone/>
            </a:pPr>
            <a:r>
              <a:rPr lang="fr-FR" dirty="0" err="1" smtClean="0"/>
              <a:t>prenoms</a:t>
            </a:r>
            <a:r>
              <a:rPr lang="fr-FR" dirty="0" smtClean="0"/>
              <a:t>[c(</a:t>
            </a:r>
            <a:r>
              <a:rPr lang="fr-FR" dirty="0" err="1" smtClean="0"/>
              <a:t>rep</a:t>
            </a:r>
            <a:r>
              <a:rPr lang="fr-FR" dirty="0" smtClean="0"/>
              <a:t>(TRUE</a:t>
            </a:r>
            <a:r>
              <a:rPr lang="fr-FR" dirty="0"/>
              <a:t>, 3), </a:t>
            </a:r>
            <a:r>
              <a:rPr lang="fr-FR" dirty="0" err="1"/>
              <a:t>rep</a:t>
            </a:r>
            <a:r>
              <a:rPr lang="fr-FR" dirty="0"/>
              <a:t>(FALSE,4), TRUE)]</a:t>
            </a:r>
          </a:p>
          <a:p>
            <a:pPr marL="400050" lvl="1" indent="0">
              <a:buNone/>
            </a:pPr>
            <a:r>
              <a:rPr lang="fr-FR" dirty="0"/>
              <a:t>[1] "Philippe" "</a:t>
            </a:r>
            <a:r>
              <a:rPr lang="fr-FR" dirty="0" err="1"/>
              <a:t>Irene</a:t>
            </a:r>
            <a:r>
              <a:rPr lang="fr-FR" dirty="0"/>
              <a:t>"    "Pierre"   "Mathilde"</a:t>
            </a:r>
          </a:p>
        </p:txBody>
      </p:sp>
    </p:spTree>
    <p:extLst>
      <p:ext uri="{BB962C8B-B14F-4D97-AF65-F5344CB8AC3E}">
        <p14:creationId xmlns:p14="http://schemas.microsoft.com/office/powerpoint/2010/main" val="115060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 par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d'affecter un opérateur à un vecteur</a:t>
            </a:r>
          </a:p>
          <a:p>
            <a:pPr lvl="1"/>
            <a:r>
              <a:rPr lang="fr-FR" dirty="0" smtClean="0"/>
              <a:t>Opération de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Il est alors possible de combiner le filtre et le </a:t>
            </a:r>
            <a:r>
              <a:rPr lang="fr-FR" dirty="0" err="1" smtClean="0"/>
              <a:t>map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92896"/>
            <a:ext cx="8405071" cy="7200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437112"/>
            <a:ext cx="5890710" cy="5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9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Modifier les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modifier un ou plusieurs éléments d'un vecteur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92896"/>
            <a:ext cx="804018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52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Vecteurs nommés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vecteurs indexés par des entiers peuvent être peu lisibles</a:t>
            </a:r>
          </a:p>
          <a:p>
            <a:r>
              <a:rPr lang="fr-FR" dirty="0" smtClean="0"/>
              <a:t>Il est alors possible d'indexer un vecteur par une chaine appelée l'index ou la clé</a:t>
            </a:r>
          </a:p>
          <a:p>
            <a:pPr lvl="1"/>
            <a:r>
              <a:rPr lang="fr-FR" dirty="0" smtClean="0"/>
              <a:t>Algorithme de hachage</a:t>
            </a:r>
          </a:p>
          <a:p>
            <a:pPr lvl="1"/>
            <a:r>
              <a:rPr lang="fr-FR" dirty="0" err="1" smtClean="0"/>
              <a:t>Dictionnary</a:t>
            </a:r>
            <a:r>
              <a:rPr lang="fr-FR" dirty="0" smtClean="0"/>
              <a:t> Python ou </a:t>
            </a:r>
            <a:r>
              <a:rPr lang="fr-FR" dirty="0" err="1" smtClean="0"/>
              <a:t>Hashtable</a:t>
            </a:r>
            <a:r>
              <a:rPr lang="fr-FR" dirty="0" smtClean="0"/>
              <a:t> Perl</a:t>
            </a:r>
          </a:p>
          <a:p>
            <a:r>
              <a:rPr lang="en-US" dirty="0" smtClean="0"/>
              <a:t>names()</a:t>
            </a:r>
          </a:p>
          <a:p>
            <a:pPr marL="457200" lvl="1" indent="0">
              <a:buNone/>
            </a:pPr>
            <a:r>
              <a:rPr lang="en-US" dirty="0" err="1" smtClean="0"/>
              <a:t>poids</a:t>
            </a:r>
            <a:r>
              <a:rPr lang="en-US" dirty="0"/>
              <a:t> &lt;- c(77, 58, 66, 82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names(</a:t>
            </a:r>
            <a:r>
              <a:rPr lang="en-US" dirty="0" err="1"/>
              <a:t>poids</a:t>
            </a:r>
            <a:r>
              <a:rPr lang="en-US" dirty="0"/>
              <a:t>) &lt;- c("Marc", "Sophie", "Julie", "Blaise</a:t>
            </a:r>
            <a:r>
              <a:rPr lang="en-US" dirty="0" smtClean="0"/>
              <a:t>")</a:t>
            </a:r>
          </a:p>
          <a:p>
            <a:pPr marL="457200" lvl="1" indent="0">
              <a:buNone/>
            </a:pPr>
            <a:r>
              <a:rPr lang="en-US" dirty="0"/>
              <a:t>Marc Sophie  Julie Blaise </a:t>
            </a:r>
          </a:p>
          <a:p>
            <a:pPr marL="457200" lvl="1" indent="0">
              <a:buNone/>
            </a:pPr>
            <a:r>
              <a:rPr lang="en-US" dirty="0"/>
              <a:t>    77     58     66     89</a:t>
            </a:r>
          </a:p>
        </p:txBody>
      </p:sp>
    </p:spTree>
    <p:extLst>
      <p:ext uri="{BB962C8B-B14F-4D97-AF65-F5344CB8AC3E}">
        <p14:creationId xmlns:p14="http://schemas.microsoft.com/office/powerpoint/2010/main" val="2625968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 par clé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accéder aux vecteurs nommés il suffit de remplacé l'index entier par l'index nommé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75" y="2652712"/>
            <a:ext cx="8811015" cy="20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94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 sur le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opérations arithmétiques peuvent s'effectuer sur les vecteurs</a:t>
            </a:r>
          </a:p>
          <a:p>
            <a:pPr lvl="1"/>
            <a:r>
              <a:rPr lang="fr-FR" dirty="0" smtClean="0"/>
              <a:t>Concept de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 smtClean="0"/>
              <a:t>Exemple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852936"/>
            <a:ext cx="7288462" cy="2880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29" y="3580631"/>
            <a:ext cx="8652143" cy="9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0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 possède des types complexes pour traiter des séries de valeurs</a:t>
            </a:r>
          </a:p>
          <a:p>
            <a:pPr lvl="1"/>
            <a:r>
              <a:rPr lang="fr-FR" dirty="0" smtClean="0"/>
              <a:t>Les vecteurs</a:t>
            </a:r>
          </a:p>
          <a:p>
            <a:pPr lvl="1"/>
            <a:r>
              <a:rPr lang="fr-FR" dirty="0" smtClean="0"/>
              <a:t>Les listes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dataframes</a:t>
            </a:r>
            <a:endParaRPr lang="fr-FR" dirty="0" smtClean="0"/>
          </a:p>
          <a:p>
            <a:pPr lvl="1"/>
            <a:r>
              <a:rPr lang="fr-FR" dirty="0" smtClean="0"/>
              <a:t>les facteurs</a:t>
            </a:r>
          </a:p>
          <a:p>
            <a:pPr lvl="1"/>
            <a:r>
              <a:rPr lang="fr-FR" dirty="0" smtClean="0"/>
              <a:t>les objets R3</a:t>
            </a:r>
          </a:p>
          <a:p>
            <a:pPr lvl="1"/>
            <a:r>
              <a:rPr lang="fr-FR" dirty="0" smtClean="0"/>
              <a:t>les matrices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52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Recyclage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L'exemple précédent est plus complexe qu'il n'y parait</a:t>
            </a:r>
          </a:p>
          <a:p>
            <a:pPr lvl="1"/>
            <a:r>
              <a:rPr lang="fr-FR" sz="2000" dirty="0" smtClean="0"/>
              <a:t>L'opérateur + nécessite 2 vecteurs de taille identique</a:t>
            </a:r>
          </a:p>
          <a:p>
            <a:pPr lvl="1"/>
            <a:r>
              <a:rPr lang="fr-FR" sz="2000" dirty="0"/>
              <a:t>Pour cela, il faudrait théoriquement créer un vecteur aussi long que le vecteur poids et contenant la valeur 1 </a:t>
            </a:r>
            <a:endParaRPr lang="fr-FR" sz="2000" dirty="0" smtClean="0"/>
          </a:p>
          <a:p>
            <a:pPr lvl="1"/>
            <a:r>
              <a:rPr lang="fr-FR" sz="2000" dirty="0" smtClean="0"/>
              <a:t>Cela </a:t>
            </a:r>
            <a:r>
              <a:rPr lang="fr-FR" sz="2000" dirty="0"/>
              <a:t>marche effectivement mais il y a une solution plus simple qui fait appel à une fonctionnalité de R qui s'appelle le </a:t>
            </a:r>
            <a:r>
              <a:rPr lang="fr-FR" sz="2000" dirty="0" smtClean="0"/>
              <a:t>recyclage</a:t>
            </a:r>
            <a:endParaRPr lang="fr-FR" sz="2000" dirty="0"/>
          </a:p>
          <a:p>
            <a:pPr lvl="1"/>
            <a:r>
              <a:rPr lang="fr-FR" sz="2000" dirty="0"/>
              <a:t>Si l'on souhaite faire une opération </a:t>
            </a:r>
            <a:r>
              <a:rPr lang="fr-FR" sz="2000" dirty="0" smtClean="0"/>
              <a:t>entre </a:t>
            </a:r>
            <a:r>
              <a:rPr lang="fr-FR" sz="2000" dirty="0"/>
              <a:t>deux vecteurs, il est alors possible d'utiliser deux vecteurs de longueur </a:t>
            </a:r>
            <a:r>
              <a:rPr lang="fr-FR" sz="2000" dirty="0" smtClean="0"/>
              <a:t>différente</a:t>
            </a:r>
          </a:p>
          <a:p>
            <a:pPr lvl="1"/>
            <a:r>
              <a:rPr lang="fr-FR" sz="2000" dirty="0" smtClean="0"/>
              <a:t>R </a:t>
            </a:r>
            <a:r>
              <a:rPr lang="fr-FR" sz="2000" dirty="0"/>
              <a:t>procèdera alors de la manière suivante: il gardera le vecteur le plus long pour y effectuer l'opération et, à partir du vecteur plus court, il créera un vecteur aussi long que le premier en y répétant (recyclant) les éléments déjà existants autant de fois que nécessaire pour obtenir un vecteur aussi long que le </a:t>
            </a:r>
            <a:r>
              <a:rPr lang="fr-FR" sz="2000" dirty="0" smtClean="0"/>
              <a:t>premier</a:t>
            </a:r>
          </a:p>
          <a:p>
            <a:pPr lvl="1"/>
            <a:r>
              <a:rPr lang="fr-FR" sz="2000" dirty="0" smtClean="0"/>
              <a:t>R </a:t>
            </a:r>
            <a:r>
              <a:rPr lang="fr-FR" sz="2000" dirty="0"/>
              <a:t>aura donc deux vecteurs de même longueur à sa disposition pour travailler.</a:t>
            </a:r>
          </a:p>
        </p:txBody>
      </p:sp>
    </p:spTree>
    <p:extLst>
      <p:ext uri="{BB962C8B-B14F-4D97-AF65-F5344CB8AC3E}">
        <p14:creationId xmlns:p14="http://schemas.microsoft.com/office/powerpoint/2010/main" val="3988284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Recyclage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alors possible d'additionner avec des valeurs différentes</a:t>
            </a:r>
          </a:p>
          <a:p>
            <a:r>
              <a:rPr lang="fr-FR" dirty="0" smtClean="0"/>
              <a:t>Par exemple soustraire de 1 les indexes impaires et de 0 les pairs</a:t>
            </a:r>
          </a:p>
          <a:p>
            <a:r>
              <a:rPr lang="fr-FR" dirty="0" smtClean="0"/>
              <a:t>poids</a:t>
            </a:r>
            <a:r>
              <a:rPr lang="fr-FR" dirty="0"/>
              <a:t> &lt;- poids - c(1,0</a:t>
            </a:r>
            <a:r>
              <a:rPr lang="fr-FR" dirty="0" smtClean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221088"/>
            <a:ext cx="44100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70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R </a:t>
            </a:r>
            <a:r>
              <a:rPr lang="fr-FR" sz="2400" dirty="0"/>
              <a:t>renvoie lors de cette opération un avertissement (warning en </a:t>
            </a:r>
            <a:r>
              <a:rPr lang="fr-FR" sz="2400" dirty="0" smtClean="0"/>
              <a:t>anglais)</a:t>
            </a:r>
          </a:p>
          <a:p>
            <a:r>
              <a:rPr lang="fr-FR" sz="2400" dirty="0" smtClean="0"/>
              <a:t>Un </a:t>
            </a:r>
            <a:r>
              <a:rPr lang="fr-FR" sz="2400" dirty="0"/>
              <a:t>avertissement n'empêche en rien </a:t>
            </a:r>
            <a:r>
              <a:rPr lang="fr-FR" sz="2400" dirty="0" smtClean="0"/>
              <a:t>l'</a:t>
            </a:r>
            <a:r>
              <a:rPr lang="fr-FR" sz="2400" dirty="0"/>
              <a:t>e</a:t>
            </a:r>
            <a:r>
              <a:rPr lang="fr-FR" sz="2400" dirty="0" smtClean="0"/>
              <a:t>xécution </a:t>
            </a:r>
            <a:r>
              <a:rPr lang="fr-FR" sz="2400" dirty="0"/>
              <a:t>du </a:t>
            </a:r>
            <a:r>
              <a:rPr lang="fr-FR" sz="2400" dirty="0" smtClean="0"/>
              <a:t>code. </a:t>
            </a:r>
            <a:r>
              <a:rPr lang="fr-FR" sz="2400" dirty="0"/>
              <a:t>Un avertissement est seulement ici pour vous indiquer qu'une opération suspecte et pouvant être une erreur a été </a:t>
            </a:r>
            <a:r>
              <a:rPr lang="fr-FR" sz="2400" dirty="0" smtClean="0"/>
              <a:t>effectuée</a:t>
            </a:r>
          </a:p>
          <a:p>
            <a:r>
              <a:rPr lang="fr-FR" sz="2400" dirty="0" smtClean="0"/>
              <a:t>Ici </a:t>
            </a:r>
            <a:r>
              <a:rPr lang="fr-FR" sz="2400" dirty="0"/>
              <a:t>le problème vient du fait que le vecteur </a:t>
            </a:r>
            <a:r>
              <a:rPr lang="fr-FR" sz="2400" i="1" dirty="0"/>
              <a:t>poids</a:t>
            </a:r>
            <a:r>
              <a:rPr lang="fr-FR" sz="2400" dirty="0"/>
              <a:t> comporte 25 éléments et le vecteur de soustraction seulement 2. Ainsi, en répétant ce vecteur pour créer un vecteur de longueur 25, R rencontre un problème: il est obligé de tronquer le vecteur de soustraction pour pouvoir créer un vecteur de 25 éléments (12 fois le vecteur complet plus une fois seulement le premier élément). </a:t>
            </a:r>
          </a:p>
        </p:txBody>
      </p:sp>
    </p:spTree>
    <p:extLst>
      <p:ext uri="{BB962C8B-B14F-4D97-AF65-F5344CB8AC3E}">
        <p14:creationId xmlns:p14="http://schemas.microsoft.com/office/powerpoint/2010/main" val="3271896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alors possible d'effectuer des actions complexes sur le vecteur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725190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63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length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length</a:t>
            </a:r>
            <a:r>
              <a:rPr lang="fr-FR" dirty="0" smtClean="0"/>
              <a:t>() permet de connaitre la longueur d'un vecteur</a:t>
            </a:r>
          </a:p>
          <a:p>
            <a:endParaRPr lang="fr-FR" dirty="0"/>
          </a:p>
          <a:p>
            <a:r>
              <a:rPr lang="fr-FR" dirty="0" smtClean="0"/>
              <a:t>Il est possible de filtrer avec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77" y="2138260"/>
            <a:ext cx="1743622" cy="64807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520033"/>
            <a:ext cx="7612436" cy="14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90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head</a:t>
            </a:r>
            <a:r>
              <a:rPr lang="fr-FR" dirty="0" smtClean="0"/>
              <a:t> et </a:t>
            </a:r>
            <a:r>
              <a:rPr lang="fr-FR" dirty="0" err="1" smtClean="0"/>
              <a:t>tail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head</a:t>
            </a:r>
            <a:r>
              <a:rPr lang="fr-FR" dirty="0" smtClean="0"/>
              <a:t>() permet d'afficher l'entête d'un vecteur</a:t>
            </a:r>
          </a:p>
          <a:p>
            <a:pPr lvl="1"/>
            <a:r>
              <a:rPr lang="fr-FR" dirty="0" smtClean="0"/>
              <a:t>Par défaut les 6 premiers éléments</a:t>
            </a:r>
          </a:p>
          <a:p>
            <a:pPr lvl="1"/>
            <a:r>
              <a:rPr lang="fr-FR" dirty="0" smtClean="0"/>
              <a:t>Il possible de customiser </a:t>
            </a:r>
            <a:r>
              <a:rPr lang="fr-FR" dirty="0" err="1" smtClean="0"/>
              <a:t>head</a:t>
            </a:r>
            <a:endParaRPr lang="fr-FR" dirty="0" smtClean="0"/>
          </a:p>
          <a:p>
            <a:pPr lvl="1"/>
            <a:r>
              <a:rPr lang="fr-FR" dirty="0"/>
              <a:t>poids &lt;- </a:t>
            </a:r>
            <a:r>
              <a:rPr lang="fr-FR" dirty="0" err="1"/>
              <a:t>head</a:t>
            </a:r>
            <a:r>
              <a:rPr lang="fr-FR" dirty="0"/>
              <a:t>(poids, </a:t>
            </a:r>
            <a:r>
              <a:rPr lang="fr-FR" dirty="0" smtClean="0"/>
              <a:t>10)</a:t>
            </a:r>
          </a:p>
          <a:p>
            <a:pPr lvl="1"/>
            <a:r>
              <a:rPr lang="fr-FR" dirty="0"/>
              <a:t>poids &lt;- </a:t>
            </a:r>
            <a:r>
              <a:rPr lang="fr-FR" dirty="0" err="1"/>
              <a:t>head</a:t>
            </a:r>
            <a:r>
              <a:rPr lang="fr-FR" dirty="0"/>
              <a:t>(poids, </a:t>
            </a:r>
            <a:r>
              <a:rPr lang="fr-FR" dirty="0" err="1"/>
              <a:t>length</a:t>
            </a:r>
            <a:r>
              <a:rPr lang="fr-FR" dirty="0"/>
              <a:t>(poids) - 1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tail</a:t>
            </a:r>
            <a:r>
              <a:rPr lang="fr-FR" dirty="0" smtClean="0"/>
              <a:t>() effectue la même chose mais pour la queue du vecteur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425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est possible de trier un vecteur avec sort()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La </a:t>
            </a:r>
            <a:r>
              <a:rPr lang="fr-FR" dirty="0" smtClean="0"/>
              <a:t>fonction </a:t>
            </a:r>
            <a:r>
              <a:rPr lang="fr-FR" dirty="0" err="1" smtClean="0"/>
              <a:t>order</a:t>
            </a:r>
            <a:r>
              <a:rPr lang="fr-FR" dirty="0" smtClean="0"/>
              <a:t>() fonctionne </a:t>
            </a:r>
            <a:r>
              <a:rPr lang="fr-FR" dirty="0"/>
              <a:t>de manière similaire </a:t>
            </a:r>
            <a:r>
              <a:rPr lang="fr-FR" dirty="0" smtClean="0"/>
              <a:t>que sort() mais au </a:t>
            </a:r>
            <a:r>
              <a:rPr lang="fr-FR" dirty="0"/>
              <a:t>lieu de renvoyer les valeurs du vecteur, elle va en renvoyer les </a:t>
            </a:r>
            <a:r>
              <a:rPr lang="fr-FR" dirty="0" smtClean="0"/>
              <a:t>index</a:t>
            </a:r>
          </a:p>
          <a:p>
            <a:endParaRPr lang="fr-FR" dirty="0"/>
          </a:p>
          <a:p>
            <a:r>
              <a:rPr lang="fr-FR" dirty="0" smtClean="0"/>
              <a:t>Il est alors possible de faire un sort avec un </a:t>
            </a:r>
            <a:r>
              <a:rPr lang="fr-FR" dirty="0" err="1" smtClean="0"/>
              <a:t>order</a:t>
            </a:r>
            <a:r>
              <a:rPr lang="fr-FR" dirty="0" smtClean="0"/>
              <a:t>()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7760118" cy="5040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74826"/>
            <a:ext cx="8238914" cy="58216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869160"/>
            <a:ext cx="6559274" cy="5760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61" y="5793256"/>
            <a:ext cx="7238097" cy="4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57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rank</a:t>
            </a:r>
            <a:r>
              <a:rPr lang="fr-FR" smtClean="0"/>
              <a:t>() renvoie</a:t>
            </a:r>
            <a:r>
              <a:rPr lang="fr-FR" dirty="0"/>
              <a:t>, pour chacun de ses éléments, son rang au sein de la distribution formée par l'ensemble des éléments du vecteur.</a:t>
            </a:r>
          </a:p>
          <a:p>
            <a:pPr marL="457200" lvl="1" indent="0">
              <a:buNone/>
            </a:pPr>
            <a:r>
              <a:rPr lang="fr-FR" dirty="0" err="1" smtClean="0"/>
              <a:t>rank</a:t>
            </a:r>
            <a:r>
              <a:rPr lang="fr-FR" dirty="0" smtClean="0"/>
              <a:t>(poids)</a:t>
            </a:r>
          </a:p>
          <a:p>
            <a:pPr marL="457200" lvl="1" indent="0">
              <a:buNone/>
            </a:pPr>
            <a:r>
              <a:rPr lang="fr-FR" dirty="0" smtClean="0"/>
              <a:t>[1] 14.5  1.5 21.5  5.0 14.5 12.0  4.0 18.0 19.0 10.5 13.0  3.0  7.0  8.0  9.0 21.5 23.0  1.5  6.0 20.0 10.5 16.0 17.0</a:t>
            </a:r>
            <a:endParaRPr lang="fr-FR" dirty="0"/>
          </a:p>
          <a:p>
            <a:pPr lvl="1"/>
            <a:r>
              <a:rPr lang="fr-FR" sz="2000" dirty="0"/>
              <a:t>Le résultat indique, par exemple, que la quatrième valeur du vecteur, est la cinquième valeur la plus élevée de l'ensemble du </a:t>
            </a:r>
            <a:r>
              <a:rPr lang="fr-FR" sz="2000" dirty="0" smtClean="0"/>
              <a:t>vecteur</a:t>
            </a:r>
          </a:p>
          <a:p>
            <a:pPr lvl="1"/>
            <a:r>
              <a:rPr lang="fr-FR" sz="2000" dirty="0" smtClean="0"/>
              <a:t>Vous </a:t>
            </a:r>
            <a:r>
              <a:rPr lang="fr-FR" sz="2000" dirty="0"/>
              <a:t>aurez certainement remarqué que certaines valeurs ne sont pas entières mais </a:t>
            </a:r>
            <a:r>
              <a:rPr lang="fr-FR" sz="2000" dirty="0" smtClean="0"/>
              <a:t>décimales</a:t>
            </a:r>
          </a:p>
          <a:p>
            <a:pPr lvl="1"/>
            <a:r>
              <a:rPr lang="fr-FR" sz="2000" dirty="0" smtClean="0"/>
              <a:t>Par </a:t>
            </a:r>
            <a:r>
              <a:rPr lang="fr-FR" sz="2000" dirty="0"/>
              <a:t>défaut, lorsque </a:t>
            </a:r>
            <a:r>
              <a:rPr lang="fr-FR" sz="2000" dirty="0" err="1" smtClean="0"/>
              <a:t>rank</a:t>
            </a:r>
            <a:r>
              <a:rPr lang="fr-FR" sz="2000" dirty="0" smtClean="0"/>
              <a:t>() rencontre </a:t>
            </a:r>
            <a:r>
              <a:rPr lang="fr-FR" sz="2000" dirty="0"/>
              <a:t>des éléments de même valeur (et donc de même rang), il leur attribue la moyenne de l'ensemble des rangs que prendraient ces </a:t>
            </a:r>
            <a:r>
              <a:rPr lang="fr-FR" sz="2000" dirty="0" smtClean="0"/>
              <a:t>éléments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746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vecteur est une liste d'élément (appelés objets) du même type</a:t>
            </a:r>
          </a:p>
          <a:p>
            <a:pPr lvl="1"/>
            <a:r>
              <a:rPr lang="fr-FR" dirty="0" smtClean="0"/>
              <a:t>Nous parlons d'un vecteur d'entiers, de flottants, de booléens, de chaines,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0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vector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</a:t>
            </a:r>
            <a:r>
              <a:rPr lang="fr-FR" dirty="0" err="1" smtClean="0"/>
              <a:t>vector</a:t>
            </a:r>
            <a:r>
              <a:rPr lang="fr-FR" dirty="0" smtClean="0"/>
              <a:t>() permet de créer un vecteur</a:t>
            </a:r>
          </a:p>
          <a:p>
            <a:pPr marL="400050" lvl="1" indent="0">
              <a:buNone/>
            </a:pPr>
            <a:r>
              <a:rPr lang="fr-FR" dirty="0" err="1" smtClean="0"/>
              <a:t>vector</a:t>
            </a:r>
            <a:r>
              <a:rPr lang="fr-FR" dirty="0"/>
              <a:t>("</a:t>
            </a:r>
            <a:r>
              <a:rPr lang="fr-FR" dirty="0" err="1"/>
              <a:t>numeric</a:t>
            </a:r>
            <a:r>
              <a:rPr lang="fr-FR" dirty="0"/>
              <a:t>", 10)</a:t>
            </a:r>
          </a:p>
          <a:p>
            <a:pPr marL="400050" lvl="1" indent="0">
              <a:buNone/>
            </a:pPr>
            <a:r>
              <a:rPr lang="fr-FR" dirty="0" smtClean="0"/>
              <a:t>0</a:t>
            </a:r>
            <a:r>
              <a:rPr lang="fr-FR" dirty="0"/>
              <a:t> 0 0 0 0 0 0 0 0 </a:t>
            </a:r>
            <a:r>
              <a:rPr lang="fr-FR" dirty="0" smtClean="0"/>
              <a:t>0</a:t>
            </a:r>
          </a:p>
          <a:p>
            <a:pPr marL="400050" lvl="1" indent="0">
              <a:buNone/>
            </a:pPr>
            <a:endParaRPr lang="fr-FR" dirty="0"/>
          </a:p>
          <a:p>
            <a:pPr marL="400050" lvl="1" indent="0">
              <a:buNone/>
            </a:pPr>
            <a:r>
              <a:rPr lang="fr-FR" dirty="0" err="1" smtClean="0"/>
              <a:t>vector</a:t>
            </a:r>
            <a:r>
              <a:rPr lang="fr-FR" dirty="0"/>
              <a:t>("</a:t>
            </a:r>
            <a:r>
              <a:rPr lang="fr-FR" dirty="0" err="1"/>
              <a:t>logical</a:t>
            </a:r>
            <a:r>
              <a:rPr lang="fr-FR" dirty="0"/>
              <a:t>", </a:t>
            </a:r>
            <a:r>
              <a:rPr lang="fr-FR" dirty="0" smtClean="0"/>
              <a:t>7)</a:t>
            </a:r>
            <a:endParaRPr lang="fr-FR" dirty="0"/>
          </a:p>
          <a:p>
            <a:pPr marL="400050" lvl="1" indent="0">
              <a:buNone/>
            </a:pPr>
            <a:r>
              <a:rPr lang="fr-FR" dirty="0" smtClean="0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 smtClean="0"/>
              <a:t>FALSE</a:t>
            </a:r>
            <a:endParaRPr lang="fr-FR" dirty="0" smtClean="0"/>
          </a:p>
          <a:p>
            <a:r>
              <a:rPr lang="fr-FR" dirty="0" smtClean="0"/>
              <a:t>Il existe des fonctions raccourcis pour créer des vecteurs typés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725035"/>
            <a:ext cx="40481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scan() permet de créer un vecteur en saisissant au clavier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L'argument </a:t>
            </a:r>
            <a:r>
              <a:rPr lang="fr-FR" dirty="0" err="1" smtClean="0"/>
              <a:t>nmax</a:t>
            </a:r>
            <a:r>
              <a:rPr lang="fr-FR" dirty="0" smtClean="0"/>
              <a:t> permet de limiter le nombre d'élément saisie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894122"/>
            <a:ext cx="1843261" cy="23111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06" y="4941167"/>
            <a:ext cx="1608374" cy="141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7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générateur permettent de générer une suite de nombre</a:t>
            </a:r>
          </a:p>
          <a:p>
            <a:r>
              <a:rPr lang="fr-FR" dirty="0" smtClean="0"/>
              <a:t>Opérateur :</a:t>
            </a:r>
          </a:p>
          <a:p>
            <a:pPr lvl="1"/>
            <a:r>
              <a:rPr lang="fr-FR" dirty="0" smtClean="0"/>
              <a:t>Déjà utilisé dans le for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573016"/>
            <a:ext cx="452671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1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rep</a:t>
            </a:r>
            <a:r>
              <a:rPr lang="fr-FR" dirty="0" smtClean="0"/>
              <a:t>() permet de générer un vecteur répétitif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74" y="1951856"/>
            <a:ext cx="7605696" cy="28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1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seq</a:t>
            </a:r>
            <a:r>
              <a:rPr lang="fr-FR" dirty="0" smtClean="0"/>
              <a:t>() permet de générer une séquence de nombre</a:t>
            </a:r>
          </a:p>
          <a:p>
            <a:pPr lvl="1"/>
            <a:r>
              <a:rPr lang="fr-FR" dirty="0" smtClean="0"/>
              <a:t>Idem à : mais permet de gérer le pas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" y="2708920"/>
            <a:ext cx="909295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7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Le for vu précédemment n'était qu'un cas particulier de</a:t>
            </a:r>
          </a:p>
          <a:p>
            <a:pPr lvl="1" eaLnBrk="1" hangingPunct="1"/>
            <a:r>
              <a:rPr lang="en-US" altLang="fr-FR" dirty="0"/>
              <a:t>for (</a:t>
            </a:r>
            <a:r>
              <a:rPr lang="en-US" altLang="fr-FR" dirty="0" err="1"/>
              <a:t>i</a:t>
            </a:r>
            <a:r>
              <a:rPr lang="en-US" altLang="fr-FR" dirty="0"/>
              <a:t> in 1:10) print(</a:t>
            </a:r>
            <a:r>
              <a:rPr lang="en-US" altLang="fr-FR" dirty="0" err="1"/>
              <a:t>i</a:t>
            </a:r>
            <a:r>
              <a:rPr lang="en-US" altLang="fr-FR" dirty="0" smtClean="0"/>
              <a:t>)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/>
              <a:t>marche</a:t>
            </a:r>
            <a:r>
              <a:rPr lang="en-US" dirty="0" smtClean="0"/>
              <a:t> sur </a:t>
            </a:r>
            <a:r>
              <a:rPr lang="en-US" dirty="0" err="1" smtClean="0"/>
              <a:t>n'importe</a:t>
            </a:r>
            <a:r>
              <a:rPr lang="en-US" dirty="0" smtClean="0"/>
              <a:t> </a:t>
            </a:r>
            <a:r>
              <a:rPr lang="en-US" dirty="0" err="1" smtClean="0"/>
              <a:t>quel</a:t>
            </a:r>
            <a:r>
              <a:rPr lang="en-US" dirty="0" smtClean="0"/>
              <a:t> </a:t>
            </a:r>
            <a:r>
              <a:rPr lang="en-US" dirty="0" err="1" smtClean="0"/>
              <a:t>vecteur</a:t>
            </a:r>
            <a:endParaRPr lang="fr-FR" dirty="0" smtClean="0"/>
          </a:p>
          <a:p>
            <a:pPr eaLnBrk="1" hangingPunct="1"/>
            <a:r>
              <a:rPr lang="fr-FR" dirty="0" smtClean="0"/>
              <a:t>for (var </a:t>
            </a:r>
            <a:r>
              <a:rPr lang="fr-FR" dirty="0"/>
              <a:t>in </a:t>
            </a:r>
            <a:r>
              <a:rPr lang="fr-FR" dirty="0" smtClean="0"/>
              <a:t>vecteur) </a:t>
            </a:r>
            <a:r>
              <a:rPr lang="fr-FR" dirty="0"/>
              <a:t>{commandes</a:t>
            </a:r>
            <a:r>
              <a:rPr lang="fr-FR" dirty="0" smtClean="0"/>
              <a:t>}</a:t>
            </a:r>
            <a:endParaRPr lang="en-US" dirty="0"/>
          </a:p>
          <a:p>
            <a:pPr eaLnBrk="1" hangingPunct="1"/>
            <a:r>
              <a:rPr lang="en-US" altLang="fr-FR" dirty="0" smtClean="0"/>
              <a:t>Le pas du for </a:t>
            </a:r>
            <a:r>
              <a:rPr lang="en-US" altLang="fr-FR" dirty="0" err="1" smtClean="0"/>
              <a:t>peut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être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géré</a:t>
            </a:r>
            <a:r>
              <a:rPr lang="en-US" altLang="fr-FR" dirty="0" smtClean="0"/>
              <a:t> avec </a:t>
            </a:r>
            <a:r>
              <a:rPr lang="en-US" altLang="fr-FR" dirty="0" err="1" smtClean="0"/>
              <a:t>seq</a:t>
            </a:r>
            <a:r>
              <a:rPr lang="en-US" altLang="fr-FR" dirty="0" smtClean="0"/>
              <a:t>()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41553310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4364</TotalTime>
  <Words>880</Words>
  <Application>Microsoft Office PowerPoint</Application>
  <PresentationFormat>Affichage à l'écran (4:3)</PresentationFormat>
  <Paragraphs>162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Monotype Sorts</vt:lpstr>
      <vt:lpstr>Times New Roman</vt:lpstr>
      <vt:lpstr>cvc</vt:lpstr>
      <vt:lpstr>Présentation PowerPoint</vt:lpstr>
      <vt:lpstr>Structures complexes</vt:lpstr>
      <vt:lpstr>Vecteur</vt:lpstr>
      <vt:lpstr>vector()</vt:lpstr>
      <vt:lpstr>scan</vt:lpstr>
      <vt:lpstr>Générateur</vt:lpstr>
      <vt:lpstr>rep</vt:lpstr>
      <vt:lpstr>seq</vt:lpstr>
      <vt:lpstr>for</vt:lpstr>
      <vt:lpstr>Concaténation de vecteurs</vt:lpstr>
      <vt:lpstr>c()</vt:lpstr>
      <vt:lpstr>Indexation</vt:lpstr>
      <vt:lpstr>Indexation complexe</vt:lpstr>
      <vt:lpstr>Indexation par filtrage</vt:lpstr>
      <vt:lpstr>Indexation par map</vt:lpstr>
      <vt:lpstr>Modifier les vecteurs</vt:lpstr>
      <vt:lpstr>Vecteurs nommés</vt:lpstr>
      <vt:lpstr>Indexation par clé</vt:lpstr>
      <vt:lpstr>Opération sur le vecteurs</vt:lpstr>
      <vt:lpstr>Recyclage</vt:lpstr>
      <vt:lpstr>Recyclage</vt:lpstr>
      <vt:lpstr>Warning</vt:lpstr>
      <vt:lpstr>map complexe</vt:lpstr>
      <vt:lpstr>length</vt:lpstr>
      <vt:lpstr>head et tail</vt:lpstr>
      <vt:lpstr>Tri</vt:lpstr>
      <vt:lpstr>rank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248</cp:revision>
  <dcterms:created xsi:type="dcterms:W3CDTF">2000-04-10T19:33:12Z</dcterms:created>
  <dcterms:modified xsi:type="dcterms:W3CDTF">2019-11-17T21:01:38Z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